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2" r:id="rId5"/>
    <p:sldId id="297" r:id="rId6"/>
    <p:sldId id="299" r:id="rId7"/>
    <p:sldId id="309" r:id="rId8"/>
    <p:sldId id="307" r:id="rId9"/>
    <p:sldId id="300" r:id="rId10"/>
    <p:sldId id="304" r:id="rId11"/>
    <p:sldId id="313" r:id="rId12"/>
    <p:sldId id="305" r:id="rId13"/>
    <p:sldId id="306" r:id="rId14"/>
    <p:sldId id="311" r:id="rId15"/>
    <p:sldId id="312" r:id="rId16"/>
    <p:sldId id="296" r:id="rId1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>
        <p:scale>
          <a:sx n="57" d="100"/>
          <a:sy n="57" d="100"/>
        </p:scale>
        <p:origin x="45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943d3a7d5173e3/Documents/more%20graphs%20iiir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943d3a7d5173e3/Documents/more%20graphs%20iiir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AppData\Roaming\Microsoft\Excel\Study%204%20analysis%20(Autosaved)%20(version%201)%20final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AppData\Roaming\Microsoft\Excel\Study%204%20analysis%20(Autosaved)%20(version%201)%20final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Desktop\Study%204%20analysis%20(Autosaved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Desktop\Study%204%20analysis%20(Autosaved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261902300926"/>
          <c:y val="3.9643733090332242E-2"/>
          <c:w val="0.83411600539461861"/>
          <c:h val="0.81062146521843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'[more graphs iiirg.xlsx]Sheet1'!$J$5</c:f>
              <c:strCache>
                <c:ptCount val="1"/>
                <c:pt idx="0">
                  <c:v>Mixed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'[more graphs iiirg.xlsx]Sheet1'!$J$10:$J$12</c:f>
                <c:numCache>
                  <c:formatCode>General</c:formatCode>
                  <c:ptCount val="3"/>
                  <c:pt idx="0">
                    <c:v>0.47100000000000009</c:v>
                  </c:pt>
                  <c:pt idx="1">
                    <c:v>0.59599999999999997</c:v>
                  </c:pt>
                  <c:pt idx="2">
                    <c:v>0.62099999999999955</c:v>
                  </c:pt>
                </c:numCache>
              </c:numRef>
            </c:plus>
            <c:minus>
              <c:numRef>
                <c:f>'[more graphs iiirg.xlsx]Sheet1'!$J$10:$J$12</c:f>
                <c:numCache>
                  <c:formatCode>General</c:formatCode>
                  <c:ptCount val="3"/>
                  <c:pt idx="0">
                    <c:v>0.47100000000000009</c:v>
                  </c:pt>
                  <c:pt idx="1">
                    <c:v>0.59599999999999997</c:v>
                  </c:pt>
                  <c:pt idx="2">
                    <c:v>0.62099999999999955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'[more graphs iiirg.xlsx]Sheet1'!$I$6:$I$8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'[more graphs iiirg.xlsx]Sheet1'!$J$6:$J$8</c:f>
              <c:numCache>
                <c:formatCode>General</c:formatCode>
                <c:ptCount val="3"/>
                <c:pt idx="0">
                  <c:v>6.2930000000000001</c:v>
                </c:pt>
                <c:pt idx="1">
                  <c:v>4.5609999999999999</c:v>
                </c:pt>
                <c:pt idx="2">
                  <c:v>5.415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4E-4CDB-8F2A-D752E273FBAD}"/>
            </c:ext>
          </c:extLst>
        </c:ser>
        <c:ser>
          <c:idx val="1"/>
          <c:order val="1"/>
          <c:tx>
            <c:strRef>
              <c:f>'[more graphs iiirg.xlsx]Sheet1'!$K$5</c:f>
              <c:strCache>
                <c:ptCount val="1"/>
                <c:pt idx="0">
                  <c:v>Rel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'[more graphs iiirg.xlsx]Sheet1'!$K$10:$K$12</c:f>
                <c:numCache>
                  <c:formatCode>General</c:formatCode>
                  <c:ptCount val="3"/>
                  <c:pt idx="0">
                    <c:v>0.4610000000000003</c:v>
                  </c:pt>
                  <c:pt idx="1">
                    <c:v>0.58099999999999952</c:v>
                  </c:pt>
                  <c:pt idx="2">
                    <c:v>0.60700000000000021</c:v>
                  </c:pt>
                </c:numCache>
              </c:numRef>
            </c:plus>
            <c:minus>
              <c:numRef>
                <c:f>'[more graphs iiirg.xlsx]Sheet1'!$K$10:$K$12</c:f>
                <c:numCache>
                  <c:formatCode>General</c:formatCode>
                  <c:ptCount val="3"/>
                  <c:pt idx="0">
                    <c:v>0.4610000000000003</c:v>
                  </c:pt>
                  <c:pt idx="1">
                    <c:v>0.58099999999999952</c:v>
                  </c:pt>
                  <c:pt idx="2">
                    <c:v>0.60700000000000021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'[more graphs iiirg.xlsx]Sheet1'!$I$6:$I$8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'[more graphs iiirg.xlsx]Sheet1'!$K$6:$K$8</c:f>
              <c:numCache>
                <c:formatCode>General</c:formatCode>
                <c:ptCount val="3"/>
                <c:pt idx="0">
                  <c:v>6.6509999999999998</c:v>
                </c:pt>
                <c:pt idx="1">
                  <c:v>6.7910000000000004</c:v>
                </c:pt>
                <c:pt idx="2">
                  <c:v>5.3949999999999996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4E-4CDB-8F2A-D752E273FBAD}"/>
            </c:ext>
          </c:extLst>
        </c:ser>
        <c:ser>
          <c:idx val="2"/>
          <c:order val="2"/>
          <c:tx>
            <c:strRef>
              <c:f>'[more graphs iiirg.xlsx]Sheet1'!$L$5</c:f>
              <c:strCache>
                <c:ptCount val="1"/>
                <c:pt idx="0">
                  <c:v>Unrel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'[more graphs iiirg.xlsx]Sheet1'!$L$10:$L$12</c:f>
                <c:numCache>
                  <c:formatCode>General</c:formatCode>
                  <c:ptCount val="3"/>
                  <c:pt idx="0">
                    <c:v>0.47100000000000009</c:v>
                  </c:pt>
                  <c:pt idx="1">
                    <c:v>0.59600000000000009</c:v>
                  </c:pt>
                  <c:pt idx="2">
                    <c:v>0.62099999999999955</c:v>
                  </c:pt>
                </c:numCache>
              </c:numRef>
            </c:plus>
            <c:minus>
              <c:numRef>
                <c:f>'[more graphs iiirg.xlsx]Sheet1'!$L$10:$L$12</c:f>
                <c:numCache>
                  <c:formatCode>General</c:formatCode>
                  <c:ptCount val="3"/>
                  <c:pt idx="0">
                    <c:v>0.47100000000000009</c:v>
                  </c:pt>
                  <c:pt idx="1">
                    <c:v>0.59600000000000009</c:v>
                  </c:pt>
                  <c:pt idx="2">
                    <c:v>0.62099999999999955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'[more graphs iiirg.xlsx]Sheet1'!$I$6:$I$8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'[more graphs iiirg.xlsx]Sheet1'!$L$6:$L$8</c:f>
              <c:numCache>
                <c:formatCode>General</c:formatCode>
                <c:ptCount val="3"/>
                <c:pt idx="0">
                  <c:v>6.1710000000000003</c:v>
                </c:pt>
                <c:pt idx="1">
                  <c:v>6.39</c:v>
                </c:pt>
                <c:pt idx="2">
                  <c:v>4.7320000000000002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4E-4CDB-8F2A-D752E273F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05400"/>
        <c:axId val="98384032"/>
      </c:scatterChart>
      <c:valAx>
        <c:axId val="214605400"/>
        <c:scaling>
          <c:orientation val="minMax"/>
          <c:min val="0.8"/>
        </c:scaling>
        <c:delete val="1"/>
        <c:axPos val="b"/>
        <c:numFmt formatCode="General" sourceLinked="1"/>
        <c:majorTickMark val="none"/>
        <c:minorTickMark val="none"/>
        <c:tickLblPos val="nextTo"/>
        <c:crossAx val="98384032"/>
        <c:crosses val="autoZero"/>
        <c:crossBetween val="midCat"/>
      </c:valAx>
      <c:valAx>
        <c:axId val="98384032"/>
        <c:scaling>
          <c:orientation val="minMax"/>
          <c:min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Confidence</a:t>
                </a:r>
              </a:p>
            </c:rich>
          </c:tx>
          <c:layout>
            <c:manualLayout>
              <c:xMode val="edge"/>
              <c:yMode val="edge"/>
              <c:x val="4.4650453747052017E-3"/>
              <c:y val="0.356574707382525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0540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5656644282299"/>
          <c:y val="3.9311845130558097E-2"/>
          <c:w val="0.76906536785421609"/>
          <c:h val="0.914009549433429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'[more graphs iiirg.xlsx]Sheet1'!$J$22</c:f>
              <c:strCache>
                <c:ptCount val="1"/>
                <c:pt idx="0">
                  <c:v>rel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'[more graphs iiirg.xlsx]Sheet1'!$H$24:$H$27</c:f>
                <c:numCache>
                  <c:formatCode>General</c:formatCode>
                  <c:ptCount val="4"/>
                  <c:pt idx="0">
                    <c:v>0.43900000000000006</c:v>
                  </c:pt>
                  <c:pt idx="1">
                    <c:v>0.5649999999999995</c:v>
                  </c:pt>
                  <c:pt idx="2">
                    <c:v>0.49600000000000044</c:v>
                  </c:pt>
                  <c:pt idx="3">
                    <c:v>0.58700000000000063</c:v>
                  </c:pt>
                </c:numCache>
              </c:numRef>
            </c:plus>
            <c:minus>
              <c:numRef>
                <c:f>'[more graphs iiirg.xlsx]Sheet1'!$H$24:$H$27</c:f>
                <c:numCache>
                  <c:formatCode>General</c:formatCode>
                  <c:ptCount val="4"/>
                  <c:pt idx="0">
                    <c:v>0.43900000000000006</c:v>
                  </c:pt>
                  <c:pt idx="1">
                    <c:v>0.5649999999999995</c:v>
                  </c:pt>
                  <c:pt idx="2">
                    <c:v>0.49600000000000044</c:v>
                  </c:pt>
                  <c:pt idx="3">
                    <c:v>0.58700000000000063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'[more graphs iiirg.xlsx]Sheet1'!$I$23:$I$26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'[more graphs iiirg.xlsx]Sheet1'!$J$23:$J$26</c:f>
              <c:numCache>
                <c:formatCode>General</c:formatCode>
                <c:ptCount val="4"/>
                <c:pt idx="0">
                  <c:v>6.6509999999999998</c:v>
                </c:pt>
                <c:pt idx="1">
                  <c:v>6.7910000000000004</c:v>
                </c:pt>
                <c:pt idx="2">
                  <c:v>6.8369999999999997</c:v>
                </c:pt>
                <c:pt idx="3">
                  <c:v>5.3949999999999996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E3-4FD8-BDFA-1247199195EC}"/>
            </c:ext>
          </c:extLst>
        </c:ser>
        <c:ser>
          <c:idx val="1"/>
          <c:order val="1"/>
          <c:tx>
            <c:strRef>
              <c:f>'[more graphs iiirg.xlsx]Sheet1'!$K$22</c:f>
              <c:strCache>
                <c:ptCount val="1"/>
                <c:pt idx="0">
                  <c:v>unrel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'[more graphs iiirg.xlsx]Sheet1'!$H$28:$H$31</c:f>
                <c:numCache>
                  <c:formatCode>General</c:formatCode>
                  <c:ptCount val="4"/>
                  <c:pt idx="0">
                    <c:v>0.44899999999999984</c:v>
                  </c:pt>
                  <c:pt idx="1">
                    <c:v>0.57900000000000063</c:v>
                  </c:pt>
                  <c:pt idx="2">
                    <c:v>0.50800000000000001</c:v>
                  </c:pt>
                  <c:pt idx="3">
                    <c:v>0.59999999999999964</c:v>
                  </c:pt>
                </c:numCache>
              </c:numRef>
            </c:plus>
            <c:minus>
              <c:numRef>
                <c:f>'[more graphs iiirg.xlsx]Sheet1'!$H$28:$H$31</c:f>
                <c:numCache>
                  <c:formatCode>General</c:formatCode>
                  <c:ptCount val="4"/>
                  <c:pt idx="0">
                    <c:v>0.44899999999999984</c:v>
                  </c:pt>
                  <c:pt idx="1">
                    <c:v>0.57900000000000063</c:v>
                  </c:pt>
                  <c:pt idx="2">
                    <c:v>0.50800000000000001</c:v>
                  </c:pt>
                  <c:pt idx="3">
                    <c:v>0.59999999999999964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'[more graphs iiirg.xlsx]Sheet1'!$I$23:$I$26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'[more graphs iiirg.xlsx]Sheet1'!$K$23:$K$26</c:f>
              <c:numCache>
                <c:formatCode>General</c:formatCode>
                <c:ptCount val="4"/>
                <c:pt idx="0">
                  <c:v>6.1710000000000003</c:v>
                </c:pt>
                <c:pt idx="1">
                  <c:v>6.39</c:v>
                </c:pt>
                <c:pt idx="2">
                  <c:v>4.2439999999999998</c:v>
                </c:pt>
                <c:pt idx="3">
                  <c:v>4.7320000000000002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E3-4FD8-BDFA-124719919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60016"/>
        <c:axId val="212858872"/>
      </c:scatterChart>
      <c:valAx>
        <c:axId val="213660016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212858872"/>
        <c:crosses val="autoZero"/>
        <c:crossBetween val="midCat"/>
      </c:valAx>
      <c:valAx>
        <c:axId val="212858872"/>
        <c:scaling>
          <c:orientation val="minMax"/>
          <c:min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Confidence</a:t>
                </a:r>
              </a:p>
            </c:rich>
          </c:tx>
          <c:layout>
            <c:manualLayout>
              <c:xMode val="edge"/>
              <c:yMode val="edge"/>
              <c:x val="4.5939823894930194E-3"/>
              <c:y val="0.3628646207464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0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16989456652762"/>
          <c:y val="7.7444196647704383E-2"/>
          <c:w val="0.60045471348242008"/>
          <c:h val="0.74640895592862877"/>
        </c:manualLayout>
      </c:layout>
      <c:scatterChart>
        <c:scatterStyle val="lineMarker"/>
        <c:varyColors val="0"/>
        <c:ser>
          <c:idx val="0"/>
          <c:order val="0"/>
          <c:tx>
            <c:v>related CR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279-4839-8350-3DC1962570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79-4839-8350-3DC1962570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79-4839-8350-3DC1962570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79-4839-8350-3DC1962570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999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79-4839-8350-3DC196257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'C-A calibration related'!$JE$5:$JE$9</c:f>
                <c:numCache>
                  <c:formatCode>General</c:formatCode>
                  <c:ptCount val="5"/>
                  <c:pt idx="0">
                    <c:v>5.5039048638216848</c:v>
                  </c:pt>
                  <c:pt idx="1">
                    <c:v>4.6321355288501866</c:v>
                  </c:pt>
                  <c:pt idx="2">
                    <c:v>3.1587159193367684</c:v>
                  </c:pt>
                  <c:pt idx="3">
                    <c:v>1.9545955148662169</c:v>
                  </c:pt>
                  <c:pt idx="4">
                    <c:v>0.96210923835220652</c:v>
                  </c:pt>
                </c:numCache>
              </c:numRef>
            </c:plus>
            <c:minus>
              <c:numRef>
                <c:f>'C-A calibration related'!$JE$5:$JE$9</c:f>
                <c:numCache>
                  <c:formatCode>General</c:formatCode>
                  <c:ptCount val="5"/>
                  <c:pt idx="0">
                    <c:v>5.5039048638216848</c:v>
                  </c:pt>
                  <c:pt idx="1">
                    <c:v>4.6321355288501866</c:v>
                  </c:pt>
                  <c:pt idx="2">
                    <c:v>3.1587159193367684</c:v>
                  </c:pt>
                  <c:pt idx="3">
                    <c:v>1.9545955148662169</c:v>
                  </c:pt>
                  <c:pt idx="4">
                    <c:v>0.96210923835220652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'C-A calibration related'!$IZ$5:$IZ$9</c:f>
              <c:numCache>
                <c:formatCode>General</c:formatCode>
                <c:ptCount val="5"/>
                <c:pt idx="0">
                  <c:v>10.625</c:v>
                </c:pt>
                <c:pt idx="1">
                  <c:v>35.980392156862742</c:v>
                </c:pt>
                <c:pt idx="2">
                  <c:v>55.674418604651166</c:v>
                </c:pt>
                <c:pt idx="3">
                  <c:v>75.975903614457835</c:v>
                </c:pt>
                <c:pt idx="4">
                  <c:v>96.836836836836838</c:v>
                </c:pt>
              </c:numCache>
            </c:numRef>
          </c:xVal>
          <c:yVal>
            <c:numRef>
              <c:f>'C-A calibration related'!$JA$5:$JA$9</c:f>
              <c:numCache>
                <c:formatCode>General</c:formatCode>
                <c:ptCount val="5"/>
                <c:pt idx="0">
                  <c:v>58.75</c:v>
                </c:pt>
                <c:pt idx="1">
                  <c:v>67.64705882352942</c:v>
                </c:pt>
                <c:pt idx="2">
                  <c:v>68.83720930232559</c:v>
                </c:pt>
                <c:pt idx="3">
                  <c:v>80.240963855421683</c:v>
                </c:pt>
                <c:pt idx="4">
                  <c:v>89.689689689689686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79-4839-8350-3DC1962570B7}"/>
            </c:ext>
          </c:extLst>
        </c:ser>
        <c:ser>
          <c:idx val="1"/>
          <c:order val="1"/>
          <c:tx>
            <c:v>unrelated CR</c:v>
          </c:tx>
          <c:spPr>
            <a:ln w="2222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530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279-4839-8350-3DC1962570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279-4839-8350-3DC1962570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79-4839-8350-3DC1962570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279-4839-8350-3DC1962570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279-4839-8350-3DC196257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'C - A calibration unrelated '!$JA$3:$JA$7</c:f>
                <c:numCache>
                  <c:formatCode>General</c:formatCode>
                  <c:ptCount val="5"/>
                  <c:pt idx="0">
                    <c:v>2.1469769127420388</c:v>
                  </c:pt>
                  <c:pt idx="1">
                    <c:v>3.0570188700724743</c:v>
                  </c:pt>
                  <c:pt idx="2">
                    <c:v>2.5969153132690224</c:v>
                  </c:pt>
                  <c:pt idx="3">
                    <c:v>2.8896171929086454</c:v>
                  </c:pt>
                  <c:pt idx="4">
                    <c:v>2.3334722782050141</c:v>
                  </c:pt>
                </c:numCache>
              </c:numRef>
            </c:plus>
            <c:minus>
              <c:numRef>
                <c:f>'C - A calibration unrelated '!$JA$3:$JA$7</c:f>
                <c:numCache>
                  <c:formatCode>General</c:formatCode>
                  <c:ptCount val="5"/>
                  <c:pt idx="0">
                    <c:v>2.1469769127420388</c:v>
                  </c:pt>
                  <c:pt idx="1">
                    <c:v>3.0570188700724743</c:v>
                  </c:pt>
                  <c:pt idx="2">
                    <c:v>2.5969153132690224</c:v>
                  </c:pt>
                  <c:pt idx="3">
                    <c:v>2.8896171929086454</c:v>
                  </c:pt>
                  <c:pt idx="4">
                    <c:v>2.3334722782050141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 - A calibration unrelated '!$IV$3:$IV$7</c:f>
              <c:numCache>
                <c:formatCode>General</c:formatCode>
                <c:ptCount val="5"/>
                <c:pt idx="0">
                  <c:v>8.8113207547169807</c:v>
                </c:pt>
                <c:pt idx="1">
                  <c:v>34.81203007518797</c:v>
                </c:pt>
                <c:pt idx="2">
                  <c:v>54.498644986449861</c:v>
                </c:pt>
                <c:pt idx="3">
                  <c:v>75.016722408026752</c:v>
                </c:pt>
                <c:pt idx="4">
                  <c:v>96.359223300970868</c:v>
                </c:pt>
              </c:numCache>
            </c:numRef>
          </c:xVal>
          <c:yVal>
            <c:numRef>
              <c:f>'C - A calibration unrelated '!$IW$3:$IW$7</c:f>
              <c:numCache>
                <c:formatCode>General</c:formatCode>
                <c:ptCount val="5"/>
                <c:pt idx="0">
                  <c:v>42.452830188679243</c:v>
                </c:pt>
                <c:pt idx="1">
                  <c:v>46.2406015037594</c:v>
                </c:pt>
                <c:pt idx="2">
                  <c:v>53.387533875338754</c:v>
                </c:pt>
                <c:pt idx="3">
                  <c:v>51.83946488294314</c:v>
                </c:pt>
                <c:pt idx="4">
                  <c:v>66.019417475728162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279-4839-8350-3DC196257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326608"/>
        <c:axId val="567323656"/>
      </c:scatterChart>
      <c:valAx>
        <c:axId val="567326608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confidence </a:t>
                </a:r>
              </a:p>
            </c:rich>
          </c:tx>
          <c:layout>
            <c:manualLayout>
              <c:xMode val="edge"/>
              <c:yMode val="edge"/>
              <c:x val="0.4126701493041332"/>
              <c:y val="0.8883609706246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23656"/>
        <c:crosses val="autoZero"/>
        <c:crossBetween val="midCat"/>
        <c:majorUnit val="20"/>
      </c:valAx>
      <c:valAx>
        <c:axId val="567323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correct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266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9773033957748"/>
          <c:y val="7.8141227109936789E-2"/>
          <c:w val="0.63742479045011513"/>
          <c:h val="0.78126054939944756"/>
        </c:manualLayout>
      </c:layout>
      <c:scatterChart>
        <c:scatterStyle val="lineMarker"/>
        <c:varyColors val="0"/>
        <c:ser>
          <c:idx val="0"/>
          <c:order val="0"/>
          <c:tx>
            <c:v>related CR</c:v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56-41E3-9090-86E2E4D7AB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556-41E3-9090-86E2E4D7AB05}"/>
                </c:ext>
              </c:extLst>
            </c:dLbl>
            <c:dLbl>
              <c:idx val="2"/>
              <c:layout>
                <c:manualLayout>
                  <c:x val="-4.7999527420061021E-2"/>
                  <c:y val="-4.57778119300512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556-41E3-9090-86E2E4D7AB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556-41E3-9090-86E2E4D7AB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708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556-41E3-9090-86E2E4D7AB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'C-A calibration related'!$JE$54:$JE$58</c:f>
                <c:numCache>
                  <c:formatCode>General</c:formatCode>
                  <c:ptCount val="5"/>
                  <c:pt idx="0">
                    <c:v>3.9064150286937207</c:v>
                  </c:pt>
                  <c:pt idx="1">
                    <c:v>3.592603529212401</c:v>
                  </c:pt>
                  <c:pt idx="2">
                    <c:v>2.6026448086513838</c:v>
                  </c:pt>
                  <c:pt idx="3">
                    <c:v>2.3838310882414118</c:v>
                  </c:pt>
                  <c:pt idx="4">
                    <c:v>1.1428741405190082</c:v>
                  </c:pt>
                </c:numCache>
              </c:numRef>
            </c:plus>
            <c:minus>
              <c:numRef>
                <c:f>'C-A calibration related'!$JE$54:$JE$58</c:f>
                <c:numCache>
                  <c:formatCode>General</c:formatCode>
                  <c:ptCount val="5"/>
                  <c:pt idx="0">
                    <c:v>3.9064150286937207</c:v>
                  </c:pt>
                  <c:pt idx="1">
                    <c:v>3.592603529212401</c:v>
                  </c:pt>
                  <c:pt idx="2">
                    <c:v>2.6026448086513838</c:v>
                  </c:pt>
                  <c:pt idx="3">
                    <c:v>2.3838310882414118</c:v>
                  </c:pt>
                  <c:pt idx="4">
                    <c:v>1.1428741405190082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'C-A calibration related'!$IZ$54:$IZ$58</c:f>
              <c:numCache>
                <c:formatCode>General</c:formatCode>
                <c:ptCount val="5"/>
                <c:pt idx="0">
                  <c:v>11.891891891891891</c:v>
                </c:pt>
                <c:pt idx="1">
                  <c:v>24.924623115577891</c:v>
                </c:pt>
                <c:pt idx="2">
                  <c:v>41.746987951807228</c:v>
                </c:pt>
                <c:pt idx="3">
                  <c:v>75.668789808917197</c:v>
                </c:pt>
                <c:pt idx="4">
                  <c:v>97.288135593220332</c:v>
                </c:pt>
              </c:numCache>
            </c:numRef>
          </c:xVal>
          <c:yVal>
            <c:numRef>
              <c:f>'C-A calibration related'!$JA$54:$JA$58</c:f>
              <c:numCache>
                <c:formatCode>General</c:formatCode>
                <c:ptCount val="5"/>
                <c:pt idx="0">
                  <c:v>65.540540540540533</c:v>
                </c:pt>
                <c:pt idx="1">
                  <c:v>76.811594202898547</c:v>
                </c:pt>
                <c:pt idx="2">
                  <c:v>78.400000000000006</c:v>
                </c:pt>
                <c:pt idx="3">
                  <c:v>76.751592356687908</c:v>
                </c:pt>
                <c:pt idx="4">
                  <c:v>89.689265536723155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556-41E3-9090-86E2E4D7AB05}"/>
            </c:ext>
          </c:extLst>
        </c:ser>
        <c:ser>
          <c:idx val="1"/>
          <c:order val="1"/>
          <c:tx>
            <c:v>unrelated CR</c:v>
          </c:tx>
          <c:spPr>
            <a:ln w="2222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644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556-41E3-9090-86E2E4D7AB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556-41E3-9090-86E2E4D7AB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556-41E3-9090-86E2E4D7AB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556-41E3-9090-86E2E4D7AB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384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556-41E3-9090-86E2E4D7AB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'C - A calibration unrelated '!$JA$55:$JA$59</c:f>
                <c:numCache>
                  <c:formatCode>General</c:formatCode>
                  <c:ptCount val="5"/>
                  <c:pt idx="0">
                    <c:v>1.8415326544371193</c:v>
                  </c:pt>
                  <c:pt idx="1">
                    <c:v>3.0898068945041421</c:v>
                  </c:pt>
                  <c:pt idx="2">
                    <c:v>2.6032080674945237</c:v>
                  </c:pt>
                  <c:pt idx="3">
                    <c:v>2.8146555212611828</c:v>
                  </c:pt>
                  <c:pt idx="4">
                    <c:v>2.3071444550322364</c:v>
                  </c:pt>
                </c:numCache>
              </c:numRef>
            </c:plus>
            <c:minus>
              <c:numRef>
                <c:f>'C - A calibration unrelated '!$JA$55:$JA$59</c:f>
                <c:numCache>
                  <c:formatCode>General</c:formatCode>
                  <c:ptCount val="5"/>
                  <c:pt idx="0">
                    <c:v>1.8415326544371193</c:v>
                  </c:pt>
                  <c:pt idx="1">
                    <c:v>3.0898068945041421</c:v>
                  </c:pt>
                  <c:pt idx="2">
                    <c:v>2.6032080674945237</c:v>
                  </c:pt>
                  <c:pt idx="3">
                    <c:v>2.8146555212611828</c:v>
                  </c:pt>
                  <c:pt idx="4">
                    <c:v>2.3071444550322364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 - A calibration unrelated '!$IV$55:$IV$59</c:f>
              <c:numCache>
                <c:formatCode>General</c:formatCode>
                <c:ptCount val="5"/>
                <c:pt idx="0">
                  <c:v>8.6730506155950753</c:v>
                </c:pt>
                <c:pt idx="1">
                  <c:v>34.636015325670499</c:v>
                </c:pt>
                <c:pt idx="2">
                  <c:v>54.505494505494504</c:v>
                </c:pt>
                <c:pt idx="3">
                  <c:v>75.765124555160142</c:v>
                </c:pt>
                <c:pt idx="4">
                  <c:v>95.572916666666671</c:v>
                </c:pt>
              </c:numCache>
            </c:numRef>
          </c:xVal>
          <c:yVal>
            <c:numRef>
              <c:f>'C - A calibration unrelated '!$IW$55:$IW$59</c:f>
              <c:numCache>
                <c:formatCode>General</c:formatCode>
                <c:ptCount val="5"/>
                <c:pt idx="0">
                  <c:v>45.417236662106703</c:v>
                </c:pt>
                <c:pt idx="1">
                  <c:v>47.126436781609193</c:v>
                </c:pt>
                <c:pt idx="2">
                  <c:v>55.769230769230774</c:v>
                </c:pt>
                <c:pt idx="3">
                  <c:v>66.548042704626326</c:v>
                </c:pt>
                <c:pt idx="4">
                  <c:v>71.354166666666657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556-41E3-9090-86E2E4D7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276248"/>
        <c:axId val="418276576"/>
      </c:scatterChart>
      <c:valAx>
        <c:axId val="418276248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confidence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8276576"/>
        <c:crosses val="autoZero"/>
        <c:crossBetween val="midCat"/>
      </c:valAx>
      <c:valAx>
        <c:axId val="418276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en-GB" sz="1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GB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827624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2899098418182"/>
          <c:y val="3.9529225236108058E-2"/>
          <c:w val="0.72511832136622922"/>
          <c:h val="0.89613270138747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GRAPHS!$K$11</c:f>
              <c:strCache>
                <c:ptCount val="1"/>
                <c:pt idx="0">
                  <c:v>1st related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0-4920-B059-F9B92F8666E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0-4920-B059-F9B92F8666E2}"/>
              </c:ext>
            </c:extLst>
          </c:dPt>
          <c:errBars>
            <c:errBarType val="both"/>
            <c:errValType val="cust"/>
            <c:noEndCap val="0"/>
            <c:plus>
              <c:numRef>
                <c:f>GRAPHS!$H$9:$H$10</c:f>
                <c:numCache>
                  <c:formatCode>General</c:formatCode>
                  <c:ptCount val="2"/>
                  <c:pt idx="0">
                    <c:v>1.7000000000000001E-2</c:v>
                  </c:pt>
                  <c:pt idx="1">
                    <c:v>1.999999999999999E-2</c:v>
                  </c:pt>
                </c:numCache>
              </c:numRef>
            </c:plus>
            <c:minus>
              <c:numRef>
                <c:f>GRAPHS!$H$9:$H$10</c:f>
                <c:numCache>
                  <c:formatCode>General</c:formatCode>
                  <c:ptCount val="2"/>
                  <c:pt idx="0">
                    <c:v>1.7000000000000001E-2</c:v>
                  </c:pt>
                  <c:pt idx="1">
                    <c:v>1.999999999999999E-2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GRAPHS!$L$10:$M$10</c:f>
              <c:strCache>
                <c:ptCount val="2"/>
                <c:pt idx="0">
                  <c:v>C related</c:v>
                </c:pt>
                <c:pt idx="1">
                  <c:v>C unrelated</c:v>
                </c:pt>
              </c:strCache>
            </c:strRef>
          </c:cat>
          <c:val>
            <c:numRef>
              <c:f>GRAPHS!$L$11:$M$11</c:f>
              <c:numCache>
                <c:formatCode>General</c:formatCode>
                <c:ptCount val="2"/>
                <c:pt idx="0">
                  <c:v>6.5000000000000002E-2</c:v>
                </c:pt>
                <c:pt idx="1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A0-4920-B059-F9B92F8666E2}"/>
            </c:ext>
          </c:extLst>
        </c:ser>
        <c:ser>
          <c:idx val="1"/>
          <c:order val="1"/>
          <c:tx>
            <c:strRef>
              <c:f>GRAPHS!$K$12</c:f>
              <c:strCache>
                <c:ptCount val="1"/>
                <c:pt idx="0">
                  <c:v>1st unrelated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GRAPHS!$H$11:$H$12</c:f>
                <c:numCache>
                  <c:formatCode>General</c:formatCode>
                  <c:ptCount val="2"/>
                  <c:pt idx="0">
                    <c:v>1.8000000000000002E-2</c:v>
                  </c:pt>
                  <c:pt idx="1">
                    <c:v>2.0000000000000004E-2</c:v>
                  </c:pt>
                </c:numCache>
              </c:numRef>
            </c:plus>
            <c:minus>
              <c:numRef>
                <c:f>GRAPHS!$H$11:$H$12</c:f>
                <c:numCache>
                  <c:formatCode>General</c:formatCode>
                  <c:ptCount val="2"/>
                  <c:pt idx="0">
                    <c:v>1.8000000000000002E-2</c:v>
                  </c:pt>
                  <c:pt idx="1">
                    <c:v>2.0000000000000004E-2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GRAPHS!$L$10:$M$10</c:f>
              <c:strCache>
                <c:ptCount val="2"/>
                <c:pt idx="0">
                  <c:v>C related</c:v>
                </c:pt>
                <c:pt idx="1">
                  <c:v>C unrelated</c:v>
                </c:pt>
              </c:strCache>
            </c:strRef>
          </c:cat>
          <c:val>
            <c:numRef>
              <c:f>GRAPHS!$L$12:$M$12</c:f>
              <c:numCache>
                <c:formatCode>General</c:formatCode>
                <c:ptCount val="2"/>
                <c:pt idx="0">
                  <c:v>9.8000000000000004E-2</c:v>
                </c:pt>
                <c:pt idx="1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A0-4920-B059-F9B92F866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905280"/>
        <c:axId val="214905672"/>
      </c:barChart>
      <c:catAx>
        <c:axId val="214905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905672"/>
        <c:crosses val="autoZero"/>
        <c:auto val="1"/>
        <c:lblAlgn val="ctr"/>
        <c:lblOffset val="100"/>
        <c:noMultiLvlLbl val="0"/>
      </c:catAx>
      <c:valAx>
        <c:axId val="214905672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C index</a:t>
                </a:r>
              </a:p>
            </c:rich>
          </c:tx>
          <c:layout>
            <c:manualLayout>
              <c:xMode val="edge"/>
              <c:yMode val="edge"/>
              <c:x val="0"/>
              <c:y val="0.40408659135364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905280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92647491150329"/>
          <c:y val="0.15969792403529448"/>
          <c:w val="0.74342792475462827"/>
          <c:h val="0.81028193205192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GRAPHS!$K$28</c:f>
              <c:strCache>
                <c:ptCount val="1"/>
                <c:pt idx="0">
                  <c:v>1st related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GRAPHS!$H$27:$H$28</c:f>
                <c:numCache>
                  <c:formatCode>General</c:formatCode>
                  <c:ptCount val="2"/>
                  <c:pt idx="0">
                    <c:v>7.1000000000000008E-2</c:v>
                  </c:pt>
                  <c:pt idx="1">
                    <c:v>6.7000000000000032E-2</c:v>
                  </c:pt>
                </c:numCache>
              </c:numRef>
            </c:plus>
            <c:minus>
              <c:numRef>
                <c:f>GRAPHS!$H$27:$H$28</c:f>
                <c:numCache>
                  <c:formatCode>General</c:formatCode>
                  <c:ptCount val="2"/>
                  <c:pt idx="0">
                    <c:v>7.1000000000000008E-2</c:v>
                  </c:pt>
                  <c:pt idx="1">
                    <c:v>6.7000000000000032E-2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GRAPHS!$L$27:$M$27</c:f>
              <c:strCache>
                <c:ptCount val="2"/>
                <c:pt idx="0">
                  <c:v>ANDI related</c:v>
                </c:pt>
                <c:pt idx="1">
                  <c:v>ANDI unrelated</c:v>
                </c:pt>
              </c:strCache>
            </c:strRef>
          </c:cat>
          <c:val>
            <c:numRef>
              <c:f>GRAPHS!$L$28:$M$28</c:f>
              <c:numCache>
                <c:formatCode>General</c:formatCode>
                <c:ptCount val="2"/>
                <c:pt idx="0">
                  <c:v>0.41599999999999998</c:v>
                </c:pt>
                <c:pt idx="1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8-40E5-A360-DA6331181500}"/>
            </c:ext>
          </c:extLst>
        </c:ser>
        <c:ser>
          <c:idx val="1"/>
          <c:order val="1"/>
          <c:tx>
            <c:strRef>
              <c:f>GRAPHS!$K$29</c:f>
              <c:strCache>
                <c:ptCount val="1"/>
                <c:pt idx="0">
                  <c:v>1st unrelated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GRAPHS!$H$29:$H$30</c:f>
                <c:numCache>
                  <c:formatCode>General</c:formatCode>
                  <c:ptCount val="2"/>
                  <c:pt idx="0">
                    <c:v>7.3000000000000009E-2</c:v>
                  </c:pt>
                  <c:pt idx="1">
                    <c:v>6.8000000000000033E-2</c:v>
                  </c:pt>
                </c:numCache>
              </c:numRef>
            </c:plus>
            <c:minus>
              <c:numRef>
                <c:f>GRAPHS!$H$29:$H$30</c:f>
                <c:numCache>
                  <c:formatCode>General</c:formatCode>
                  <c:ptCount val="2"/>
                  <c:pt idx="0">
                    <c:v>7.3000000000000009E-2</c:v>
                  </c:pt>
                  <c:pt idx="1">
                    <c:v>6.8000000000000033E-2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GRAPHS!$L$27:$M$27</c:f>
              <c:strCache>
                <c:ptCount val="2"/>
                <c:pt idx="0">
                  <c:v>ANDI related</c:v>
                </c:pt>
                <c:pt idx="1">
                  <c:v>ANDI unrelated</c:v>
                </c:pt>
              </c:strCache>
            </c:strRef>
          </c:cat>
          <c:val>
            <c:numRef>
              <c:f>GRAPHS!$L$29:$M$29</c:f>
              <c:numCache>
                <c:formatCode>General</c:formatCode>
                <c:ptCount val="2"/>
                <c:pt idx="0">
                  <c:v>0.34599999999999997</c:v>
                </c:pt>
                <c:pt idx="1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B8-40E5-A360-DA6331181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906456"/>
        <c:axId val="214906848"/>
      </c:barChart>
      <c:catAx>
        <c:axId val="214906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906848"/>
        <c:crosses val="autoZero"/>
        <c:auto val="1"/>
        <c:lblAlgn val="ctr"/>
        <c:lblOffset val="100"/>
        <c:noMultiLvlLbl val="0"/>
      </c:catAx>
      <c:valAx>
        <c:axId val="214906848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ANDI</a:t>
                </a:r>
              </a:p>
            </c:rich>
          </c:tx>
          <c:layout>
            <c:manualLayout>
              <c:xMode val="edge"/>
              <c:yMode val="edge"/>
              <c:x val="2.734732724517178E-2"/>
              <c:y val="0.465964119296896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906456"/>
        <c:crosses val="autoZero"/>
        <c:crossBetween val="between"/>
        <c:majorUnit val="0.1"/>
        <c:minorUnit val="1.0000000000000002E-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0.15499</cdr:x>
      <cdr:y>0.86331</cdr:y>
    </cdr:from>
    <cdr:to>
      <cdr:x>0.33263</cdr:x>
      <cdr:y>0.98392</cdr:y>
    </cdr:to>
    <cdr:sp macro="" textlink="">
      <cdr:nvSpPr>
        <cdr:cNvPr id="2" name="TextBox 28">
          <a:extLst xmlns:a="http://schemas.openxmlformats.org/drawingml/2006/main">
            <a:ext uri="{FF2B5EF4-FFF2-40B4-BE49-F238E27FC236}">
              <a16:creationId xmlns:a16="http://schemas.microsoft.com/office/drawing/2014/main" id="{9DA3C15B-26B3-419F-ACBE-72428BD1B771}"/>
            </a:ext>
          </a:extLst>
        </cdr:cNvPr>
        <cdr:cNvSpPr txBox="1"/>
      </cdr:nvSpPr>
      <cdr:spPr>
        <a:xfrm xmlns:a="http://schemas.openxmlformats.org/drawingml/2006/main">
          <a:off x="923692" y="3304472"/>
          <a:ext cx="105867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baseline confidence</a:t>
          </a:r>
        </a:p>
      </cdr:txBody>
    </cdr:sp>
  </cdr:relSizeAnchor>
  <cdr:relSizeAnchor xmlns:cdr="http://schemas.openxmlformats.org/drawingml/2006/chartDrawing">
    <cdr:from>
      <cdr:x>0.45031</cdr:x>
      <cdr:y>0.85581</cdr:y>
    </cdr:from>
    <cdr:to>
      <cdr:x>0.62795</cdr:x>
      <cdr:y>0.97642</cdr:y>
    </cdr:to>
    <cdr:sp macro="" textlink="">
      <cdr:nvSpPr>
        <cdr:cNvPr id="3" name="TextBox 28">
          <a:extLst xmlns:a="http://schemas.openxmlformats.org/drawingml/2006/main">
            <a:ext uri="{FF2B5EF4-FFF2-40B4-BE49-F238E27FC236}">
              <a16:creationId xmlns:a16="http://schemas.microsoft.com/office/drawing/2014/main" id="{6A18CAC9-7B72-4DBF-B87E-FE99BA36F972}"/>
            </a:ext>
          </a:extLst>
        </cdr:cNvPr>
        <cdr:cNvSpPr txBox="1"/>
      </cdr:nvSpPr>
      <cdr:spPr>
        <a:xfrm xmlns:a="http://schemas.openxmlformats.org/drawingml/2006/main">
          <a:off x="2683703" y="3275784"/>
          <a:ext cx="105867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T2 confidence</a:t>
          </a:r>
        </a:p>
      </cdr:txBody>
    </cdr:sp>
  </cdr:relSizeAnchor>
  <cdr:relSizeAnchor xmlns:cdr="http://schemas.openxmlformats.org/drawingml/2006/chartDrawing">
    <cdr:from>
      <cdr:x>0.76393</cdr:x>
      <cdr:y>0.85248</cdr:y>
    </cdr:from>
    <cdr:to>
      <cdr:x>0.98388</cdr:x>
      <cdr:y>0.9731</cdr:y>
    </cdr:to>
    <cdr:sp macro="" textlink="">
      <cdr:nvSpPr>
        <cdr:cNvPr id="4" name="TextBox 28">
          <a:extLst xmlns:a="http://schemas.openxmlformats.org/drawingml/2006/main">
            <a:ext uri="{FF2B5EF4-FFF2-40B4-BE49-F238E27FC236}">
              <a16:creationId xmlns:a16="http://schemas.microsoft.com/office/drawing/2014/main" id="{148E4268-C03B-485D-8DE6-69FA164EAFBA}"/>
            </a:ext>
          </a:extLst>
        </cdr:cNvPr>
        <cdr:cNvSpPr txBox="1"/>
      </cdr:nvSpPr>
      <cdr:spPr>
        <a:xfrm xmlns:a="http://schemas.openxmlformats.org/drawingml/2006/main">
          <a:off x="4552764" y="3263050"/>
          <a:ext cx="131083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post-interview confidence</a:t>
          </a:r>
        </a:p>
      </cdr:txBody>
    </cdr:sp>
  </cdr:relSizeAnchor>
  <cdr:relSizeAnchor xmlns:cdr="http://schemas.openxmlformats.org/drawingml/2006/chartDrawing">
    <cdr:from>
      <cdr:x>0.74828</cdr:x>
      <cdr:y>0.01347</cdr:y>
    </cdr:from>
    <cdr:to>
      <cdr:x>1</cdr:x>
      <cdr:y>0.10399</cdr:y>
    </cdr:to>
    <cdr:sp macro="" textlink="">
      <cdr:nvSpPr>
        <cdr:cNvPr id="5" name="TextBox 26">
          <a:extLst xmlns:a="http://schemas.openxmlformats.org/drawingml/2006/main">
            <a:ext uri="{FF2B5EF4-FFF2-40B4-BE49-F238E27FC236}">
              <a16:creationId xmlns:a16="http://schemas.microsoft.com/office/drawing/2014/main" id="{671F03DA-F25C-4293-8B12-DABB15124625}"/>
            </a:ext>
          </a:extLst>
        </cdr:cNvPr>
        <cdr:cNvSpPr txBox="1"/>
      </cdr:nvSpPr>
      <cdr:spPr>
        <a:xfrm xmlns:a="http://schemas.openxmlformats.org/drawingml/2006/main">
          <a:off x="4030133" y="43516"/>
          <a:ext cx="135575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 dirty="0"/>
            <a:t>Means, 95% CIs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0.77944</cdr:x>
      <cdr:y>0.88292</cdr:y>
    </cdr:from>
    <cdr:to>
      <cdr:x>1</cdr:x>
      <cdr:y>0.97764</cdr:y>
    </cdr:to>
    <cdr:sp macro="" textlink="">
      <cdr:nvSpPr>
        <cdr:cNvPr id="2" name="TextBox 29">
          <a:extLst xmlns:a="http://schemas.openxmlformats.org/drawingml/2006/main">
            <a:ext uri="{FF2B5EF4-FFF2-40B4-BE49-F238E27FC236}">
              <a16:creationId xmlns:a16="http://schemas.microsoft.com/office/drawing/2014/main" id="{122BB51E-D5CF-4D2F-8FBD-5DDE59280B1A}"/>
            </a:ext>
          </a:extLst>
        </cdr:cNvPr>
        <cdr:cNvSpPr txBox="1"/>
      </cdr:nvSpPr>
      <cdr:spPr>
        <a:xfrm xmlns:a="http://schemas.openxmlformats.org/drawingml/2006/main">
          <a:off x="4309513" y="2868779"/>
          <a:ext cx="12194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final conf.</a:t>
          </a:r>
        </a:p>
      </cdr:txBody>
    </cdr:sp>
  </cdr:relSizeAnchor>
  <cdr:relSizeAnchor xmlns:cdr="http://schemas.openxmlformats.org/drawingml/2006/chartDrawing">
    <cdr:from>
      <cdr:x>0.58177</cdr:x>
      <cdr:y>0.88292</cdr:y>
    </cdr:from>
    <cdr:to>
      <cdr:x>0.80233</cdr:x>
      <cdr:y>0.97764</cdr:y>
    </cdr:to>
    <cdr:sp macro="" textlink="">
      <cdr:nvSpPr>
        <cdr:cNvPr id="4" name="TextBox 29">
          <a:extLst xmlns:a="http://schemas.openxmlformats.org/drawingml/2006/main">
            <a:ext uri="{FF2B5EF4-FFF2-40B4-BE49-F238E27FC236}">
              <a16:creationId xmlns:a16="http://schemas.microsoft.com/office/drawing/2014/main" id="{84EC6325-25D3-4D81-878A-96E571D591DD}"/>
            </a:ext>
          </a:extLst>
        </cdr:cNvPr>
        <cdr:cNvSpPr txBox="1"/>
      </cdr:nvSpPr>
      <cdr:spPr>
        <a:xfrm xmlns:a="http://schemas.openxmlformats.org/drawingml/2006/main">
          <a:off x="3216576" y="2868779"/>
          <a:ext cx="12194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conf.T3</a:t>
          </a:r>
        </a:p>
      </cdr:txBody>
    </cdr:sp>
  </cdr:relSizeAnchor>
  <cdr:relSizeAnchor xmlns:cdr="http://schemas.openxmlformats.org/drawingml/2006/chartDrawing">
    <cdr:from>
      <cdr:x>0.33186</cdr:x>
      <cdr:y>0.84271</cdr:y>
    </cdr:from>
    <cdr:to>
      <cdr:x>0.5</cdr:x>
      <cdr:y>0.98924</cdr:y>
    </cdr:to>
    <cdr:sp macro="" textlink="">
      <cdr:nvSpPr>
        <cdr:cNvPr id="5" name="TextBox 28">
          <a:extLst xmlns:a="http://schemas.openxmlformats.org/drawingml/2006/main">
            <a:ext uri="{FF2B5EF4-FFF2-40B4-BE49-F238E27FC236}">
              <a16:creationId xmlns:a16="http://schemas.microsoft.com/office/drawing/2014/main" id="{8D240908-0CB4-4191-88F9-F8C4D0F1546B}"/>
            </a:ext>
          </a:extLst>
        </cdr:cNvPr>
        <cdr:cNvSpPr txBox="1"/>
      </cdr:nvSpPr>
      <cdr:spPr>
        <a:xfrm xmlns:a="http://schemas.openxmlformats.org/drawingml/2006/main">
          <a:off x="1904882" y="2655051"/>
          <a:ext cx="96512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T2 confidence</a:t>
          </a:r>
        </a:p>
      </cdr:txBody>
    </cdr:sp>
  </cdr:relSizeAnchor>
  <cdr:relSizeAnchor xmlns:cdr="http://schemas.openxmlformats.org/drawingml/2006/chartDrawing">
    <cdr:from>
      <cdr:x>0.52405</cdr:x>
      <cdr:y>0.84057</cdr:y>
    </cdr:from>
    <cdr:to>
      <cdr:x>0.69307</cdr:x>
      <cdr:y>0.9871</cdr:y>
    </cdr:to>
    <cdr:sp macro="" textlink="">
      <cdr:nvSpPr>
        <cdr:cNvPr id="6" name="TextBox 28">
          <a:extLst xmlns:a="http://schemas.openxmlformats.org/drawingml/2006/main">
            <a:ext uri="{FF2B5EF4-FFF2-40B4-BE49-F238E27FC236}">
              <a16:creationId xmlns:a16="http://schemas.microsoft.com/office/drawing/2014/main" id="{8D240908-0CB4-4191-88F9-F8C4D0F1546B}"/>
            </a:ext>
          </a:extLst>
        </cdr:cNvPr>
        <cdr:cNvSpPr txBox="1"/>
      </cdr:nvSpPr>
      <cdr:spPr>
        <a:xfrm xmlns:a="http://schemas.openxmlformats.org/drawingml/2006/main">
          <a:off x="3008035" y="2648318"/>
          <a:ext cx="97020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T3 confidence</a:t>
          </a:r>
        </a:p>
      </cdr:txBody>
    </cdr:sp>
  </cdr:relSizeAnchor>
  <cdr:relSizeAnchor xmlns:cdr="http://schemas.openxmlformats.org/drawingml/2006/chartDrawing">
    <cdr:from>
      <cdr:x>0.72695</cdr:x>
      <cdr:y>0.84793</cdr:y>
    </cdr:from>
    <cdr:to>
      <cdr:x>0.93211</cdr:x>
      <cdr:y>0.99446</cdr:y>
    </cdr:to>
    <cdr:sp macro="" textlink="">
      <cdr:nvSpPr>
        <cdr:cNvPr id="7" name="TextBox 28">
          <a:extLst xmlns:a="http://schemas.openxmlformats.org/drawingml/2006/main">
            <a:ext uri="{FF2B5EF4-FFF2-40B4-BE49-F238E27FC236}">
              <a16:creationId xmlns:a16="http://schemas.microsoft.com/office/drawing/2014/main" id="{8D240908-0CB4-4191-88F9-F8C4D0F1546B}"/>
            </a:ext>
          </a:extLst>
        </cdr:cNvPr>
        <cdr:cNvSpPr txBox="1"/>
      </cdr:nvSpPr>
      <cdr:spPr>
        <a:xfrm xmlns:a="http://schemas.openxmlformats.org/drawingml/2006/main">
          <a:off x="4172721" y="2671508"/>
          <a:ext cx="117758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post-interview confidence</a:t>
          </a:r>
        </a:p>
      </cdr:txBody>
    </cdr:sp>
  </cdr:relSizeAnchor>
  <cdr:relSizeAnchor xmlns:cdr="http://schemas.openxmlformats.org/drawingml/2006/chartDrawing">
    <cdr:from>
      <cdr:x>0.7172</cdr:x>
      <cdr:y>0.0308</cdr:y>
    </cdr:from>
    <cdr:to>
      <cdr:x>0.95546</cdr:x>
      <cdr:y>0.12627</cdr:y>
    </cdr:to>
    <cdr:sp macro="" textlink="">
      <cdr:nvSpPr>
        <cdr:cNvPr id="8" name="TextBox 26">
          <a:extLst xmlns:a="http://schemas.openxmlformats.org/drawingml/2006/main">
            <a:ext uri="{FF2B5EF4-FFF2-40B4-BE49-F238E27FC236}">
              <a16:creationId xmlns:a16="http://schemas.microsoft.com/office/drawing/2014/main" id="{BF7219F1-CA56-4760-9D27-5D86D07B364C}"/>
            </a:ext>
          </a:extLst>
        </cdr:cNvPr>
        <cdr:cNvSpPr txBox="1"/>
      </cdr:nvSpPr>
      <cdr:spPr>
        <a:xfrm xmlns:a="http://schemas.openxmlformats.org/drawingml/2006/main">
          <a:off x="4080933" y="94316"/>
          <a:ext cx="135575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 dirty="0"/>
            <a:t>Means, 95% CIs</a:t>
          </a:r>
        </a:p>
      </cdr:txBody>
    </cdr:sp>
  </cdr:relSizeAnchor>
  <cdr:relSizeAnchor xmlns:cdr="http://schemas.openxmlformats.org/drawingml/2006/chartDrawing">
    <cdr:from>
      <cdr:x>0.15437</cdr:x>
      <cdr:y>0.84254</cdr:y>
    </cdr:from>
    <cdr:to>
      <cdr:x>0.32251</cdr:x>
      <cdr:y>0.98908</cdr:y>
    </cdr:to>
    <cdr:sp macro="" textlink="">
      <cdr:nvSpPr>
        <cdr:cNvPr id="3" name="TextBox 28">
          <a:extLst xmlns:a="http://schemas.openxmlformats.org/drawingml/2006/main">
            <a:ext uri="{FF2B5EF4-FFF2-40B4-BE49-F238E27FC236}">
              <a16:creationId xmlns:a16="http://schemas.microsoft.com/office/drawing/2014/main" id="{B29DFCDA-F1D5-B64E-1F66-B50CDF7A4635}"/>
            </a:ext>
          </a:extLst>
        </cdr:cNvPr>
        <cdr:cNvSpPr txBox="1"/>
      </cdr:nvSpPr>
      <cdr:spPr>
        <a:xfrm xmlns:a="http://schemas.openxmlformats.org/drawingml/2006/main">
          <a:off x="886074" y="2654545"/>
          <a:ext cx="96512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/>
            <a:t>baseline confidence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0.20379</cdr:x>
      <cdr:y>0.07266</cdr:y>
    </cdr:from>
    <cdr:to>
      <cdr:x>0.80339</cdr:x>
      <cdr:y>0.8215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01DBF26-DB02-2526-D6EB-FC9EEC58760A}"/>
            </a:ext>
          </a:extLst>
        </cdr:cNvPr>
        <cdr:cNvCxnSpPr/>
      </cdr:nvCxnSpPr>
      <cdr:spPr>
        <a:xfrm xmlns:a="http://schemas.openxmlformats.org/drawingml/2006/main" flipV="1">
          <a:off x="1110385" y="303452"/>
          <a:ext cx="3267062" cy="31274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0.86923</cdr:x>
      <cdr:y>0.02191</cdr:y>
    </cdr:from>
    <cdr:to>
      <cdr:x>0.99394</cdr:x>
      <cdr:y>0.21051</cdr:y>
    </cdr:to>
    <cdr:sp macro="" textlink="">
      <cdr:nvSpPr>
        <cdr:cNvPr id="2" name="TextBox 26">
          <a:extLst xmlns:a="http://schemas.openxmlformats.org/drawingml/2006/main">
            <a:ext uri="{FF2B5EF4-FFF2-40B4-BE49-F238E27FC236}">
              <a16:creationId xmlns:a16="http://schemas.microsoft.com/office/drawing/2014/main" id="{671F03DA-F25C-4293-8B12-DABB15124625}"/>
            </a:ext>
          </a:extLst>
        </cdr:cNvPr>
        <cdr:cNvSpPr txBox="1"/>
      </cdr:nvSpPr>
      <cdr:spPr>
        <a:xfrm xmlns:a="http://schemas.openxmlformats.org/drawingml/2006/main">
          <a:off x="3318525" y="76606"/>
          <a:ext cx="476117" cy="6594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3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0.66565</cdr:x>
      <cdr:y>0.62353</cdr:y>
    </cdr:from>
    <cdr:to>
      <cdr:x>0.66565</cdr:x>
      <cdr:y>0.64502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F4D7690-42A0-4EC4-BC68-2AAB9C7DBA95}"/>
            </a:ext>
          </a:extLst>
        </cdr:cNvPr>
        <cdr:cNvCxnSpPr/>
      </cdr:nvCxnSpPr>
      <cdr:spPr>
        <a:xfrm xmlns:a="http://schemas.openxmlformats.org/drawingml/2006/main">
          <a:off x="2589248" y="2417792"/>
          <a:ext cx="0" cy="833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0.35855</cdr:x>
      <cdr:y>0.51474</cdr:y>
    </cdr:from>
    <cdr:to>
      <cdr:x>0.53011</cdr:x>
      <cdr:y>0.60947</cdr:y>
    </cdr:to>
    <cdr:sp macro="" textlink="">
      <cdr:nvSpPr>
        <cdr:cNvPr id="5" name="TextBox 29">
          <a:extLst xmlns:a="http://schemas.openxmlformats.org/drawingml/2006/main">
            <a:ext uri="{FF2B5EF4-FFF2-40B4-BE49-F238E27FC236}">
              <a16:creationId xmlns:a16="http://schemas.microsoft.com/office/drawing/2014/main" id="{7B673721-CEF9-4045-9670-BEDD0DA87038}"/>
            </a:ext>
          </a:extLst>
        </cdr:cNvPr>
        <cdr:cNvSpPr txBox="1"/>
      </cdr:nvSpPr>
      <cdr:spPr>
        <a:xfrm xmlns:a="http://schemas.openxmlformats.org/drawingml/2006/main">
          <a:off x="1394713" y="1681205"/>
          <a:ext cx="667339" cy="3093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 dirty="0"/>
            <a:t>***</a:t>
          </a:r>
        </a:p>
      </cdr:txBody>
    </cdr:sp>
  </cdr:relSizeAnchor>
  <cdr:relSizeAnchor xmlns:cdr="http://schemas.openxmlformats.org/drawingml/2006/chartDrawing">
    <cdr:from>
      <cdr:x>0.2924</cdr:x>
      <cdr:y>0.57405</cdr:y>
    </cdr:from>
    <cdr:to>
      <cdr:x>0.44771</cdr:x>
      <cdr:y>0.59472</cdr:y>
    </cdr:to>
    <cdr:sp macro="" textlink="">
      <cdr:nvSpPr>
        <cdr:cNvPr id="9" name="Left Brace 8">
          <a:extLst xmlns:a="http://schemas.openxmlformats.org/drawingml/2006/main">
            <a:ext uri="{FF2B5EF4-FFF2-40B4-BE49-F238E27FC236}">
              <a16:creationId xmlns:a16="http://schemas.microsoft.com/office/drawing/2014/main" id="{390CC38B-6578-4E38-B233-57AB8EF4272F}"/>
            </a:ext>
          </a:extLst>
        </cdr:cNvPr>
        <cdr:cNvSpPr/>
      </cdr:nvSpPr>
      <cdr:spPr>
        <a:xfrm xmlns:a="http://schemas.openxmlformats.org/drawingml/2006/main" rot="5400000">
          <a:off x="1400180" y="1919164"/>
          <a:ext cx="78567" cy="604130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0.66204</cdr:x>
      <cdr:y>0.57543</cdr:y>
    </cdr:from>
    <cdr:to>
      <cdr:x>0.81735</cdr:x>
      <cdr:y>0.5961</cdr:y>
    </cdr:to>
    <cdr:sp macro="" textlink="">
      <cdr:nvSpPr>
        <cdr:cNvPr id="10" name="Left Brace 9">
          <a:extLst xmlns:a="http://schemas.openxmlformats.org/drawingml/2006/main">
            <a:ext uri="{FF2B5EF4-FFF2-40B4-BE49-F238E27FC236}">
              <a16:creationId xmlns:a16="http://schemas.microsoft.com/office/drawing/2014/main" id="{64D581A2-FEC1-4B31-B6DD-D498A6A9CEB3}"/>
            </a:ext>
          </a:extLst>
        </cdr:cNvPr>
        <cdr:cNvSpPr/>
      </cdr:nvSpPr>
      <cdr:spPr>
        <a:xfrm xmlns:a="http://schemas.openxmlformats.org/drawingml/2006/main" rot="5400000">
          <a:off x="2837995" y="1924407"/>
          <a:ext cx="78567" cy="604129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0.28519</cdr:x>
      <cdr:y>0.5738</cdr:y>
    </cdr:from>
    <cdr:to>
      <cdr:x>0.45676</cdr:x>
      <cdr:y>0.66854</cdr:y>
    </cdr:to>
    <cdr:sp macro="" textlink="">
      <cdr:nvSpPr>
        <cdr:cNvPr id="21" name="TextBox 29">
          <a:extLst xmlns:a="http://schemas.openxmlformats.org/drawingml/2006/main">
            <a:ext uri="{FF2B5EF4-FFF2-40B4-BE49-F238E27FC236}">
              <a16:creationId xmlns:a16="http://schemas.microsoft.com/office/drawing/2014/main" id="{83A21A85-CCB8-4C6C-9776-045DFF692DFC}"/>
            </a:ext>
          </a:extLst>
        </cdr:cNvPr>
        <cdr:cNvSpPr txBox="1"/>
      </cdr:nvSpPr>
      <cdr:spPr>
        <a:xfrm xmlns:a="http://schemas.openxmlformats.org/drawingml/2006/main">
          <a:off x="1109351" y="1874090"/>
          <a:ext cx="667378" cy="309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 dirty="0"/>
            <a:t>**</a:t>
          </a:r>
        </a:p>
      </cdr:txBody>
    </cdr:sp>
  </cdr:relSizeAnchor>
  <cdr:relSizeAnchor xmlns:cdr="http://schemas.openxmlformats.org/drawingml/2006/chartDrawing">
    <cdr:from>
      <cdr:x>0.37364</cdr:x>
      <cdr:y>0.35187</cdr:y>
    </cdr:from>
    <cdr:to>
      <cdr:x>0.62636</cdr:x>
      <cdr:y>0.64813</cdr:y>
    </cdr:to>
    <cdr:sp macro="" textlink="">
      <cdr:nvSpPr>
        <cdr:cNvPr id="27" name="TextBox 26">
          <a:extLst xmlns:a="http://schemas.openxmlformats.org/drawingml/2006/main">
            <a:ext uri="{FF2B5EF4-FFF2-40B4-BE49-F238E27FC236}">
              <a16:creationId xmlns:a16="http://schemas.microsoft.com/office/drawing/2014/main" id="{BCF67321-81C6-448F-A36C-9A7DEEE39903}"/>
            </a:ext>
          </a:extLst>
        </cdr:cNvPr>
        <cdr:cNvSpPr txBox="1"/>
      </cdr:nvSpPr>
      <cdr:spPr>
        <a:xfrm xmlns:a="http://schemas.openxmlformats.org/drawingml/2006/main">
          <a:off x="1351919" y="1086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0.37364</cdr:x>
      <cdr:y>0.35187</cdr:y>
    </cdr:from>
    <cdr:to>
      <cdr:x>0.62636</cdr:x>
      <cdr:y>0.64813</cdr:y>
    </cdr:to>
    <cdr:sp macro="" textlink="">
      <cdr:nvSpPr>
        <cdr:cNvPr id="28" name="TextBox 27">
          <a:extLst xmlns:a="http://schemas.openxmlformats.org/drawingml/2006/main">
            <a:ext uri="{FF2B5EF4-FFF2-40B4-BE49-F238E27FC236}">
              <a16:creationId xmlns:a16="http://schemas.microsoft.com/office/drawing/2014/main" id="{117808E0-0EE6-4BE2-9248-C9EE661844E7}"/>
            </a:ext>
          </a:extLst>
        </cdr:cNvPr>
        <cdr:cNvSpPr txBox="1"/>
      </cdr:nvSpPr>
      <cdr:spPr>
        <a:xfrm xmlns:a="http://schemas.openxmlformats.org/drawingml/2006/main">
          <a:off x="1351919" y="1086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0.37364</cdr:x>
      <cdr:y>0.35187</cdr:y>
    </cdr:from>
    <cdr:to>
      <cdr:x>0.62636</cdr:x>
      <cdr:y>0.64813</cdr:y>
    </cdr:to>
    <cdr:sp macro="" textlink="">
      <cdr:nvSpPr>
        <cdr:cNvPr id="29" name="TextBox 28">
          <a:extLst xmlns:a="http://schemas.openxmlformats.org/drawingml/2006/main">
            <a:ext uri="{FF2B5EF4-FFF2-40B4-BE49-F238E27FC236}">
              <a16:creationId xmlns:a16="http://schemas.microsoft.com/office/drawing/2014/main" id="{00D13B28-D5D3-4983-89BD-DDF9109EF66D}"/>
            </a:ext>
          </a:extLst>
        </cdr:cNvPr>
        <cdr:cNvSpPr txBox="1"/>
      </cdr:nvSpPr>
      <cdr:spPr>
        <a:xfrm xmlns:a="http://schemas.openxmlformats.org/drawingml/2006/main">
          <a:off x="1351919" y="1086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0.39646</cdr:x>
      <cdr:y>1</cdr:y>
    </cdr:from>
    <cdr:to>
      <cdr:x>0.74116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B5F7E21-0C10-C694-33B9-D2E8768FB5E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542144" y="4554704"/>
          <a:ext cx="134084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0.39646</cdr:x>
      <cdr:y>1</cdr:y>
    </cdr:from>
    <cdr:to>
      <cdr:x>0.74116</cdr:x>
      <cdr:y>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CB5F7E21-0C10-C694-33B9-D2E8768FB5E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542144" y="4554704"/>
          <a:ext cx="134084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0.29164</cdr:x>
      <cdr:y>0.62353</cdr:y>
    </cdr:from>
    <cdr:to>
      <cdr:x>0.29164</cdr:x>
      <cdr:y>0.75545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11DCB913-7AD1-30B4-B7AB-A1FA86C50110}"/>
            </a:ext>
          </a:extLst>
        </cdr:cNvPr>
        <cdr:cNvCxnSpPr/>
      </cdr:nvCxnSpPr>
      <cdr:spPr>
        <a:xfrm xmlns:a="http://schemas.openxmlformats.org/drawingml/2006/main">
          <a:off x="1134431" y="2417792"/>
          <a:ext cx="0" cy="5115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0.87885</cdr:x>
      <cdr:y>0.11358</cdr:y>
    </cdr:from>
    <cdr:to>
      <cdr:x>0.98214</cdr:x>
      <cdr:y>0.45015</cdr:y>
    </cdr:to>
    <cdr:sp macro="" textlink="">
      <cdr:nvSpPr>
        <cdr:cNvPr id="2" name="TextBox 26">
          <a:extLst xmlns:a="http://schemas.openxmlformats.org/drawingml/2006/main">
            <a:ext uri="{FF2B5EF4-FFF2-40B4-BE49-F238E27FC236}">
              <a16:creationId xmlns:a16="http://schemas.microsoft.com/office/drawing/2014/main" id="{671F03DA-F25C-4293-8B12-DABB15124625}"/>
            </a:ext>
          </a:extLst>
        </cdr:cNvPr>
        <cdr:cNvSpPr txBox="1"/>
      </cdr:nvSpPr>
      <cdr:spPr>
        <a:xfrm xmlns:a="http://schemas.openxmlformats.org/drawingml/2006/main">
          <a:off x="3273477" y="397644"/>
          <a:ext cx="384721" cy="1178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 dirty="0">
              <a:solidFill>
                <a:schemeClr val="tx1"/>
              </a:solidFill>
            </a:rPr>
            <a:t>Means, 95% CIs</a:t>
          </a:r>
        </a:p>
      </cdr:txBody>
    </cdr:sp>
  </cdr:relSizeAnchor>
  <cdr:relSizeAnchor xmlns:cdr="http://schemas.openxmlformats.org/drawingml/2006/chartDrawing">
    <cdr:from>
      <cdr:x>0.67283</cdr:x>
      <cdr:y>0.1324</cdr:y>
    </cdr:from>
    <cdr:to>
      <cdr:x>0.8237</cdr:x>
      <cdr:y>0.15062</cdr:y>
    </cdr:to>
    <cdr:sp macro="" textlink="">
      <cdr:nvSpPr>
        <cdr:cNvPr id="5" name="Left Brace 4">
          <a:extLst xmlns:a="http://schemas.openxmlformats.org/drawingml/2006/main">
            <a:ext uri="{FF2B5EF4-FFF2-40B4-BE49-F238E27FC236}">
              <a16:creationId xmlns:a16="http://schemas.microsoft.com/office/drawing/2014/main" id="{6BEB4761-E436-4EC1-BEAD-82625B09CE80}"/>
            </a:ext>
          </a:extLst>
        </cdr:cNvPr>
        <cdr:cNvSpPr/>
      </cdr:nvSpPr>
      <cdr:spPr>
        <a:xfrm xmlns:a="http://schemas.openxmlformats.org/drawingml/2006/main" rot="5400000">
          <a:off x="2755191" y="214443"/>
          <a:ext cx="63796" cy="561954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0.31748</cdr:x>
      <cdr:y>0.13049</cdr:y>
    </cdr:from>
    <cdr:to>
      <cdr:x>0.46835</cdr:x>
      <cdr:y>0.14872</cdr:y>
    </cdr:to>
    <cdr:sp macro="" textlink="">
      <cdr:nvSpPr>
        <cdr:cNvPr id="6" name="Left Brace 5">
          <a:extLst xmlns:a="http://schemas.openxmlformats.org/drawingml/2006/main">
            <a:ext uri="{FF2B5EF4-FFF2-40B4-BE49-F238E27FC236}">
              <a16:creationId xmlns:a16="http://schemas.microsoft.com/office/drawing/2014/main" id="{D865E4EF-08BB-4D4D-A978-6DBCB72A2E7E}"/>
            </a:ext>
          </a:extLst>
        </cdr:cNvPr>
        <cdr:cNvSpPr/>
      </cdr:nvSpPr>
      <cdr:spPr>
        <a:xfrm xmlns:a="http://schemas.openxmlformats.org/drawingml/2006/main" rot="5400000">
          <a:off x="1431611" y="207761"/>
          <a:ext cx="63796" cy="561954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0.39283</cdr:x>
      <cdr:y>0.13096</cdr:y>
    </cdr:from>
    <cdr:to>
      <cdr:x>0.75017</cdr:x>
      <cdr:y>0.13096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B8F77C44-7D3B-445F-9347-0B54B31715E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463180" y="482469"/>
          <a:ext cx="133098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0.37967</cdr:x>
      <cdr:y>0.08392</cdr:y>
    </cdr:from>
    <cdr:to>
      <cdr:x>0.55884</cdr:x>
      <cdr:y>0.18363</cdr:y>
    </cdr:to>
    <cdr:sp macro="" textlink="">
      <cdr:nvSpPr>
        <cdr:cNvPr id="3" name="TextBox 29">
          <a:extLst xmlns:a="http://schemas.openxmlformats.org/drawingml/2006/main">
            <a:ext uri="{FF2B5EF4-FFF2-40B4-BE49-F238E27FC236}">
              <a16:creationId xmlns:a16="http://schemas.microsoft.com/office/drawing/2014/main" id="{AF0C822C-7CB4-3B17-DA81-3D5316F5E992}"/>
            </a:ext>
          </a:extLst>
        </cdr:cNvPr>
        <cdr:cNvSpPr txBox="1"/>
      </cdr:nvSpPr>
      <cdr:spPr>
        <a:xfrm xmlns:a="http://schemas.openxmlformats.org/drawingml/2006/main">
          <a:off x="1414165" y="309168"/>
          <a:ext cx="667339" cy="367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300" dirty="0"/>
            <a:t>***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5FAA28-D333-4D57-AF0E-BDF53B4498B2}" type="datetime1">
              <a:rPr lang="en-GB" smtClean="0"/>
              <a:t>09/08/2023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03277C-3F5C-4673-8D79-1738A329ED93}" type="datetime1">
              <a:rPr lang="en-GB" noProof="0" smtClean="0"/>
              <a:t>09/08/2023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6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Finally, a further index - the Adjusted-Normalised Discrimination Index (ANDI) can be calculated to measure whether participants are using their confidence judgements to successfully discriminate between correct and incorrect answers. </a:t>
            </a:r>
          </a:p>
          <a:p>
            <a:pPr rtl="0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rtl="0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rtl="0"/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Calibration is the degree of correspondence between the </a:t>
            </a:r>
            <a:r>
              <a:rPr lang="en-GB" sz="1800" b="0" i="0" u="none" strike="noStrike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variables</a:t>
            </a:r>
          </a:p>
          <a:p>
            <a:pPr rtl="0"/>
            <a:r>
              <a:rPr lang="en-GB" sz="1800" b="0" i="0" u="none" strike="noStrike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Discrimination is 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ability of the model to correctly separate the subjects into different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7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59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9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4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1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6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Calibration curves show the extent to which subjective confidence matches objective accuracy. We plot the proportion of correct answers given in each confidence category (i.e., 0-20%, 30-40%, 50-60%, 70-80%, 90-100%). A participant is perfectly calibrated if as an example, 80% of the correct answers given is associated with 80% confidence.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 rtlCol="0"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en-GB" sz="1600" b="1" spc="-10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GB" sz="1600" b="1" spc="-100" noProof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GB" sz="1600" b="1" spc="-100" noProof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899" y="1836292"/>
            <a:ext cx="6798250" cy="1676787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When are confident eyewitnesses correct?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347" y="4339317"/>
            <a:ext cx="4875253" cy="119203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Alessandra Caso &amp; Fiona Gabbert</a:t>
            </a:r>
          </a:p>
          <a:p>
            <a:pPr algn="ctr"/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SARMAC XIV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33B03-D723-B8AA-73F4-382978208534}"/>
              </a:ext>
            </a:extLst>
          </p:cNvPr>
          <p:cNvSpPr txBox="1"/>
          <p:nvPr/>
        </p:nvSpPr>
        <p:spPr>
          <a:xfrm>
            <a:off x="2166859" y="3051157"/>
            <a:ext cx="556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Investigating the impact of type and order of questions on eyewitness confidence and monitoring.</a:t>
            </a:r>
            <a:endParaRPr lang="en-GB" sz="2400" dirty="0"/>
          </a:p>
        </p:txBody>
      </p:sp>
      <p:pic>
        <p:nvPicPr>
          <p:cNvPr id="9" name="Picture Placeholder 8" descr="A close up of yellow tape&#10;&#10;Description automatically generated">
            <a:extLst>
              <a:ext uri="{FF2B5EF4-FFF2-40B4-BE49-F238E27FC236}">
                <a16:creationId xmlns:a16="http://schemas.microsoft.com/office/drawing/2014/main" id="{BA4BB234-6FC3-CAD5-011A-FC68EFD40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biLevel thresh="50000"/>
          </a:blip>
          <a:srcRect l="25816" r="25816"/>
          <a:stretch>
            <a:fillRect/>
          </a:stretch>
        </p:blipFill>
        <p:spPr>
          <a:xfrm>
            <a:off x="10022588" y="77932"/>
            <a:ext cx="2169412" cy="6702135"/>
          </a:xfr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747CAB31-4D1C-79AB-48D3-0BCEE91CA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163" y="5897880"/>
            <a:ext cx="1522669" cy="715045"/>
          </a:xfrm>
          <a:prstGeom prst="rect">
            <a:avLst/>
          </a:prstGeom>
        </p:spPr>
      </p:pic>
      <p:pic>
        <p:nvPicPr>
          <p:cNvPr id="11" name="Picture 2" descr="University of Westminster - Inova Education">
            <a:extLst>
              <a:ext uri="{FF2B5EF4-FFF2-40B4-BE49-F238E27FC236}">
                <a16:creationId xmlns:a16="http://schemas.microsoft.com/office/drawing/2014/main" id="{B2043D33-1A73-84B8-095B-9B00AC07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4" y="5318760"/>
            <a:ext cx="1560062" cy="3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104A975-64AB-AA22-210C-44049712E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721" y="6091663"/>
            <a:ext cx="1676378" cy="5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FEEEF800-B1D8-8285-0AA8-83F586D1BCD6}"/>
              </a:ext>
            </a:extLst>
          </p:cNvPr>
          <p:cNvSpPr txBox="1"/>
          <p:nvPr/>
        </p:nvSpPr>
        <p:spPr>
          <a:xfrm>
            <a:off x="7009231" y="765201"/>
            <a:ext cx="14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E46223A-D9F7-7C21-604C-8ADE37E08631}"/>
              </a:ext>
            </a:extLst>
          </p:cNvPr>
          <p:cNvSpPr txBox="1"/>
          <p:nvPr/>
        </p:nvSpPr>
        <p:spPr>
          <a:xfrm>
            <a:off x="7009231" y="1984470"/>
            <a:ext cx="14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Group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53898-2C44-3C24-38A4-8FBF6190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109" y="827654"/>
            <a:ext cx="4013034" cy="257614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9A4291-4D59-ACD5-9F3B-560E682AB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099010"/>
              </p:ext>
            </p:extLst>
          </p:nvPr>
        </p:nvGraphicFramePr>
        <p:xfrm>
          <a:off x="17270" y="2872595"/>
          <a:ext cx="3889830" cy="32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31F9DE-1DF7-7046-A85B-7B0AF31C415B}"/>
              </a:ext>
            </a:extLst>
          </p:cNvPr>
          <p:cNvSpPr txBox="1"/>
          <p:nvPr/>
        </p:nvSpPr>
        <p:spPr>
          <a:xfrm>
            <a:off x="3062478" y="2802567"/>
            <a:ext cx="384721" cy="12024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1300" dirty="0"/>
              <a:t>Means, 95% CIs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8964E-D292-5D0B-1D47-279CB2A7B88D}"/>
              </a:ext>
            </a:extLst>
          </p:cNvPr>
          <p:cNvSpPr txBox="1"/>
          <p:nvPr/>
        </p:nvSpPr>
        <p:spPr>
          <a:xfrm>
            <a:off x="808102" y="5908816"/>
            <a:ext cx="115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compatible CR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11CB0-A728-4390-35CD-6BF3FF891088}"/>
              </a:ext>
            </a:extLst>
          </p:cNvPr>
          <p:cNvSpPr txBox="1"/>
          <p:nvPr/>
        </p:nvSpPr>
        <p:spPr>
          <a:xfrm>
            <a:off x="2324099" y="5908817"/>
            <a:ext cx="125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incompatible CR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D46DA28-3394-AF53-833D-558723C0E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27810"/>
              </p:ext>
            </p:extLst>
          </p:nvPr>
        </p:nvGraphicFramePr>
        <p:xfrm>
          <a:off x="3955427" y="2402016"/>
          <a:ext cx="3724715" cy="36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B2BD03-A4F7-9549-82D2-F568401353A9}"/>
              </a:ext>
            </a:extLst>
          </p:cNvPr>
          <p:cNvSpPr txBox="1"/>
          <p:nvPr/>
        </p:nvSpPr>
        <p:spPr>
          <a:xfrm>
            <a:off x="289365" y="0"/>
            <a:ext cx="1088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Results: item by item confidence – Calibration &amp; Discrimination</a:t>
            </a:r>
            <a:endParaRPr lang="en-GB" sz="32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E7066-E9FA-D111-F165-1A465661E1F5}"/>
              </a:ext>
            </a:extLst>
          </p:cNvPr>
          <p:cNvSpPr txBox="1"/>
          <p:nvPr/>
        </p:nvSpPr>
        <p:spPr>
          <a:xfrm>
            <a:off x="4781271" y="5908816"/>
            <a:ext cx="115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compatible CR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FF332-F6BC-2203-08D4-A4E22F08891C}"/>
              </a:ext>
            </a:extLst>
          </p:cNvPr>
          <p:cNvSpPr txBox="1"/>
          <p:nvPr/>
        </p:nvSpPr>
        <p:spPr>
          <a:xfrm>
            <a:off x="6166284" y="5897248"/>
            <a:ext cx="1286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incompatible CR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5F7E21-0C10-C694-33B9-D2E8768FB5E4}"/>
              </a:ext>
            </a:extLst>
          </p:cNvPr>
          <p:cNvCxnSpPr>
            <a:cxnSpLocks/>
          </p:cNvCxnSpPr>
          <p:nvPr/>
        </p:nvCxnSpPr>
        <p:spPr>
          <a:xfrm>
            <a:off x="1460310" y="4746685"/>
            <a:ext cx="14343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969701-2AD7-4E0D-4356-76E5E1BB6EA9}"/>
              </a:ext>
            </a:extLst>
          </p:cNvPr>
          <p:cNvCxnSpPr>
            <a:cxnSpLocks/>
          </p:cNvCxnSpPr>
          <p:nvPr/>
        </p:nvCxnSpPr>
        <p:spPr>
          <a:xfrm>
            <a:off x="1153845" y="4914283"/>
            <a:ext cx="14555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E838BF-0CD7-B605-2A24-1DDDCB88B7B0}"/>
              </a:ext>
            </a:extLst>
          </p:cNvPr>
          <p:cNvSpPr txBox="1"/>
          <p:nvPr/>
        </p:nvSpPr>
        <p:spPr>
          <a:xfrm>
            <a:off x="36241" y="6279614"/>
            <a:ext cx="3410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-main effect of CR type </a:t>
            </a:r>
            <a:r>
              <a:rPr lang="en-GB" sz="1000" i="1" dirty="0"/>
              <a:t>F</a:t>
            </a:r>
            <a:r>
              <a:rPr lang="en-GB" sz="1000" dirty="0"/>
              <a:t>(1,81)=20.96, </a:t>
            </a:r>
            <a:r>
              <a:rPr lang="en-GB" sz="1000" i="1" dirty="0"/>
              <a:t>p</a:t>
            </a:r>
            <a:r>
              <a:rPr lang="en-GB" sz="1000" dirty="0"/>
              <a:t>&lt;001,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 </a:t>
            </a:r>
            <a:r>
              <a:rPr lang="en-GB" sz="1000" dirty="0"/>
              <a:t>=.20</a:t>
            </a:r>
          </a:p>
          <a:p>
            <a:r>
              <a:rPr lang="en-GB" sz="1000" dirty="0"/>
              <a:t>-main effect of CR order </a:t>
            </a:r>
            <a:r>
              <a:rPr lang="en-GB" sz="1000" i="1" dirty="0"/>
              <a:t>F</a:t>
            </a:r>
            <a:r>
              <a:rPr lang="en-GB" sz="1000" dirty="0"/>
              <a:t>(1,81)=.7, </a:t>
            </a:r>
            <a:r>
              <a:rPr lang="en-GB" sz="1000" i="1" dirty="0"/>
              <a:t>p</a:t>
            </a:r>
            <a:r>
              <a:rPr lang="en-GB" sz="1000" dirty="0"/>
              <a:t>=.351,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 </a:t>
            </a:r>
            <a:r>
              <a:rPr lang="en-GB" sz="1000" dirty="0"/>
              <a:t>=.01</a:t>
            </a:r>
          </a:p>
          <a:p>
            <a:r>
              <a:rPr lang="en-GB" sz="1000" dirty="0"/>
              <a:t>- interaction</a:t>
            </a:r>
            <a:r>
              <a:rPr lang="en-GB" sz="1000" i="1" dirty="0"/>
              <a:t> F</a:t>
            </a:r>
            <a:r>
              <a:rPr lang="en-GB" sz="1000" dirty="0"/>
              <a:t>(1,81)=6.41, </a:t>
            </a:r>
            <a:r>
              <a:rPr lang="en-GB" sz="1000" i="1" dirty="0"/>
              <a:t>p</a:t>
            </a:r>
            <a:r>
              <a:rPr lang="en-GB" sz="1000" dirty="0"/>
              <a:t>=.01,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i="1" dirty="0"/>
              <a:t> </a:t>
            </a:r>
            <a:r>
              <a:rPr lang="en-GB" sz="1000" dirty="0"/>
              <a:t>=.07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D163D-A599-8BA7-34C8-0F8D287F6C98}"/>
              </a:ext>
            </a:extLst>
          </p:cNvPr>
          <p:cNvSpPr txBox="1"/>
          <p:nvPr/>
        </p:nvSpPr>
        <p:spPr>
          <a:xfrm>
            <a:off x="4716612" y="6279614"/>
            <a:ext cx="335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-main effect of CR type</a:t>
            </a:r>
            <a:r>
              <a:rPr lang="en-GB" sz="1000" i="1" dirty="0"/>
              <a:t> F</a:t>
            </a:r>
            <a:r>
              <a:rPr lang="en-GB" sz="1000" dirty="0"/>
              <a:t>(1,81)=22.06, </a:t>
            </a:r>
            <a:r>
              <a:rPr lang="en-GB" sz="1000" i="1" dirty="0"/>
              <a:t>p</a:t>
            </a:r>
            <a:r>
              <a:rPr lang="en-GB" sz="1000" dirty="0"/>
              <a:t>&lt;001,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baseline="-25000" dirty="0"/>
              <a:t> </a:t>
            </a:r>
            <a:r>
              <a:rPr lang="en-GB" sz="1000" dirty="0"/>
              <a:t>=.21</a:t>
            </a:r>
          </a:p>
          <a:p>
            <a:r>
              <a:rPr lang="en-GB" sz="1000" dirty="0"/>
              <a:t>-main effect of CR order </a:t>
            </a:r>
            <a:r>
              <a:rPr lang="en-GB" sz="1000" i="1" dirty="0"/>
              <a:t>F</a:t>
            </a:r>
            <a:r>
              <a:rPr lang="en-GB" sz="1000" dirty="0"/>
              <a:t>(1,81)=1.19, </a:t>
            </a:r>
            <a:r>
              <a:rPr lang="en-GB" sz="1000" i="1" dirty="0"/>
              <a:t>p</a:t>
            </a:r>
            <a:r>
              <a:rPr lang="en-GB" sz="1000" dirty="0"/>
              <a:t>=.27,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baseline="-25000" dirty="0"/>
              <a:t> </a:t>
            </a:r>
            <a:r>
              <a:rPr lang="en-GB" sz="1000" dirty="0"/>
              <a:t>=.01</a:t>
            </a:r>
          </a:p>
          <a:p>
            <a:r>
              <a:rPr lang="en-GB" sz="1000" dirty="0"/>
              <a:t>- interaction </a:t>
            </a:r>
            <a:r>
              <a:rPr lang="en-GB" sz="1000" i="1" dirty="0"/>
              <a:t>F</a:t>
            </a:r>
            <a:r>
              <a:rPr lang="en-GB" sz="1000" dirty="0"/>
              <a:t>(1,81)=.94, </a:t>
            </a:r>
            <a:r>
              <a:rPr lang="en-GB" sz="1000" i="1" dirty="0"/>
              <a:t>p</a:t>
            </a:r>
            <a:r>
              <a:rPr lang="en-GB" sz="1000" dirty="0"/>
              <a:t>=.33;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baseline="-25000" dirty="0"/>
              <a:t> </a:t>
            </a:r>
            <a:r>
              <a:rPr lang="en-GB" sz="1000" dirty="0"/>
              <a:t>=.01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769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  <p:bldP spid="1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04EBA104-B615-CB68-35F1-341B56FCB4FF}"/>
              </a:ext>
            </a:extLst>
          </p:cNvPr>
          <p:cNvSpPr txBox="1"/>
          <p:nvPr/>
        </p:nvSpPr>
        <p:spPr>
          <a:xfrm>
            <a:off x="270315" y="235949"/>
            <a:ext cx="728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  <a:endParaRPr lang="en-GB" sz="3200" b="1" i="1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1797D7B-8BF1-77BB-2B0B-9CAC42094BBF}"/>
              </a:ext>
            </a:extLst>
          </p:cNvPr>
          <p:cNvSpPr txBox="1">
            <a:spLocks/>
          </p:cNvSpPr>
          <p:nvPr/>
        </p:nvSpPr>
        <p:spPr>
          <a:xfrm>
            <a:off x="432000" y="2022918"/>
            <a:ext cx="4500000" cy="416833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Effect of interview questions type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</a:rPr>
              <a:t>Incompatible CR questions are more likely to lead to </a:t>
            </a:r>
            <a:r>
              <a:rPr lang="en-US" sz="2400" i="1" dirty="0">
                <a:solidFill>
                  <a:sysClr val="windowText" lastClr="000000"/>
                </a:solidFill>
                <a:latin typeface="Calibri" panose="020F0502020204030204"/>
              </a:rPr>
              <a:t>decreased confidence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</a:rPr>
              <a:t>Free Recall &amp; compatible CR questions are more likely to promote </a:t>
            </a:r>
            <a:r>
              <a:rPr lang="en-US" sz="2400" i="1" dirty="0">
                <a:solidFill>
                  <a:sysClr val="windowText" lastClr="000000"/>
                </a:solidFill>
                <a:latin typeface="Calibri" panose="020F0502020204030204"/>
              </a:rPr>
              <a:t>confidence stability</a:t>
            </a:r>
          </a:p>
          <a:p>
            <a:endParaRPr lang="en-US" sz="2400" i="1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45257D7-3C13-2446-832A-E14D762DFCF5}"/>
              </a:ext>
            </a:extLst>
          </p:cNvPr>
          <p:cNvSpPr txBox="1">
            <a:spLocks/>
          </p:cNvSpPr>
          <p:nvPr/>
        </p:nvSpPr>
        <p:spPr>
          <a:xfrm>
            <a:off x="432000" y="1432296"/>
            <a:ext cx="4500000" cy="52707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i="0" dirty="0">
                <a:latin typeface="Calibri" panose="020F0502020204030204" pitchFamily="34" charset="0"/>
                <a:cs typeface="Calibri" panose="020F0502020204030204" pitchFamily="34" charset="0"/>
              </a:rPr>
              <a:t>Aggregate confidence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CE99DE6-369E-9A5C-666B-54E36621F01E}"/>
              </a:ext>
            </a:extLst>
          </p:cNvPr>
          <p:cNvSpPr txBox="1">
            <a:spLocks/>
          </p:cNvSpPr>
          <p:nvPr/>
        </p:nvSpPr>
        <p:spPr>
          <a:xfrm>
            <a:off x="5303324" y="2077290"/>
            <a:ext cx="4500000" cy="4170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Effect of interview questions type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compatible CR questions promote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more effective calibration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presented before incompatible CR)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compatible CR questions promote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more effective discrimination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(independently on the order they are presented)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DCA5BD8-C943-889E-8336-C68275DAE977}"/>
              </a:ext>
            </a:extLst>
          </p:cNvPr>
          <p:cNvSpPr txBox="1">
            <a:spLocks/>
          </p:cNvSpPr>
          <p:nvPr/>
        </p:nvSpPr>
        <p:spPr>
          <a:xfrm>
            <a:off x="5303324" y="1432296"/>
            <a:ext cx="4500000" cy="52707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i="0" dirty="0">
                <a:latin typeface="Calibri" panose="020F0502020204030204" pitchFamily="34" charset="0"/>
                <a:cs typeface="Calibri" panose="020F0502020204030204" pitchFamily="34" charset="0"/>
              </a:rPr>
              <a:t>Item by item confidence</a:t>
            </a:r>
          </a:p>
        </p:txBody>
      </p:sp>
    </p:spTree>
    <p:extLst>
      <p:ext uri="{BB962C8B-B14F-4D97-AF65-F5344CB8AC3E}">
        <p14:creationId xmlns:p14="http://schemas.microsoft.com/office/powerpoint/2010/main" val="148605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04EBA104-B615-CB68-35F1-341B56FCB4FF}"/>
              </a:ext>
            </a:extLst>
          </p:cNvPr>
          <p:cNvSpPr txBox="1"/>
          <p:nvPr/>
        </p:nvSpPr>
        <p:spPr>
          <a:xfrm>
            <a:off x="270315" y="235949"/>
            <a:ext cx="728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GB" sz="3200" b="1" i="1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1797D7B-8BF1-77BB-2B0B-9CAC42094BBF}"/>
              </a:ext>
            </a:extLst>
          </p:cNvPr>
          <p:cNvSpPr txBox="1">
            <a:spLocks/>
          </p:cNvSpPr>
          <p:nvPr/>
        </p:nvSpPr>
        <p:spPr>
          <a:xfrm>
            <a:off x="384375" y="1089468"/>
            <a:ext cx="10426500" cy="494938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CJS relies on eyewitness testimony, it is important that 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monitoring is not disrupted during a forensic interview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eyewitnesses are given a poor interview (e.g., lack of Free Recall, or featuring incompatible questions), confidence is likely to decrease, and monitoring weakened.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an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interviewee-led interview 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 is more likely to p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romote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stable confidence and effective monitoring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, e.g.,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The interview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follows the ideal structure (e.g., Free Recall precedes the probing questions).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probing questions are 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built on the interviewee’s freely reported account, and (ii) not preceded by incompatible questions.</a:t>
            </a:r>
          </a:p>
          <a:p>
            <a:endParaRPr lang="en-US" sz="2400" i="1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23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086" y="2278046"/>
            <a:ext cx="6798250" cy="1674470"/>
          </a:xfrm>
        </p:spPr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9653" y="4082299"/>
            <a:ext cx="3329850" cy="382887"/>
          </a:xfrm>
        </p:spPr>
        <p:txBody>
          <a:bodyPr rtlCol="0"/>
          <a:lstStyle/>
          <a:p>
            <a:pPr rtl="0"/>
            <a:r>
              <a:rPr lang="en-GB" dirty="0"/>
              <a:t> Dr Alessandra Caso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7754" y="4107786"/>
            <a:ext cx="284708" cy="28470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2268" y="4107786"/>
            <a:ext cx="2910342" cy="238016"/>
          </a:xfrm>
        </p:spPr>
        <p:txBody>
          <a:bodyPr rtlCol="0"/>
          <a:lstStyle/>
          <a:p>
            <a:pPr rtl="0"/>
            <a:r>
              <a:rPr lang="en-GB" sz="1600" dirty="0"/>
              <a:t>a.caso2@westminster.ac.uk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87CB79-FE4F-EE9A-F16B-97E484E67D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163" y="5897880"/>
            <a:ext cx="1522669" cy="715045"/>
          </a:xfrm>
          <a:prstGeom prst="rect">
            <a:avLst/>
          </a:prstGeom>
        </p:spPr>
      </p:pic>
      <p:pic>
        <p:nvPicPr>
          <p:cNvPr id="8" name="Picture 2" descr="University of Westminster - Inova Education">
            <a:extLst>
              <a:ext uri="{FF2B5EF4-FFF2-40B4-BE49-F238E27FC236}">
                <a16:creationId xmlns:a16="http://schemas.microsoft.com/office/drawing/2014/main" id="{223065BD-E15C-6FF7-34C6-5C562A8D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4" y="5318760"/>
            <a:ext cx="1560062" cy="3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8" descr="A close up of yellow tape&#10;&#10;Description automatically generated">
            <a:extLst>
              <a:ext uri="{FF2B5EF4-FFF2-40B4-BE49-F238E27FC236}">
                <a16:creationId xmlns:a16="http://schemas.microsoft.com/office/drawing/2014/main" id="{DCB4EF4C-2893-369C-DC28-34A6A03C25F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</a:blip>
          <a:srcRect l="25816" r="25816"/>
          <a:stretch>
            <a:fillRect/>
          </a:stretch>
        </p:blipFill>
        <p:spPr>
          <a:xfrm>
            <a:off x="10022588" y="77932"/>
            <a:ext cx="2169412" cy="67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yellow tape&#10;&#10;Description automatically generated">
            <a:extLst>
              <a:ext uri="{FF2B5EF4-FFF2-40B4-BE49-F238E27FC236}">
                <a16:creationId xmlns:a16="http://schemas.microsoft.com/office/drawing/2014/main" id="{BA4BB234-6FC3-CAD5-011A-FC68EFD40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biLevel thresh="50000"/>
          </a:blip>
          <a:srcRect l="25816" r="25816"/>
          <a:stretch>
            <a:fillRect/>
          </a:stretch>
        </p:blipFill>
        <p:spPr>
          <a:xfrm>
            <a:off x="10022588" y="77932"/>
            <a:ext cx="2169412" cy="6702135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9D2D75-D62E-63BB-4DE0-DB8355A193DF}"/>
              </a:ext>
            </a:extLst>
          </p:cNvPr>
          <p:cNvSpPr txBox="1">
            <a:spLocks/>
          </p:cNvSpPr>
          <p:nvPr/>
        </p:nvSpPr>
        <p:spPr>
          <a:xfrm>
            <a:off x="3495675" y="2657475"/>
            <a:ext cx="6309983" cy="3830411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Background &amp; rationale </a:t>
            </a:r>
          </a:p>
          <a:p>
            <a:pPr>
              <a:spcBef>
                <a:spcPts val="0"/>
              </a:spcBef>
            </a:pPr>
            <a:endParaRPr lang="en-GB" sz="22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Some empirical findings</a:t>
            </a:r>
          </a:p>
          <a:p>
            <a:pPr>
              <a:spcBef>
                <a:spcPts val="0"/>
              </a:spcBef>
            </a:pPr>
            <a:endParaRPr lang="en-GB" sz="22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Final point</a:t>
            </a:r>
          </a:p>
          <a:p>
            <a:pPr marL="457200" lvl="2" algn="l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When eyewitnesses confidence and monitoring is more effective</a:t>
            </a:r>
            <a:endParaRPr lang="en-GB" sz="20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917CB-1F2B-C47C-9BF2-FD57194C778B}"/>
              </a:ext>
            </a:extLst>
          </p:cNvPr>
          <p:cNvSpPr txBox="1"/>
          <p:nvPr/>
        </p:nvSpPr>
        <p:spPr>
          <a:xfrm>
            <a:off x="6505302" y="2148478"/>
            <a:ext cx="297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GB" sz="3200" b="1" i="1" dirty="0"/>
          </a:p>
        </p:txBody>
      </p:sp>
      <p:pic>
        <p:nvPicPr>
          <p:cNvPr id="16" name="Picture 2" descr="University of Westminster - Inova Education">
            <a:extLst>
              <a:ext uri="{FF2B5EF4-FFF2-40B4-BE49-F238E27FC236}">
                <a16:creationId xmlns:a16="http://schemas.microsoft.com/office/drawing/2014/main" id="{4A0F0F0D-C630-E3D9-3355-974D06A6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4" y="5318760"/>
            <a:ext cx="1560062" cy="3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6">
            <a:extLst>
              <a:ext uri="{FF2B5EF4-FFF2-40B4-BE49-F238E27FC236}">
                <a16:creationId xmlns:a16="http://schemas.microsoft.com/office/drawing/2014/main" id="{14F4DCF2-0015-963F-77CB-E73FB0C74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163" y="5897880"/>
            <a:ext cx="1522669" cy="7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5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04EBA104-B615-CB68-35F1-341B56FCB4FF}"/>
              </a:ext>
            </a:extLst>
          </p:cNvPr>
          <p:cNvSpPr txBox="1"/>
          <p:nvPr/>
        </p:nvSpPr>
        <p:spPr>
          <a:xfrm>
            <a:off x="270315" y="235949"/>
            <a:ext cx="728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Eyewitness testimony &amp; confidence</a:t>
            </a:r>
            <a:endParaRPr lang="en-GB" sz="3200" b="1" i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E199B0-8E32-6AFE-11A9-75AAAB13F935}"/>
              </a:ext>
            </a:extLst>
          </p:cNvPr>
          <p:cNvSpPr txBox="1">
            <a:spLocks/>
          </p:cNvSpPr>
          <p:nvPr/>
        </p:nvSpPr>
        <p:spPr>
          <a:xfrm>
            <a:off x="172896" y="1181101"/>
            <a:ext cx="10685604" cy="5205712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Eyewitness testimonies are used across countries and legal systems </a:t>
            </a:r>
            <a:r>
              <a:rPr lang="en-GB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</a:t>
            </a:r>
            <a:r>
              <a:rPr lang="en-GB" i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Sporer</a:t>
            </a:r>
            <a:r>
              <a:rPr lang="en-GB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Antonelli, 2022, see also Fitzgerald et al., 2021)</a:t>
            </a:r>
            <a:endParaRPr lang="en-GB" sz="22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 eyewitnesses - independently of their accuracy - tend to be more compelling </a:t>
            </a:r>
            <a:r>
              <a:rPr lang="en-GB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Key et al., 2023)</a:t>
            </a:r>
          </a:p>
          <a:p>
            <a:pPr>
              <a:spcBef>
                <a:spcPts val="0"/>
              </a:spcBef>
            </a:pPr>
            <a:endParaRPr lang="en-GB" sz="22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can effectively monitor the accuracy of their memory, by aligning confidence and accuracy </a:t>
            </a:r>
            <a:r>
              <a:rPr lang="en-GB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</a:t>
            </a:r>
            <a:r>
              <a:rPr lang="fi-FI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Luna &amp; Martin-Luengo, 2012; Pansky et al., 2005</a:t>
            </a:r>
            <a:r>
              <a:rPr lang="en-GB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this process is not perfect and the relation between confidence and accuracy can break down e.g.,</a:t>
            </a: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response to misleading and suggestive questions </a:t>
            </a:r>
            <a:r>
              <a:rPr lang="en-GB" sz="18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Howie and </a:t>
            </a:r>
            <a:r>
              <a:rPr lang="en-GB" sz="1800" i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Roebers</a:t>
            </a:r>
            <a:r>
              <a:rPr lang="en-GB" sz="18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2007; see also </a:t>
            </a:r>
            <a:r>
              <a:rPr lang="en-GB" sz="1800" i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Bohnam</a:t>
            </a:r>
            <a:r>
              <a:rPr lang="en-GB" sz="18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Gonzalez-Vallejo, 2009; Tomes &amp; Katz, 2000).</a:t>
            </a: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after a time interval </a:t>
            </a: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da-DK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Goldsmith et al., 2005; Shapira &amp; Pansky, 2019; Spearing &amp; Wade, 2022).</a:t>
            </a: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da-DK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response to difficult questions </a:t>
            </a:r>
            <a:r>
              <a:rPr lang="da-DK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(Kebbell et al., 1996).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da-DK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is known about the characteristics of a forensic interview that might influence (i) confidence, and (ii) monitoring, i.e. alignment between confidence and accuracy.</a:t>
            </a:r>
            <a:endParaRPr lang="en-GB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8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yellow tape&#10;&#10;Description automatically generated">
            <a:extLst>
              <a:ext uri="{FF2B5EF4-FFF2-40B4-BE49-F238E27FC236}">
                <a16:creationId xmlns:a16="http://schemas.microsoft.com/office/drawing/2014/main" id="{BA4BB234-6FC3-CAD5-011A-FC68EFD40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biLevel thresh="50000"/>
          </a:blip>
          <a:srcRect l="25816" r="25816"/>
          <a:stretch>
            <a:fillRect/>
          </a:stretch>
        </p:blipFill>
        <p:spPr>
          <a:xfrm>
            <a:off x="10022588" y="77932"/>
            <a:ext cx="2169412" cy="6702135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9D2D75-D62E-63BB-4DE0-DB8355A193DF}"/>
              </a:ext>
            </a:extLst>
          </p:cNvPr>
          <p:cNvSpPr txBox="1">
            <a:spLocks/>
          </p:cNvSpPr>
          <p:nvPr/>
        </p:nvSpPr>
        <p:spPr>
          <a:xfrm>
            <a:off x="3411435" y="2803565"/>
            <a:ext cx="6309983" cy="3830411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this study we investigated the impact of the interview question (</a:t>
            </a:r>
            <a:r>
              <a:rPr lang="en-GB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type and (ii) order on confidence, and monitoring (CA calibration)</a:t>
            </a:r>
          </a:p>
        </p:txBody>
      </p:sp>
      <p:pic>
        <p:nvPicPr>
          <p:cNvPr id="16" name="Picture 2" descr="University of Westminster - Inova Education">
            <a:extLst>
              <a:ext uri="{FF2B5EF4-FFF2-40B4-BE49-F238E27FC236}">
                <a16:creationId xmlns:a16="http://schemas.microsoft.com/office/drawing/2014/main" id="{4A0F0F0D-C630-E3D9-3355-974D06A6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4" y="5318760"/>
            <a:ext cx="1560062" cy="3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6">
            <a:extLst>
              <a:ext uri="{FF2B5EF4-FFF2-40B4-BE49-F238E27FC236}">
                <a16:creationId xmlns:a16="http://schemas.microsoft.com/office/drawing/2014/main" id="{14F4DCF2-0015-963F-77CB-E73FB0C74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163" y="5897880"/>
            <a:ext cx="1522669" cy="71504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2E640E66-E0DD-4304-CCE9-2A95EDE5E71D}"/>
              </a:ext>
            </a:extLst>
          </p:cNvPr>
          <p:cNvSpPr txBox="1">
            <a:spLocks/>
          </p:cNvSpPr>
          <p:nvPr/>
        </p:nvSpPr>
        <p:spPr>
          <a:xfrm>
            <a:off x="4444886" y="1829475"/>
            <a:ext cx="518491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/>
              <a:t>this research</a:t>
            </a:r>
          </a:p>
        </p:txBody>
      </p:sp>
    </p:spTree>
    <p:extLst>
      <p:ext uri="{BB962C8B-B14F-4D97-AF65-F5344CB8AC3E}">
        <p14:creationId xmlns:p14="http://schemas.microsoft.com/office/powerpoint/2010/main" val="330728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7AE77E-1303-ACDE-B436-48DFCED166E4}"/>
              </a:ext>
            </a:extLst>
          </p:cNvPr>
          <p:cNvSpPr/>
          <p:nvPr/>
        </p:nvSpPr>
        <p:spPr>
          <a:xfrm>
            <a:off x="6373126" y="1308096"/>
            <a:ext cx="1141839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89 Cued Recall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71D72A9-8F68-CA5F-9155-4F7C6F190D98}"/>
              </a:ext>
            </a:extLst>
          </p:cNvPr>
          <p:cNvSpPr/>
          <p:nvPr/>
        </p:nvSpPr>
        <p:spPr>
          <a:xfrm>
            <a:off x="5282375" y="972273"/>
            <a:ext cx="1164723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confidence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B5F79AB-0A65-7538-9C80-DB159675B221}"/>
              </a:ext>
            </a:extLst>
          </p:cNvPr>
          <p:cNvSpPr/>
          <p:nvPr/>
        </p:nvSpPr>
        <p:spPr>
          <a:xfrm>
            <a:off x="8515611" y="1972035"/>
            <a:ext cx="1141839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Recall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D10350A-2D2F-1A18-A606-5EDD44DE67E1}"/>
              </a:ext>
            </a:extLst>
          </p:cNvPr>
          <p:cNvSpPr/>
          <p:nvPr/>
        </p:nvSpPr>
        <p:spPr>
          <a:xfrm>
            <a:off x="9561606" y="2274847"/>
            <a:ext cx="1183097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interview confidence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E75EEEC-D2C1-B63C-BD31-758773FB3AFC}"/>
              </a:ext>
            </a:extLst>
          </p:cNvPr>
          <p:cNvSpPr/>
          <p:nvPr/>
        </p:nvSpPr>
        <p:spPr>
          <a:xfrm>
            <a:off x="6426404" y="3166414"/>
            <a:ext cx="1141839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Recall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4313D41-F93C-8BF0-E282-E817056C4550}"/>
              </a:ext>
            </a:extLst>
          </p:cNvPr>
          <p:cNvSpPr/>
          <p:nvPr/>
        </p:nvSpPr>
        <p:spPr>
          <a:xfrm>
            <a:off x="5336625" y="2826977"/>
            <a:ext cx="1164723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confidence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CFC4E6-9B44-3D75-8A18-273E95DDCD75}"/>
              </a:ext>
            </a:extLst>
          </p:cNvPr>
          <p:cNvSpPr/>
          <p:nvPr/>
        </p:nvSpPr>
        <p:spPr>
          <a:xfrm>
            <a:off x="8604924" y="3906595"/>
            <a:ext cx="1300489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Incompatible CR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3A461AC-5AD0-DB20-8197-2E6200ACA415}"/>
              </a:ext>
            </a:extLst>
          </p:cNvPr>
          <p:cNvSpPr/>
          <p:nvPr/>
        </p:nvSpPr>
        <p:spPr>
          <a:xfrm>
            <a:off x="9877006" y="3906595"/>
            <a:ext cx="1215183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Compatible CR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1E75859-9146-0134-06E6-04BF67239C3F}"/>
              </a:ext>
            </a:extLst>
          </p:cNvPr>
          <p:cNvSpPr/>
          <p:nvPr/>
        </p:nvSpPr>
        <p:spPr>
          <a:xfrm>
            <a:off x="7452248" y="3540408"/>
            <a:ext cx="1215182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T2 confidence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08A0927-0BA4-45AB-1AA3-E1394FD0B6C1}"/>
              </a:ext>
            </a:extLst>
          </p:cNvPr>
          <p:cNvSpPr/>
          <p:nvPr/>
        </p:nvSpPr>
        <p:spPr>
          <a:xfrm>
            <a:off x="6447098" y="4822465"/>
            <a:ext cx="1141839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Recall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687B0DF-EDC9-D488-7CF8-5A680A688A39}"/>
              </a:ext>
            </a:extLst>
          </p:cNvPr>
          <p:cNvSpPr/>
          <p:nvPr/>
        </p:nvSpPr>
        <p:spPr>
          <a:xfrm>
            <a:off x="5340935" y="4752243"/>
            <a:ext cx="1160413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confidence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5ABA2A3-B351-6241-6415-D85F14BD3EEC}"/>
              </a:ext>
            </a:extLst>
          </p:cNvPr>
          <p:cNvCxnSpPr>
            <a:cxnSpLocks/>
          </p:cNvCxnSpPr>
          <p:nvPr/>
        </p:nvCxnSpPr>
        <p:spPr>
          <a:xfrm>
            <a:off x="5282375" y="2072327"/>
            <a:ext cx="5624530" cy="1305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4E2687A-9525-7465-79CE-D9EE1F887C9D}"/>
              </a:ext>
            </a:extLst>
          </p:cNvPr>
          <p:cNvCxnSpPr>
            <a:cxnSpLocks/>
          </p:cNvCxnSpPr>
          <p:nvPr/>
        </p:nvCxnSpPr>
        <p:spPr>
          <a:xfrm>
            <a:off x="5270994" y="4132774"/>
            <a:ext cx="6290542" cy="1205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8C539E-55C7-3796-6600-6B61EC309E30}"/>
              </a:ext>
            </a:extLst>
          </p:cNvPr>
          <p:cNvCxnSpPr>
            <a:cxnSpLocks/>
          </p:cNvCxnSpPr>
          <p:nvPr/>
        </p:nvCxnSpPr>
        <p:spPr>
          <a:xfrm>
            <a:off x="5336625" y="5909277"/>
            <a:ext cx="6258767" cy="928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DFD34F6-4F13-E68A-71CC-F77E3D5F085E}"/>
              </a:ext>
            </a:extLst>
          </p:cNvPr>
          <p:cNvSpPr/>
          <p:nvPr/>
        </p:nvSpPr>
        <p:spPr>
          <a:xfrm>
            <a:off x="9939353" y="5612696"/>
            <a:ext cx="1334428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Incompatible CR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B14DB2B-E724-1E6B-8744-46FAF7F9DFEF}"/>
              </a:ext>
            </a:extLst>
          </p:cNvPr>
          <p:cNvSpPr/>
          <p:nvPr/>
        </p:nvSpPr>
        <p:spPr>
          <a:xfrm>
            <a:off x="8604925" y="5611808"/>
            <a:ext cx="1334428" cy="727439"/>
          </a:xfrm>
          <a:prstGeom prst="roundRect">
            <a:avLst>
              <a:gd name="adj" fmla="val 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Compatible CR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4334A77-7627-9ABF-E739-3DB89F04D1E8}"/>
              </a:ext>
            </a:extLst>
          </p:cNvPr>
          <p:cNvSpPr/>
          <p:nvPr/>
        </p:nvSpPr>
        <p:spPr>
          <a:xfrm>
            <a:off x="7452885" y="5308568"/>
            <a:ext cx="1220275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T2 confidence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6BFD5102-30D1-2F52-C4C4-CD3A6CBF4402}"/>
              </a:ext>
            </a:extLst>
          </p:cNvPr>
          <p:cNvSpPr txBox="1">
            <a:spLocks/>
          </p:cNvSpPr>
          <p:nvPr/>
        </p:nvSpPr>
        <p:spPr>
          <a:xfrm>
            <a:off x="115746" y="196770"/>
            <a:ext cx="3311158" cy="6537405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124 subj (</a:t>
            </a: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 M=21.85 SD=5.06)</a:t>
            </a:r>
          </a:p>
          <a:p>
            <a:pPr>
              <a:spcBef>
                <a:spcPts val="0"/>
              </a:spcBef>
            </a:pPr>
            <a:endParaRPr lang="en-GB" sz="220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Stimulus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Mock crime video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Manipulation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Recall (FR</a:t>
            </a:r>
            <a:r>
              <a:rPr lang="en-US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): open invitation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89 Cued Recall (CR): focused prompts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compatible CR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incompatible CR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</a:t>
            </a: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Aggregate Confidence </a:t>
            </a: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Item by item Confidence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8511C4-DEE9-E377-3791-EE593DCEFF26}"/>
              </a:ext>
            </a:extLst>
          </p:cNvPr>
          <p:cNvSpPr txBox="1"/>
          <p:nvPr/>
        </p:nvSpPr>
        <p:spPr>
          <a:xfrm>
            <a:off x="4189698" y="1120369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EEF800-B1D8-8285-0AA8-83F586D1BCD6}"/>
              </a:ext>
            </a:extLst>
          </p:cNvPr>
          <p:cNvSpPr txBox="1"/>
          <p:nvPr/>
        </p:nvSpPr>
        <p:spPr>
          <a:xfrm>
            <a:off x="4189698" y="2871762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E46223A-D9F7-7C21-604C-8ADE37E08631}"/>
              </a:ext>
            </a:extLst>
          </p:cNvPr>
          <p:cNvSpPr txBox="1"/>
          <p:nvPr/>
        </p:nvSpPr>
        <p:spPr>
          <a:xfrm>
            <a:off x="4227674" y="4895416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Group 3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27D596B-1407-78DB-1CD8-330E599CB285}"/>
              </a:ext>
            </a:extLst>
          </p:cNvPr>
          <p:cNvCxnSpPr>
            <a:cxnSpLocks/>
          </p:cNvCxnSpPr>
          <p:nvPr/>
        </p:nvCxnSpPr>
        <p:spPr>
          <a:xfrm>
            <a:off x="4132162" y="17363"/>
            <a:ext cx="0" cy="68406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4EBA104-B615-CB68-35F1-341B56FCB4FF}"/>
              </a:ext>
            </a:extLst>
          </p:cNvPr>
          <p:cNvSpPr txBox="1"/>
          <p:nvPr/>
        </p:nvSpPr>
        <p:spPr>
          <a:xfrm>
            <a:off x="289366" y="17363"/>
            <a:ext cx="278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GB" sz="3200" b="1" i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9249EB-BE97-6C02-D700-59E8D48119F5}"/>
              </a:ext>
            </a:extLst>
          </p:cNvPr>
          <p:cNvSpPr txBox="1"/>
          <p:nvPr/>
        </p:nvSpPr>
        <p:spPr>
          <a:xfrm>
            <a:off x="4285658" y="-16382"/>
            <a:ext cx="278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endParaRPr lang="en-GB" sz="3200" b="1" i="1" dirty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9B4811B-DDBB-0245-48F1-C2EB12C046E1}"/>
              </a:ext>
            </a:extLst>
          </p:cNvPr>
          <p:cNvSpPr/>
          <p:nvPr/>
        </p:nvSpPr>
        <p:spPr>
          <a:xfrm>
            <a:off x="7421828" y="1703780"/>
            <a:ext cx="1183097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T2 confidence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7EFE4E0-2259-9FCA-E1B0-36B75E60144D}"/>
              </a:ext>
            </a:extLst>
          </p:cNvPr>
          <p:cNvSpPr/>
          <p:nvPr/>
        </p:nvSpPr>
        <p:spPr>
          <a:xfrm>
            <a:off x="10969988" y="4292581"/>
            <a:ext cx="1183097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interview confidence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14EBB98-FE7B-DF6B-6BFF-1BDE77EC90F8}"/>
              </a:ext>
            </a:extLst>
          </p:cNvPr>
          <p:cNvSpPr/>
          <p:nvPr/>
        </p:nvSpPr>
        <p:spPr>
          <a:xfrm>
            <a:off x="10969988" y="5957771"/>
            <a:ext cx="1199053" cy="69288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interview confidence</a:t>
            </a:r>
          </a:p>
        </p:txBody>
      </p:sp>
    </p:spTree>
    <p:extLst>
      <p:ext uri="{BB962C8B-B14F-4D97-AF65-F5344CB8AC3E}">
        <p14:creationId xmlns:p14="http://schemas.microsoft.com/office/powerpoint/2010/main" val="3095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" grpId="0" animBg="1"/>
      <p:bldP spid="48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70" grpId="0" animBg="1"/>
      <p:bldP spid="71" grpId="0" animBg="1"/>
      <p:bldP spid="59" grpId="0" animBg="1"/>
      <p:bldP spid="73" grpId="0"/>
      <p:bldP spid="74" grpId="0"/>
      <p:bldP spid="75" grpId="0"/>
      <p:bldP spid="88" grpId="0"/>
      <p:bldP spid="90" grpId="0" animBg="1"/>
      <p:bldP spid="92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CC8511C4-DEE9-E377-3791-EE593DCEFF26}"/>
              </a:ext>
            </a:extLst>
          </p:cNvPr>
          <p:cNvSpPr txBox="1"/>
          <p:nvPr/>
        </p:nvSpPr>
        <p:spPr>
          <a:xfrm>
            <a:off x="5959687" y="1733002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EEF800-B1D8-8285-0AA8-83F586D1BCD6}"/>
              </a:ext>
            </a:extLst>
          </p:cNvPr>
          <p:cNvSpPr txBox="1"/>
          <p:nvPr/>
        </p:nvSpPr>
        <p:spPr>
          <a:xfrm>
            <a:off x="5959688" y="2987718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E46223A-D9F7-7C21-604C-8ADE37E08631}"/>
              </a:ext>
            </a:extLst>
          </p:cNvPr>
          <p:cNvSpPr txBox="1"/>
          <p:nvPr/>
        </p:nvSpPr>
        <p:spPr>
          <a:xfrm>
            <a:off x="5959687" y="4428798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Group 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EBA104-B615-CB68-35F1-341B56FCB4FF}"/>
              </a:ext>
            </a:extLst>
          </p:cNvPr>
          <p:cNvSpPr txBox="1"/>
          <p:nvPr/>
        </p:nvSpPr>
        <p:spPr>
          <a:xfrm>
            <a:off x="289366" y="0"/>
            <a:ext cx="714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Results: shifts in aggregate confidence</a:t>
            </a:r>
            <a:endParaRPr lang="en-GB" sz="32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A2CB0-BCBF-6A0C-D265-013E95D44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28" y="1733002"/>
            <a:ext cx="5097272" cy="413473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78EB7A-C800-C2C2-2D56-14B7FDF8E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386559"/>
              </p:ext>
            </p:extLst>
          </p:nvPr>
        </p:nvGraphicFramePr>
        <p:xfrm>
          <a:off x="55102" y="1223500"/>
          <a:ext cx="5959688" cy="382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415C385-DBAC-B8C7-4766-A47A058C72F0}"/>
              </a:ext>
            </a:extLst>
          </p:cNvPr>
          <p:cNvSpPr/>
          <p:nvPr/>
        </p:nvSpPr>
        <p:spPr>
          <a:xfrm>
            <a:off x="289366" y="549841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- main effect of time on confidence </a:t>
            </a:r>
            <a:r>
              <a:rPr lang="en-GB" sz="1000" i="1" dirty="0"/>
              <a:t>F</a:t>
            </a:r>
            <a:r>
              <a:rPr lang="en-GB" sz="1000" dirty="0"/>
              <a:t>(1.87,226.83)=22.83, </a:t>
            </a:r>
            <a:r>
              <a:rPr lang="en-GB" sz="1000" i="1" dirty="0"/>
              <a:t>p</a:t>
            </a:r>
            <a:r>
              <a:rPr lang="en-GB" sz="1000" dirty="0"/>
              <a:t>&lt;.001,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dirty="0"/>
              <a:t>=.16</a:t>
            </a:r>
          </a:p>
          <a:p>
            <a:r>
              <a:rPr lang="en-GB" sz="1000" dirty="0"/>
              <a:t>- main effect of group </a:t>
            </a:r>
            <a:r>
              <a:rPr lang="en-GB" sz="1000" i="1" dirty="0"/>
              <a:t>F</a:t>
            </a:r>
            <a:r>
              <a:rPr lang="en-GB" sz="1000" dirty="0"/>
              <a:t>(2,121)=4.05</a:t>
            </a:r>
            <a:r>
              <a:rPr lang="en-GB" sz="1000" i="1" dirty="0"/>
              <a:t>, p</a:t>
            </a:r>
            <a:r>
              <a:rPr lang="en-GB" sz="1000" dirty="0"/>
              <a:t>=.02,</a:t>
            </a:r>
            <a:r>
              <a:rPr lang="en-GB" sz="1000" i="1" dirty="0"/>
              <a:t> 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dirty="0"/>
              <a:t>=.06</a:t>
            </a:r>
          </a:p>
          <a:p>
            <a:r>
              <a:rPr lang="en-GB" sz="1000" dirty="0"/>
              <a:t>- interaction </a:t>
            </a:r>
            <a:r>
              <a:rPr lang="en-GB" sz="1000" i="1" dirty="0"/>
              <a:t>F</a:t>
            </a:r>
            <a:r>
              <a:rPr lang="en-GB" sz="1000" dirty="0"/>
              <a:t>(4,226.83)=11.51,</a:t>
            </a:r>
            <a:r>
              <a:rPr lang="en-GB" sz="1000" i="1" dirty="0"/>
              <a:t> p</a:t>
            </a:r>
            <a:r>
              <a:rPr lang="en-GB" sz="1000" dirty="0"/>
              <a:t>&lt;.001,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baseline="-25000" dirty="0"/>
              <a:t> </a:t>
            </a:r>
            <a:r>
              <a:rPr lang="en-GB" sz="1000" dirty="0"/>
              <a:t>=.16</a:t>
            </a:r>
          </a:p>
          <a:p>
            <a:r>
              <a:rPr lang="en-GB" sz="1000" dirty="0"/>
              <a:t>- baseline: no sign. dif. </a:t>
            </a:r>
          </a:p>
          <a:p>
            <a:r>
              <a:rPr lang="en-GB" sz="1000" dirty="0"/>
              <a:t>-T2 conf.: confidence for group 1 sign. lower compared with confidence for the group 2 and 3</a:t>
            </a:r>
          </a:p>
          <a:p>
            <a:r>
              <a:rPr lang="en-GB" sz="1000" dirty="0"/>
              <a:t>- post-interview conf.: no sign dif.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335571-8974-3AB2-4CC9-B6134727ACF0}"/>
              </a:ext>
            </a:extLst>
          </p:cNvPr>
          <p:cNvSpPr/>
          <p:nvPr/>
        </p:nvSpPr>
        <p:spPr>
          <a:xfrm>
            <a:off x="2738805" y="1733002"/>
            <a:ext cx="983583" cy="2549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Graphic spid="8" grpId="0">
        <p:bldAsOne/>
      </p:bldGraphic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FEEEF800-B1D8-8285-0AA8-83F586D1BCD6}"/>
              </a:ext>
            </a:extLst>
          </p:cNvPr>
          <p:cNvSpPr txBox="1"/>
          <p:nvPr/>
        </p:nvSpPr>
        <p:spPr>
          <a:xfrm>
            <a:off x="5959688" y="2987718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E46223A-D9F7-7C21-604C-8ADE37E08631}"/>
              </a:ext>
            </a:extLst>
          </p:cNvPr>
          <p:cNvSpPr txBox="1"/>
          <p:nvPr/>
        </p:nvSpPr>
        <p:spPr>
          <a:xfrm>
            <a:off x="5959687" y="4428798"/>
            <a:ext cx="146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Group 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335571-8974-3AB2-4CC9-B6134727ACF0}"/>
              </a:ext>
            </a:extLst>
          </p:cNvPr>
          <p:cNvSpPr/>
          <p:nvPr/>
        </p:nvSpPr>
        <p:spPr>
          <a:xfrm>
            <a:off x="3152852" y="2094364"/>
            <a:ext cx="847978" cy="24039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763A5F-AB56-990A-DE30-DDE5043C6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72999"/>
              </p:ext>
            </p:extLst>
          </p:nvPr>
        </p:nvGraphicFramePr>
        <p:xfrm>
          <a:off x="79163" y="1843291"/>
          <a:ext cx="5740018" cy="315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E153898-2C44-3C24-38A4-8FBF6190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57" y="2987718"/>
            <a:ext cx="4746171" cy="3046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BB8BC3-D208-CBA9-8483-14EAF868557A}"/>
              </a:ext>
            </a:extLst>
          </p:cNvPr>
          <p:cNvSpPr/>
          <p:nvPr/>
        </p:nvSpPr>
        <p:spPr>
          <a:xfrm>
            <a:off x="182596" y="552665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- main effect of time on confidence </a:t>
            </a:r>
            <a:r>
              <a:rPr lang="en-GB" sz="1000" i="1" dirty="0"/>
              <a:t>F</a:t>
            </a:r>
            <a:r>
              <a:rPr lang="en-GB" sz="1000" dirty="0"/>
              <a:t>(2.50,203.09)=26.22, </a:t>
            </a:r>
            <a:r>
              <a:rPr lang="en-GB" sz="1000" i="1" dirty="0"/>
              <a:t>p</a:t>
            </a:r>
            <a:r>
              <a:rPr lang="en-GB" sz="1000" dirty="0"/>
              <a:t>&lt;.001,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dirty="0"/>
              <a:t>=.25</a:t>
            </a:r>
          </a:p>
          <a:p>
            <a:r>
              <a:rPr lang="en-GB" sz="1000" dirty="0"/>
              <a:t>- main effect of group </a:t>
            </a:r>
            <a:r>
              <a:rPr lang="en-GB" sz="1000" i="1" dirty="0"/>
              <a:t>F</a:t>
            </a:r>
            <a:r>
              <a:rPr lang="en-GB" sz="1000" dirty="0"/>
              <a:t>(1,81)=13.21, </a:t>
            </a:r>
            <a:r>
              <a:rPr lang="en-GB" sz="1000" i="1" dirty="0"/>
              <a:t>p</a:t>
            </a:r>
            <a:r>
              <a:rPr lang="en-GB" sz="1000" dirty="0"/>
              <a:t>=.001,</a:t>
            </a:r>
            <a:r>
              <a:rPr lang="en-GB" sz="1000" i="1" dirty="0"/>
              <a:t> 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dirty="0"/>
              <a:t>=.14</a:t>
            </a:r>
          </a:p>
          <a:p>
            <a:r>
              <a:rPr lang="en-GB" sz="1000" dirty="0"/>
              <a:t>- interaction </a:t>
            </a:r>
            <a:r>
              <a:rPr lang="en-GB" sz="1000" i="1" dirty="0"/>
              <a:t>F</a:t>
            </a:r>
            <a:r>
              <a:rPr lang="en-GB" sz="1000" dirty="0"/>
              <a:t>(2.50,203.09)=14.03, </a:t>
            </a:r>
            <a:r>
              <a:rPr lang="en-GB" sz="1000" i="1" dirty="0"/>
              <a:t>p</a:t>
            </a:r>
            <a:r>
              <a:rPr lang="en-GB" sz="1000" dirty="0"/>
              <a:t>&lt;.001, </a:t>
            </a:r>
            <a:r>
              <a:rPr lang="en-GB" sz="1000" i="1" dirty="0"/>
              <a:t>η</a:t>
            </a:r>
            <a:r>
              <a:rPr lang="en-GB" sz="1000" i="1" baseline="30000" dirty="0"/>
              <a:t>2</a:t>
            </a:r>
            <a:r>
              <a:rPr lang="en-GB" sz="1000" i="1" baseline="-25000" dirty="0"/>
              <a:t>p</a:t>
            </a:r>
            <a:r>
              <a:rPr lang="en-GB" sz="1000" dirty="0"/>
              <a:t>=.15</a:t>
            </a:r>
          </a:p>
          <a:p>
            <a:r>
              <a:rPr lang="en-GB" sz="1000" dirty="0"/>
              <a:t>- baseline &amp;.T2 conf.: no sign. dif. </a:t>
            </a:r>
          </a:p>
          <a:p>
            <a:r>
              <a:rPr lang="en-GB" sz="1000" dirty="0"/>
              <a:t>- T3 conf.: confidence for group 2 sign. lower</a:t>
            </a:r>
          </a:p>
          <a:p>
            <a:r>
              <a:rPr lang="en-GB" sz="1000" dirty="0"/>
              <a:t>- Post interview conf.: no sign dif.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A8A9D-2884-49A1-7097-57AC70A26598}"/>
              </a:ext>
            </a:extLst>
          </p:cNvPr>
          <p:cNvSpPr txBox="1"/>
          <p:nvPr/>
        </p:nvSpPr>
        <p:spPr>
          <a:xfrm>
            <a:off x="289366" y="0"/>
            <a:ext cx="714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Results: shifts in aggregate confidence</a:t>
            </a:r>
            <a:endParaRPr lang="en-GB" sz="32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DFA3A-CFBA-0C88-B1B2-EE30107E3197}"/>
              </a:ext>
            </a:extLst>
          </p:cNvPr>
          <p:cNvSpPr txBox="1"/>
          <p:nvPr/>
        </p:nvSpPr>
        <p:spPr>
          <a:xfrm>
            <a:off x="9877424" y="4067455"/>
            <a:ext cx="866775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T3 confidence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DED10-1C57-96CF-C721-BD239763F00C}"/>
              </a:ext>
            </a:extLst>
          </p:cNvPr>
          <p:cNvSpPr txBox="1"/>
          <p:nvPr/>
        </p:nvSpPr>
        <p:spPr>
          <a:xfrm>
            <a:off x="9877425" y="5290464"/>
            <a:ext cx="866775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T3 confidence</a:t>
            </a:r>
          </a:p>
        </p:txBody>
      </p:sp>
    </p:spTree>
    <p:extLst>
      <p:ext uri="{BB962C8B-B14F-4D97-AF65-F5344CB8AC3E}">
        <p14:creationId xmlns:p14="http://schemas.microsoft.com/office/powerpoint/2010/main" val="7380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2" grpId="0">
        <p:bldAsOne/>
      </p:bldGraphic>
      <p:bldP spid="5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04EBA104-B615-CB68-35F1-341B56FCB4FF}"/>
              </a:ext>
            </a:extLst>
          </p:cNvPr>
          <p:cNvSpPr txBox="1"/>
          <p:nvPr/>
        </p:nvSpPr>
        <p:spPr>
          <a:xfrm>
            <a:off x="270315" y="235949"/>
            <a:ext cx="728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  <a:endParaRPr lang="en-GB" sz="3200" b="1" i="1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1797D7B-8BF1-77BB-2B0B-9CAC42094BBF}"/>
              </a:ext>
            </a:extLst>
          </p:cNvPr>
          <p:cNvSpPr txBox="1">
            <a:spLocks/>
          </p:cNvSpPr>
          <p:nvPr/>
        </p:nvSpPr>
        <p:spPr>
          <a:xfrm>
            <a:off x="432000" y="2022918"/>
            <a:ext cx="4500000" cy="416833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Effect of interview questions type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</a:rPr>
              <a:t>Incompatible CR questions are more likely to lead to </a:t>
            </a:r>
            <a:r>
              <a:rPr lang="en-US" sz="2400" i="1" dirty="0">
                <a:solidFill>
                  <a:sysClr val="windowText" lastClr="000000"/>
                </a:solidFill>
                <a:latin typeface="Calibri" panose="020F0502020204030204"/>
              </a:rPr>
              <a:t>decreased confidence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</a:rPr>
              <a:t>Free Recall &amp; compatible CR questions are more likely to promote </a:t>
            </a:r>
            <a:r>
              <a:rPr lang="en-US" sz="2400" i="1" dirty="0">
                <a:solidFill>
                  <a:sysClr val="windowText" lastClr="000000"/>
                </a:solidFill>
                <a:latin typeface="Calibri" panose="020F0502020204030204"/>
              </a:rPr>
              <a:t>confidence stability</a:t>
            </a:r>
          </a:p>
          <a:p>
            <a:endParaRPr lang="en-US" sz="2400" i="1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45257D7-3C13-2446-832A-E14D762DFCF5}"/>
              </a:ext>
            </a:extLst>
          </p:cNvPr>
          <p:cNvSpPr txBox="1">
            <a:spLocks/>
          </p:cNvSpPr>
          <p:nvPr/>
        </p:nvSpPr>
        <p:spPr>
          <a:xfrm>
            <a:off x="432000" y="1432296"/>
            <a:ext cx="4500000" cy="52707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i="0" dirty="0">
                <a:latin typeface="Calibri" panose="020F0502020204030204" pitchFamily="34" charset="0"/>
                <a:cs typeface="Calibri" panose="020F0502020204030204" pitchFamily="34" charset="0"/>
              </a:rPr>
              <a:t>Aggregate confidence</a:t>
            </a:r>
          </a:p>
        </p:txBody>
      </p:sp>
    </p:spTree>
    <p:extLst>
      <p:ext uri="{BB962C8B-B14F-4D97-AF65-F5344CB8AC3E}">
        <p14:creationId xmlns:p14="http://schemas.microsoft.com/office/powerpoint/2010/main" val="366316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3E46223A-D9F7-7C21-604C-8ADE37E08631}"/>
              </a:ext>
            </a:extLst>
          </p:cNvPr>
          <p:cNvSpPr txBox="1"/>
          <p:nvPr/>
        </p:nvSpPr>
        <p:spPr>
          <a:xfrm>
            <a:off x="6291167" y="983948"/>
            <a:ext cx="14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Group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A8A9D-2884-49A1-7097-57AC70A26598}"/>
              </a:ext>
            </a:extLst>
          </p:cNvPr>
          <p:cNvSpPr txBox="1"/>
          <p:nvPr/>
        </p:nvSpPr>
        <p:spPr>
          <a:xfrm>
            <a:off x="289366" y="0"/>
            <a:ext cx="938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Results: item by item confidence &amp; calibration curves</a:t>
            </a:r>
            <a:endParaRPr lang="en-GB" sz="3200" b="1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9014DF-EC29-1DBA-97E6-637A19F7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3" y="924571"/>
            <a:ext cx="4499350" cy="16083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C6F57E-2DB3-798A-1FFA-0537814F740A}"/>
              </a:ext>
            </a:extLst>
          </p:cNvPr>
          <p:cNvSpPr txBox="1"/>
          <p:nvPr/>
        </p:nvSpPr>
        <p:spPr>
          <a:xfrm>
            <a:off x="127933" y="939415"/>
            <a:ext cx="14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7AE6C-0BA9-40E2-C11D-EA935DBB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65" y="924571"/>
            <a:ext cx="4701323" cy="179141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D81F85-F777-46E2-B484-E97064E3D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835828"/>
              </p:ext>
            </p:extLst>
          </p:nvPr>
        </p:nvGraphicFramePr>
        <p:xfrm>
          <a:off x="6096000" y="2797538"/>
          <a:ext cx="5448744" cy="41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4BD634-B0BC-4A6F-8943-0AFF524AD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99847"/>
              </p:ext>
            </p:extLst>
          </p:nvPr>
        </p:nvGraphicFramePr>
        <p:xfrm>
          <a:off x="32055" y="2846657"/>
          <a:ext cx="5323792" cy="395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E5CFEE-0346-14EF-E826-F51284CCB2F3}"/>
              </a:ext>
            </a:extLst>
          </p:cNvPr>
          <p:cNvCxnSpPr>
            <a:cxnSpLocks/>
          </p:cNvCxnSpPr>
          <p:nvPr/>
        </p:nvCxnSpPr>
        <p:spPr>
          <a:xfrm flipV="1">
            <a:off x="953311" y="3100990"/>
            <a:ext cx="3485963" cy="3137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B59D04-8DB4-0BA2-2BE0-820352C4E401}"/>
              </a:ext>
            </a:extLst>
          </p:cNvPr>
          <p:cNvCxnSpPr/>
          <p:nvPr/>
        </p:nvCxnSpPr>
        <p:spPr>
          <a:xfrm>
            <a:off x="523920" y="2352985"/>
            <a:ext cx="67800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6D6AFC-EB3A-11AD-3B3D-79AAA9C8397A}"/>
              </a:ext>
            </a:extLst>
          </p:cNvPr>
          <p:cNvCxnSpPr/>
          <p:nvPr/>
        </p:nvCxnSpPr>
        <p:spPr>
          <a:xfrm>
            <a:off x="523920" y="2607318"/>
            <a:ext cx="678009" cy="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C39185A-C9F9-4D67-8CA8-09BC1CA965EC}"/>
              </a:ext>
            </a:extLst>
          </p:cNvPr>
          <p:cNvSpPr txBox="1"/>
          <p:nvPr/>
        </p:nvSpPr>
        <p:spPr>
          <a:xfrm>
            <a:off x="1315125" y="2214486"/>
            <a:ext cx="125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Compatible 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AA7D5-3D4A-E59C-F62E-F64F91B3883A}"/>
              </a:ext>
            </a:extLst>
          </p:cNvPr>
          <p:cNvSpPr txBox="1"/>
          <p:nvPr/>
        </p:nvSpPr>
        <p:spPr>
          <a:xfrm>
            <a:off x="1342256" y="2468819"/>
            <a:ext cx="125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Incompatible CR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AF7F62-E392-69EE-1D68-234FC1E688AA}"/>
              </a:ext>
            </a:extLst>
          </p:cNvPr>
          <p:cNvCxnSpPr/>
          <p:nvPr/>
        </p:nvCxnSpPr>
        <p:spPr>
          <a:xfrm>
            <a:off x="6870860" y="2376187"/>
            <a:ext cx="6780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E917CE-47EE-DD2E-A007-8D15B383E993}"/>
              </a:ext>
            </a:extLst>
          </p:cNvPr>
          <p:cNvCxnSpPr/>
          <p:nvPr/>
        </p:nvCxnSpPr>
        <p:spPr>
          <a:xfrm>
            <a:off x="6870859" y="2622696"/>
            <a:ext cx="67800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71E71E-6FAB-14A2-AEA8-2F2BDC892693}"/>
              </a:ext>
            </a:extLst>
          </p:cNvPr>
          <p:cNvSpPr txBox="1"/>
          <p:nvPr/>
        </p:nvSpPr>
        <p:spPr>
          <a:xfrm>
            <a:off x="7756271" y="2237687"/>
            <a:ext cx="125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Compatible CR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A7F038-EBF0-0F29-EA64-D6FD1DCE7183}"/>
              </a:ext>
            </a:extLst>
          </p:cNvPr>
          <p:cNvSpPr txBox="1"/>
          <p:nvPr/>
        </p:nvSpPr>
        <p:spPr>
          <a:xfrm>
            <a:off x="7756271" y="2487683"/>
            <a:ext cx="125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Incompatible CR</a:t>
            </a:r>
          </a:p>
        </p:txBody>
      </p:sp>
    </p:spTree>
    <p:extLst>
      <p:ext uri="{BB962C8B-B14F-4D97-AF65-F5344CB8AC3E}">
        <p14:creationId xmlns:p14="http://schemas.microsoft.com/office/powerpoint/2010/main" val="32833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27" grpId="0"/>
      <p:bldP spid="28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56_TF67328976" id="{8D41288C-A143-4C55-A19F-9A38F7741759}" vid="{98B99BFD-3B7E-4AE0-80A8-38C1178D3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34E25-8442-49E9-ABDF-3146C4145F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7037</TotalTime>
  <Words>1169</Words>
  <Application>Microsoft Office PowerPoint</Application>
  <PresentationFormat>Widescreen</PresentationFormat>
  <Paragraphs>194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Google Sans</vt:lpstr>
      <vt:lpstr>Times New Roman</vt:lpstr>
      <vt:lpstr>Office Theme</vt:lpstr>
      <vt:lpstr>When are confident eyewitnesses correct?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University of Westminster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are confident eyewitnesses correct? </dc:title>
  <dc:creator>Alessandra Caso</dc:creator>
  <cp:lastModifiedBy>Alessandra Caso</cp:lastModifiedBy>
  <cp:revision>34</cp:revision>
  <dcterms:created xsi:type="dcterms:W3CDTF">2023-07-28T10:02:11Z</dcterms:created>
  <dcterms:modified xsi:type="dcterms:W3CDTF">2023-08-11T04:11:14Z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