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19"/>
  </p:notesMasterIdLst>
  <p:sldIdLst>
    <p:sldId id="439" r:id="rId2"/>
    <p:sldId id="458" r:id="rId3"/>
    <p:sldId id="422" r:id="rId4"/>
    <p:sldId id="442" r:id="rId5"/>
    <p:sldId id="445" r:id="rId6"/>
    <p:sldId id="297" r:id="rId7"/>
    <p:sldId id="410" r:id="rId8"/>
    <p:sldId id="302" r:id="rId9"/>
    <p:sldId id="448" r:id="rId10"/>
    <p:sldId id="440" r:id="rId11"/>
    <p:sldId id="407" r:id="rId12"/>
    <p:sldId id="419" r:id="rId13"/>
    <p:sldId id="449" r:id="rId14"/>
    <p:sldId id="447" r:id="rId15"/>
    <p:sldId id="457" r:id="rId16"/>
    <p:sldId id="455" r:id="rId17"/>
    <p:sldId id="30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3C3E"/>
    <a:srgbClr val="00AB56"/>
    <a:srgbClr val="FFD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79439"/>
  </p:normalViewPr>
  <p:slideViewPr>
    <p:cSldViewPr snapToGrid="0">
      <p:cViewPr varScale="1">
        <p:scale>
          <a:sx n="60" d="100"/>
          <a:sy n="60" d="100"/>
        </p:scale>
        <p:origin x="1308"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9EA55-8583-43D1-97C3-272A68962B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3540BB-1A20-4802-973B-CDA966EA94A7}">
      <dgm:prSet/>
      <dgm:spPr/>
      <dgm:t>
        <a:bodyPr/>
        <a:lstStyle/>
        <a:p>
          <a:pPr>
            <a:lnSpc>
              <a:spcPct val="100000"/>
            </a:lnSpc>
          </a:pPr>
          <a:r>
            <a:rPr lang="en-US"/>
            <a:t>1. Repositories</a:t>
          </a:r>
        </a:p>
      </dgm:t>
    </dgm:pt>
    <dgm:pt modelId="{A4A3E7DD-8FED-4643-8C9A-A9196BB96061}" type="parTrans" cxnId="{8E73D09E-5CAE-498B-94E5-00AC149F05A7}">
      <dgm:prSet/>
      <dgm:spPr/>
      <dgm:t>
        <a:bodyPr/>
        <a:lstStyle/>
        <a:p>
          <a:endParaRPr lang="en-US"/>
        </a:p>
      </dgm:t>
    </dgm:pt>
    <dgm:pt modelId="{ECD37A6B-7BED-42AA-8809-DFE9720AF81B}" type="sibTrans" cxnId="{8E73D09E-5CAE-498B-94E5-00AC149F05A7}">
      <dgm:prSet phldrT="1" phldr="0"/>
      <dgm:spPr/>
      <dgm:t>
        <a:bodyPr/>
        <a:lstStyle/>
        <a:p>
          <a:endParaRPr lang="en-US"/>
        </a:p>
      </dgm:t>
    </dgm:pt>
    <dgm:pt modelId="{87F8D0E1-7F74-421B-A02C-B6D411500203}">
      <dgm:prSet/>
      <dgm:spPr/>
      <dgm:t>
        <a:bodyPr/>
        <a:lstStyle/>
        <a:p>
          <a:pPr>
            <a:lnSpc>
              <a:spcPct val="100000"/>
            </a:lnSpc>
          </a:pPr>
          <a:r>
            <a:rPr lang="en-US" dirty="0"/>
            <a:t>2. Metadata &amp; Persistent Identifiers</a:t>
          </a:r>
        </a:p>
      </dgm:t>
    </dgm:pt>
    <dgm:pt modelId="{A0E6C869-9885-4361-B734-BBF25A60382D}" type="parTrans" cxnId="{2EE8EEC0-82A9-407F-B553-43D311478629}">
      <dgm:prSet/>
      <dgm:spPr/>
      <dgm:t>
        <a:bodyPr/>
        <a:lstStyle/>
        <a:p>
          <a:endParaRPr lang="en-US"/>
        </a:p>
      </dgm:t>
    </dgm:pt>
    <dgm:pt modelId="{BFA9DB32-C443-4190-9BE2-D4696421B033}" type="sibTrans" cxnId="{2EE8EEC0-82A9-407F-B553-43D311478629}">
      <dgm:prSet phldrT="2" phldr="0"/>
      <dgm:spPr/>
      <dgm:t>
        <a:bodyPr/>
        <a:lstStyle/>
        <a:p>
          <a:endParaRPr lang="en-US"/>
        </a:p>
      </dgm:t>
    </dgm:pt>
    <dgm:pt modelId="{0FE65133-FEBF-4DC9-BB20-C24F1C729C34}">
      <dgm:prSet/>
      <dgm:spPr/>
      <dgm:t>
        <a:bodyPr/>
        <a:lstStyle/>
        <a:p>
          <a:pPr>
            <a:lnSpc>
              <a:spcPct val="100000"/>
            </a:lnSpc>
          </a:pPr>
          <a:r>
            <a:rPr lang="en-US" dirty="0"/>
            <a:t>3. Creating a Practice Research Community of Practice</a:t>
          </a:r>
        </a:p>
      </dgm:t>
    </dgm:pt>
    <dgm:pt modelId="{93DD6F29-3506-4870-B5B2-B5A468C51765}" type="parTrans" cxnId="{149F1412-87F2-4326-B0FA-238142ECCA58}">
      <dgm:prSet/>
      <dgm:spPr/>
      <dgm:t>
        <a:bodyPr/>
        <a:lstStyle/>
        <a:p>
          <a:endParaRPr lang="en-US"/>
        </a:p>
      </dgm:t>
    </dgm:pt>
    <dgm:pt modelId="{69B7D82E-B16B-4E72-9241-5DAC6FD45327}" type="sibTrans" cxnId="{149F1412-87F2-4326-B0FA-238142ECCA58}">
      <dgm:prSet phldrT="3" phldr="0"/>
      <dgm:spPr/>
      <dgm:t>
        <a:bodyPr/>
        <a:lstStyle/>
        <a:p>
          <a:endParaRPr lang="en-US"/>
        </a:p>
      </dgm:t>
    </dgm:pt>
    <dgm:pt modelId="{3D24BA21-135A-4AAF-96AE-F421E7C8A8A8}" type="pres">
      <dgm:prSet presAssocID="{C8B9EA55-8583-43D1-97C3-272A68962BAB}" presName="root" presStyleCnt="0">
        <dgm:presLayoutVars>
          <dgm:dir/>
          <dgm:resizeHandles val="exact"/>
        </dgm:presLayoutVars>
      </dgm:prSet>
      <dgm:spPr/>
    </dgm:pt>
    <dgm:pt modelId="{3BD23757-83C5-4139-B4BE-1256435D8583}" type="pres">
      <dgm:prSet presAssocID="{113540BB-1A20-4802-973B-CDA966EA94A7}" presName="compNode" presStyleCnt="0"/>
      <dgm:spPr/>
    </dgm:pt>
    <dgm:pt modelId="{A7B2B215-B2F8-4A9B-B5E5-DF9878B75E4C}" type="pres">
      <dgm:prSet presAssocID="{113540BB-1A20-4802-973B-CDA966EA94A7}" presName="bgRect" presStyleLbl="bgShp" presStyleIdx="0" presStyleCnt="3"/>
      <dgm:spPr/>
    </dgm:pt>
    <dgm:pt modelId="{EF1E0AD3-A894-47B5-AE9F-9516252D8962}" type="pres">
      <dgm:prSet presAssocID="{113540BB-1A20-4802-973B-CDA966EA94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2ABA0B4D-8287-4160-AD2C-9404E0E9761E}" type="pres">
      <dgm:prSet presAssocID="{113540BB-1A20-4802-973B-CDA966EA94A7}" presName="spaceRect" presStyleCnt="0"/>
      <dgm:spPr/>
    </dgm:pt>
    <dgm:pt modelId="{728F87E7-2EBD-4BA2-ADF7-BA5B456DAB6B}" type="pres">
      <dgm:prSet presAssocID="{113540BB-1A20-4802-973B-CDA966EA94A7}" presName="parTx" presStyleLbl="revTx" presStyleIdx="0" presStyleCnt="3">
        <dgm:presLayoutVars>
          <dgm:chMax val="0"/>
          <dgm:chPref val="0"/>
        </dgm:presLayoutVars>
      </dgm:prSet>
      <dgm:spPr/>
    </dgm:pt>
    <dgm:pt modelId="{CB2B4907-38A5-4036-BFA3-632E12C215F5}" type="pres">
      <dgm:prSet presAssocID="{ECD37A6B-7BED-42AA-8809-DFE9720AF81B}" presName="sibTrans" presStyleCnt="0"/>
      <dgm:spPr/>
    </dgm:pt>
    <dgm:pt modelId="{ADD5508F-ED48-4BAD-87E2-9491D9C6EBE7}" type="pres">
      <dgm:prSet presAssocID="{87F8D0E1-7F74-421B-A02C-B6D411500203}" presName="compNode" presStyleCnt="0"/>
      <dgm:spPr/>
    </dgm:pt>
    <dgm:pt modelId="{E5910CF2-7900-4CA4-B976-A38EE61801C1}" type="pres">
      <dgm:prSet presAssocID="{87F8D0E1-7F74-421B-A02C-B6D411500203}" presName="bgRect" presStyleLbl="bgShp" presStyleIdx="1" presStyleCnt="3"/>
      <dgm:spPr/>
    </dgm:pt>
    <dgm:pt modelId="{D5AD7ABD-45EC-4CB7-8AFE-F1222B9E593A}" type="pres">
      <dgm:prSet presAssocID="{87F8D0E1-7F74-421B-A02C-B6D41150020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Of Things outline"/>
        </a:ext>
      </dgm:extLst>
    </dgm:pt>
    <dgm:pt modelId="{B09D500F-5DBA-4766-9CB6-B6D4A8B9E1C5}" type="pres">
      <dgm:prSet presAssocID="{87F8D0E1-7F74-421B-A02C-B6D411500203}" presName="spaceRect" presStyleCnt="0"/>
      <dgm:spPr/>
    </dgm:pt>
    <dgm:pt modelId="{F7DA9B44-5892-46F8-91CC-C3B6EC557110}" type="pres">
      <dgm:prSet presAssocID="{87F8D0E1-7F74-421B-A02C-B6D411500203}" presName="parTx" presStyleLbl="revTx" presStyleIdx="1" presStyleCnt="3">
        <dgm:presLayoutVars>
          <dgm:chMax val="0"/>
          <dgm:chPref val="0"/>
        </dgm:presLayoutVars>
      </dgm:prSet>
      <dgm:spPr/>
    </dgm:pt>
    <dgm:pt modelId="{889182F7-5824-4C93-98F2-073ED02AA847}" type="pres">
      <dgm:prSet presAssocID="{BFA9DB32-C443-4190-9BE2-D4696421B033}" presName="sibTrans" presStyleCnt="0"/>
      <dgm:spPr/>
    </dgm:pt>
    <dgm:pt modelId="{DA610E13-04C3-4786-810E-B7B73A2030DD}" type="pres">
      <dgm:prSet presAssocID="{0FE65133-FEBF-4DC9-BB20-C24F1C729C34}" presName="compNode" presStyleCnt="0"/>
      <dgm:spPr/>
    </dgm:pt>
    <dgm:pt modelId="{146F9441-8FF5-424F-8E7E-82BD4823AFEB}" type="pres">
      <dgm:prSet presAssocID="{0FE65133-FEBF-4DC9-BB20-C24F1C729C34}" presName="bgRect" presStyleLbl="bgShp" presStyleIdx="2" presStyleCnt="3" custLinFactNeighborX="7208" custLinFactNeighborY="7617"/>
      <dgm:spPr/>
    </dgm:pt>
    <dgm:pt modelId="{DA1A9F84-0761-4FC3-A06B-7227CC581C79}" type="pres">
      <dgm:prSet presAssocID="{0FE65133-FEBF-4DC9-BB20-C24F1C729C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7FC8A31-B5BD-4DF1-A349-DD17B6C29752}" type="pres">
      <dgm:prSet presAssocID="{0FE65133-FEBF-4DC9-BB20-C24F1C729C34}" presName="spaceRect" presStyleCnt="0"/>
      <dgm:spPr/>
    </dgm:pt>
    <dgm:pt modelId="{55D0EFBC-6BDD-4050-8A80-309B9BDB6735}" type="pres">
      <dgm:prSet presAssocID="{0FE65133-FEBF-4DC9-BB20-C24F1C729C34}" presName="parTx" presStyleLbl="revTx" presStyleIdx="2" presStyleCnt="3">
        <dgm:presLayoutVars>
          <dgm:chMax val="0"/>
          <dgm:chPref val="0"/>
        </dgm:presLayoutVars>
      </dgm:prSet>
      <dgm:spPr/>
    </dgm:pt>
  </dgm:ptLst>
  <dgm:cxnLst>
    <dgm:cxn modelId="{149F1412-87F2-4326-B0FA-238142ECCA58}" srcId="{C8B9EA55-8583-43D1-97C3-272A68962BAB}" destId="{0FE65133-FEBF-4DC9-BB20-C24F1C729C34}" srcOrd="2" destOrd="0" parTransId="{93DD6F29-3506-4870-B5B2-B5A468C51765}" sibTransId="{69B7D82E-B16B-4E72-9241-5DAC6FD45327}"/>
    <dgm:cxn modelId="{1B41A926-19DD-8443-9C2F-10748506552F}" type="presOf" srcId="{87F8D0E1-7F74-421B-A02C-B6D411500203}" destId="{F7DA9B44-5892-46F8-91CC-C3B6EC557110}" srcOrd="0" destOrd="0" presId="urn:microsoft.com/office/officeart/2018/2/layout/IconVerticalSolidList"/>
    <dgm:cxn modelId="{69C1C169-EBBF-D145-AA89-B0743D2B7FDA}" type="presOf" srcId="{113540BB-1A20-4802-973B-CDA966EA94A7}" destId="{728F87E7-2EBD-4BA2-ADF7-BA5B456DAB6B}" srcOrd="0" destOrd="0" presId="urn:microsoft.com/office/officeart/2018/2/layout/IconVerticalSolidList"/>
    <dgm:cxn modelId="{8E73D09E-5CAE-498B-94E5-00AC149F05A7}" srcId="{C8B9EA55-8583-43D1-97C3-272A68962BAB}" destId="{113540BB-1A20-4802-973B-CDA966EA94A7}" srcOrd="0" destOrd="0" parTransId="{A4A3E7DD-8FED-4643-8C9A-A9196BB96061}" sibTransId="{ECD37A6B-7BED-42AA-8809-DFE9720AF81B}"/>
    <dgm:cxn modelId="{43CB58A3-2A96-4746-A305-A6C77768187A}" type="presOf" srcId="{0FE65133-FEBF-4DC9-BB20-C24F1C729C34}" destId="{55D0EFBC-6BDD-4050-8A80-309B9BDB6735}" srcOrd="0" destOrd="0" presId="urn:microsoft.com/office/officeart/2018/2/layout/IconVerticalSolidList"/>
    <dgm:cxn modelId="{2EE75DA8-F64B-724A-8FD7-CCE5EEC4A2EA}" type="presOf" srcId="{C8B9EA55-8583-43D1-97C3-272A68962BAB}" destId="{3D24BA21-135A-4AAF-96AE-F421E7C8A8A8}" srcOrd="0" destOrd="0" presId="urn:microsoft.com/office/officeart/2018/2/layout/IconVerticalSolidList"/>
    <dgm:cxn modelId="{2EE8EEC0-82A9-407F-B553-43D311478629}" srcId="{C8B9EA55-8583-43D1-97C3-272A68962BAB}" destId="{87F8D0E1-7F74-421B-A02C-B6D411500203}" srcOrd="1" destOrd="0" parTransId="{A0E6C869-9885-4361-B734-BBF25A60382D}" sibTransId="{BFA9DB32-C443-4190-9BE2-D4696421B033}"/>
    <dgm:cxn modelId="{73054A04-7CB7-4C43-8C13-383BFE5C29F4}" type="presParOf" srcId="{3D24BA21-135A-4AAF-96AE-F421E7C8A8A8}" destId="{3BD23757-83C5-4139-B4BE-1256435D8583}" srcOrd="0" destOrd="0" presId="urn:microsoft.com/office/officeart/2018/2/layout/IconVerticalSolidList"/>
    <dgm:cxn modelId="{E59C863F-A246-FA4D-A559-A2A3C44ACE0E}" type="presParOf" srcId="{3BD23757-83C5-4139-B4BE-1256435D8583}" destId="{A7B2B215-B2F8-4A9B-B5E5-DF9878B75E4C}" srcOrd="0" destOrd="0" presId="urn:microsoft.com/office/officeart/2018/2/layout/IconVerticalSolidList"/>
    <dgm:cxn modelId="{C9D2A5DB-3527-F748-B71A-C8A1C6C2D156}" type="presParOf" srcId="{3BD23757-83C5-4139-B4BE-1256435D8583}" destId="{EF1E0AD3-A894-47B5-AE9F-9516252D8962}" srcOrd="1" destOrd="0" presId="urn:microsoft.com/office/officeart/2018/2/layout/IconVerticalSolidList"/>
    <dgm:cxn modelId="{6A4D923A-344C-674A-9F87-E02620AF7B7B}" type="presParOf" srcId="{3BD23757-83C5-4139-B4BE-1256435D8583}" destId="{2ABA0B4D-8287-4160-AD2C-9404E0E9761E}" srcOrd="2" destOrd="0" presId="urn:microsoft.com/office/officeart/2018/2/layout/IconVerticalSolidList"/>
    <dgm:cxn modelId="{196DBBD0-DD9E-6042-9AB6-9FF38634A373}" type="presParOf" srcId="{3BD23757-83C5-4139-B4BE-1256435D8583}" destId="{728F87E7-2EBD-4BA2-ADF7-BA5B456DAB6B}" srcOrd="3" destOrd="0" presId="urn:microsoft.com/office/officeart/2018/2/layout/IconVerticalSolidList"/>
    <dgm:cxn modelId="{A07E2D33-A909-5D4D-AEB5-67D1691FF4CE}" type="presParOf" srcId="{3D24BA21-135A-4AAF-96AE-F421E7C8A8A8}" destId="{CB2B4907-38A5-4036-BFA3-632E12C215F5}" srcOrd="1" destOrd="0" presId="urn:microsoft.com/office/officeart/2018/2/layout/IconVerticalSolidList"/>
    <dgm:cxn modelId="{BF075098-F5F6-294E-A4F1-AB32C3FE1039}" type="presParOf" srcId="{3D24BA21-135A-4AAF-96AE-F421E7C8A8A8}" destId="{ADD5508F-ED48-4BAD-87E2-9491D9C6EBE7}" srcOrd="2" destOrd="0" presId="urn:microsoft.com/office/officeart/2018/2/layout/IconVerticalSolidList"/>
    <dgm:cxn modelId="{8845051C-9203-094B-8100-8BAB5CED23AC}" type="presParOf" srcId="{ADD5508F-ED48-4BAD-87E2-9491D9C6EBE7}" destId="{E5910CF2-7900-4CA4-B976-A38EE61801C1}" srcOrd="0" destOrd="0" presId="urn:microsoft.com/office/officeart/2018/2/layout/IconVerticalSolidList"/>
    <dgm:cxn modelId="{3D2110C7-DBBD-EF42-A7DE-150C5BB5B6DF}" type="presParOf" srcId="{ADD5508F-ED48-4BAD-87E2-9491D9C6EBE7}" destId="{D5AD7ABD-45EC-4CB7-8AFE-F1222B9E593A}" srcOrd="1" destOrd="0" presId="urn:microsoft.com/office/officeart/2018/2/layout/IconVerticalSolidList"/>
    <dgm:cxn modelId="{A7C9EEAB-7F9C-E040-B216-F898CEF1B845}" type="presParOf" srcId="{ADD5508F-ED48-4BAD-87E2-9491D9C6EBE7}" destId="{B09D500F-5DBA-4766-9CB6-B6D4A8B9E1C5}" srcOrd="2" destOrd="0" presId="urn:microsoft.com/office/officeart/2018/2/layout/IconVerticalSolidList"/>
    <dgm:cxn modelId="{76D7822C-7CE1-D345-88D3-CED8227CDA57}" type="presParOf" srcId="{ADD5508F-ED48-4BAD-87E2-9491D9C6EBE7}" destId="{F7DA9B44-5892-46F8-91CC-C3B6EC557110}" srcOrd="3" destOrd="0" presId="urn:microsoft.com/office/officeart/2018/2/layout/IconVerticalSolidList"/>
    <dgm:cxn modelId="{5F8A672C-A894-A64B-9E3C-20B4B5AC028F}" type="presParOf" srcId="{3D24BA21-135A-4AAF-96AE-F421E7C8A8A8}" destId="{889182F7-5824-4C93-98F2-073ED02AA847}" srcOrd="3" destOrd="0" presId="urn:microsoft.com/office/officeart/2018/2/layout/IconVerticalSolidList"/>
    <dgm:cxn modelId="{D2928782-2C32-0C43-B005-8796444C6E8C}" type="presParOf" srcId="{3D24BA21-135A-4AAF-96AE-F421E7C8A8A8}" destId="{DA610E13-04C3-4786-810E-B7B73A2030DD}" srcOrd="4" destOrd="0" presId="urn:microsoft.com/office/officeart/2018/2/layout/IconVerticalSolidList"/>
    <dgm:cxn modelId="{2CD99FB9-5204-5748-8750-59912E757C6D}" type="presParOf" srcId="{DA610E13-04C3-4786-810E-B7B73A2030DD}" destId="{146F9441-8FF5-424F-8E7E-82BD4823AFEB}" srcOrd="0" destOrd="0" presId="urn:microsoft.com/office/officeart/2018/2/layout/IconVerticalSolidList"/>
    <dgm:cxn modelId="{C4884805-51D8-184C-9FF2-91378EA3673D}" type="presParOf" srcId="{DA610E13-04C3-4786-810E-B7B73A2030DD}" destId="{DA1A9F84-0761-4FC3-A06B-7227CC581C79}" srcOrd="1" destOrd="0" presId="urn:microsoft.com/office/officeart/2018/2/layout/IconVerticalSolidList"/>
    <dgm:cxn modelId="{15D329F4-80AF-994C-A550-1DFD63921612}" type="presParOf" srcId="{DA610E13-04C3-4786-810E-B7B73A2030DD}" destId="{77FC8A31-B5BD-4DF1-A349-DD17B6C29752}" srcOrd="2" destOrd="0" presId="urn:microsoft.com/office/officeart/2018/2/layout/IconVerticalSolidList"/>
    <dgm:cxn modelId="{8CA87C64-DD5B-444C-9F13-706351CC6D03}" type="presParOf" srcId="{DA610E13-04C3-4786-810E-B7B73A2030DD}" destId="{55D0EFBC-6BDD-4050-8A80-309B9BDB67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2B215-B2F8-4A9B-B5E5-DF9878B75E4C}">
      <dsp:nvSpPr>
        <dsp:cNvPr id="0" name=""/>
        <dsp:cNvSpPr/>
      </dsp:nvSpPr>
      <dsp:spPr>
        <a:xfrm>
          <a:off x="0" y="405"/>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E0AD3-A894-47B5-AE9F-9516252D8962}">
      <dsp:nvSpPr>
        <dsp:cNvPr id="0" name=""/>
        <dsp:cNvSpPr/>
      </dsp:nvSpPr>
      <dsp:spPr>
        <a:xfrm>
          <a:off x="287037" y="213904"/>
          <a:ext cx="521886" cy="521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8F87E7-2EBD-4BA2-ADF7-BA5B456DAB6B}">
      <dsp:nvSpPr>
        <dsp:cNvPr id="0" name=""/>
        <dsp:cNvSpPr/>
      </dsp:nvSpPr>
      <dsp:spPr>
        <a:xfrm>
          <a:off x="1095962" y="405"/>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a:t>1. Repositories</a:t>
          </a:r>
        </a:p>
      </dsp:txBody>
      <dsp:txXfrm>
        <a:off x="1095962" y="405"/>
        <a:ext cx="2644699" cy="948885"/>
      </dsp:txXfrm>
    </dsp:sp>
    <dsp:sp modelId="{E5910CF2-7900-4CA4-B976-A38EE61801C1}">
      <dsp:nvSpPr>
        <dsp:cNvPr id="0" name=""/>
        <dsp:cNvSpPr/>
      </dsp:nvSpPr>
      <dsp:spPr>
        <a:xfrm>
          <a:off x="0" y="1186512"/>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D7ABD-45EC-4CB7-8AFE-F1222B9E593A}">
      <dsp:nvSpPr>
        <dsp:cNvPr id="0" name=""/>
        <dsp:cNvSpPr/>
      </dsp:nvSpPr>
      <dsp:spPr>
        <a:xfrm>
          <a:off x="287037" y="1400011"/>
          <a:ext cx="521886" cy="5218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A9B44-5892-46F8-91CC-C3B6EC557110}">
      <dsp:nvSpPr>
        <dsp:cNvPr id="0" name=""/>
        <dsp:cNvSpPr/>
      </dsp:nvSpPr>
      <dsp:spPr>
        <a:xfrm>
          <a:off x="1095962" y="1186512"/>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dirty="0"/>
            <a:t>2. Metadata &amp; Persistent Identifiers</a:t>
          </a:r>
        </a:p>
      </dsp:txBody>
      <dsp:txXfrm>
        <a:off x="1095962" y="1186512"/>
        <a:ext cx="2644699" cy="948885"/>
      </dsp:txXfrm>
    </dsp:sp>
    <dsp:sp modelId="{146F9441-8FF5-424F-8E7E-82BD4823AFEB}">
      <dsp:nvSpPr>
        <dsp:cNvPr id="0" name=""/>
        <dsp:cNvSpPr/>
      </dsp:nvSpPr>
      <dsp:spPr>
        <a:xfrm>
          <a:off x="0" y="2373024"/>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A9F84-0761-4FC3-A06B-7227CC581C79}">
      <dsp:nvSpPr>
        <dsp:cNvPr id="0" name=""/>
        <dsp:cNvSpPr/>
      </dsp:nvSpPr>
      <dsp:spPr>
        <a:xfrm>
          <a:off x="287037" y="2586118"/>
          <a:ext cx="521886" cy="521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D0EFBC-6BDD-4050-8A80-309B9BDB6735}">
      <dsp:nvSpPr>
        <dsp:cNvPr id="0" name=""/>
        <dsp:cNvSpPr/>
      </dsp:nvSpPr>
      <dsp:spPr>
        <a:xfrm>
          <a:off x="1095962" y="2372619"/>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dirty="0"/>
            <a:t>3. Creating a Practice Research Community of Practice</a:t>
          </a:r>
        </a:p>
      </dsp:txBody>
      <dsp:txXfrm>
        <a:off x="1095962" y="2372619"/>
        <a:ext cx="2644699" cy="9488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4E434-0059-42C0-9101-FF0E686E1A0D}"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23DC-9627-4FE3-BF06-D20269528894}" type="slidenum">
              <a:rPr lang="en-GB" smtClean="0"/>
              <a:t>‹#›</a:t>
            </a:fld>
            <a:endParaRPr lang="en-GB"/>
          </a:p>
        </p:txBody>
      </p:sp>
    </p:spTree>
    <p:extLst>
      <p:ext uri="{BB962C8B-B14F-4D97-AF65-F5344CB8AC3E}">
        <p14:creationId xmlns:p14="http://schemas.microsoft.com/office/powerpoint/2010/main" val="128162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Funded under AHRC’s Scoping Future Data Services call (July 2021) as part of the National Infrastructure for Digital Innovation and Curation for Arts and Humanities (</a:t>
            </a:r>
            <a:r>
              <a:rPr lang="en-GB" dirty="0" err="1"/>
              <a:t>iDAH</a:t>
            </a:r>
            <a:r>
              <a:rPr lang="en-GB" dirty="0"/>
              <a:t>) programme</a:t>
            </a:r>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a:t>
            </a:fld>
            <a:endParaRPr lang="en-GB"/>
          </a:p>
        </p:txBody>
      </p:sp>
    </p:spTree>
    <p:extLst>
      <p:ext uri="{BB962C8B-B14F-4D97-AF65-F5344CB8AC3E}">
        <p14:creationId xmlns:p14="http://schemas.microsoft.com/office/powerpoint/2010/main" val="168295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10</a:t>
            </a:fld>
            <a:endParaRPr lang="en-GB"/>
          </a:p>
        </p:txBody>
      </p:sp>
    </p:spTree>
    <p:extLst>
      <p:ext uri="{BB962C8B-B14F-4D97-AF65-F5344CB8AC3E}">
        <p14:creationId xmlns:p14="http://schemas.microsoft.com/office/powerpoint/2010/main" val="351364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D23DC-9627-4FE3-BF06-D20269528894}" type="slidenum">
              <a:rPr lang="en-GB" smtClean="0"/>
              <a:t>11</a:t>
            </a:fld>
            <a:endParaRPr lang="en-GB"/>
          </a:p>
        </p:txBody>
      </p:sp>
    </p:spTree>
    <p:extLst>
      <p:ext uri="{BB962C8B-B14F-4D97-AF65-F5344CB8AC3E}">
        <p14:creationId xmlns:p14="http://schemas.microsoft.com/office/powerpoint/2010/main" val="116244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We have identified the need to (1) capture individual objects on an ongoing basis (2) bring those together (collection) and that (3) a portfolio (theme) builds on the idea of a collection, and overlays narrative and context. </a:t>
            </a:r>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12</a:t>
            </a:fld>
            <a:endParaRPr lang="en-GB"/>
          </a:p>
        </p:txBody>
      </p:sp>
    </p:spTree>
    <p:extLst>
      <p:ext uri="{BB962C8B-B14F-4D97-AF65-F5344CB8AC3E}">
        <p14:creationId xmlns:p14="http://schemas.microsoft.com/office/powerpoint/2010/main" val="379197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extract highlights the relevant schema detail which was validated against the BL’s Cultural Heritage Shared Repository Service.</a:t>
            </a:r>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13</a:t>
            </a:fld>
            <a:endParaRPr lang="en-GB"/>
          </a:p>
        </p:txBody>
      </p:sp>
    </p:spTree>
    <p:extLst>
      <p:ext uri="{BB962C8B-B14F-4D97-AF65-F5344CB8AC3E}">
        <p14:creationId xmlns:p14="http://schemas.microsoft.com/office/powerpoint/2010/main" val="8153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prioritized </a:t>
            </a:r>
            <a:r>
              <a:rPr lang="en-US" dirty="0" err="1"/>
              <a:t>DataCite</a:t>
            </a:r>
            <a:r>
              <a:rPr lang="en-US" dirty="0"/>
              <a:t>, </a:t>
            </a:r>
            <a:r>
              <a:rPr lang="en-US" dirty="0" err="1"/>
              <a:t>RAiD</a:t>
            </a:r>
            <a:r>
              <a:rPr lang="en-US" dirty="0"/>
              <a:t> and </a:t>
            </a:r>
            <a:r>
              <a:rPr lang="en-US" dirty="0" err="1"/>
              <a:t>CRediT</a:t>
            </a:r>
            <a:r>
              <a:rPr lang="en-US" dirty="0"/>
              <a:t> – engaging with all three communities.</a:t>
            </a:r>
          </a:p>
        </p:txBody>
      </p:sp>
      <p:sp>
        <p:nvSpPr>
          <p:cNvPr id="4" name="Slide Number Placeholder 3"/>
          <p:cNvSpPr>
            <a:spLocks noGrp="1"/>
          </p:cNvSpPr>
          <p:nvPr>
            <p:ph type="sldNum" sz="quarter" idx="5"/>
          </p:nvPr>
        </p:nvSpPr>
        <p:spPr/>
        <p:txBody>
          <a:bodyPr/>
          <a:lstStyle/>
          <a:p>
            <a:fld id="{572D23DC-9627-4FE3-BF06-D20269528894}" type="slidenum">
              <a:rPr lang="en-GB" smtClean="0"/>
              <a:t>14</a:t>
            </a:fld>
            <a:endParaRPr lang="en-GB"/>
          </a:p>
        </p:txBody>
      </p:sp>
    </p:spTree>
    <p:extLst>
      <p:ext uri="{BB962C8B-B14F-4D97-AF65-F5344CB8AC3E}">
        <p14:creationId xmlns:p14="http://schemas.microsoft.com/office/powerpoint/2010/main" val="30610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landscape as is</a:t>
            </a:r>
          </a:p>
        </p:txBody>
      </p:sp>
      <p:sp>
        <p:nvSpPr>
          <p:cNvPr id="4" name="Slide Number Placeholder 3"/>
          <p:cNvSpPr>
            <a:spLocks noGrp="1"/>
          </p:cNvSpPr>
          <p:nvPr>
            <p:ph type="sldNum" sz="quarter" idx="5"/>
          </p:nvPr>
        </p:nvSpPr>
        <p:spPr/>
        <p:txBody>
          <a:bodyPr/>
          <a:lstStyle/>
          <a:p>
            <a:fld id="{572D23DC-9627-4FE3-BF06-D20269528894}" type="slidenum">
              <a:rPr lang="en-GB" smtClean="0"/>
              <a:t>15</a:t>
            </a:fld>
            <a:endParaRPr lang="en-GB"/>
          </a:p>
        </p:txBody>
      </p:sp>
    </p:spTree>
    <p:extLst>
      <p:ext uri="{BB962C8B-B14F-4D97-AF65-F5344CB8AC3E}">
        <p14:creationId xmlns:p14="http://schemas.microsoft.com/office/powerpoint/2010/main" val="350974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 Voices findings as relevant to the institutional research management workflow.</a:t>
            </a:r>
          </a:p>
        </p:txBody>
      </p:sp>
      <p:sp>
        <p:nvSpPr>
          <p:cNvPr id="4" name="Slide Number Placeholder 3"/>
          <p:cNvSpPr>
            <a:spLocks noGrp="1"/>
          </p:cNvSpPr>
          <p:nvPr>
            <p:ph type="sldNum" sz="quarter" idx="5"/>
          </p:nvPr>
        </p:nvSpPr>
        <p:spPr/>
        <p:txBody>
          <a:bodyPr/>
          <a:lstStyle/>
          <a:p>
            <a:fld id="{572D23DC-9627-4FE3-BF06-D20269528894}" type="slidenum">
              <a:rPr lang="en-GB" smtClean="0"/>
              <a:t>16</a:t>
            </a:fld>
            <a:endParaRPr lang="en-GB"/>
          </a:p>
        </p:txBody>
      </p:sp>
    </p:spTree>
    <p:extLst>
      <p:ext uri="{BB962C8B-B14F-4D97-AF65-F5344CB8AC3E}">
        <p14:creationId xmlns:p14="http://schemas.microsoft.com/office/powerpoint/2010/main" val="223709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D23DC-9627-4FE3-BF06-D20269528894}" type="slidenum">
              <a:rPr lang="en-GB" smtClean="0"/>
              <a:t>17</a:t>
            </a:fld>
            <a:endParaRPr lang="en-GB"/>
          </a:p>
        </p:txBody>
      </p:sp>
    </p:spTree>
    <p:extLst>
      <p:ext uri="{BB962C8B-B14F-4D97-AF65-F5344CB8AC3E}">
        <p14:creationId xmlns:p14="http://schemas.microsoft.com/office/powerpoint/2010/main" val="14230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are we talking about the Practice Research Voices project rather than how we use PIDs at Westminster?</a:t>
            </a:r>
          </a:p>
          <a:p>
            <a:pPr marL="171450" indent="-171450">
              <a:buFontTx/>
              <a:buChar char="-"/>
            </a:pPr>
            <a:r>
              <a:rPr lang="en-US" dirty="0"/>
              <a:t>Our broad range of research disciplines include the arts and humanities (including creative arts and architecture) so encouraging researchers to sign up to ORCID challenging – they don’t get the interoperability and time saving benefits that scientific and more traditional text based disciplines do</a:t>
            </a:r>
          </a:p>
          <a:p>
            <a:pPr marL="171450" indent="-171450">
              <a:buFontTx/>
              <a:buChar char="-"/>
            </a:pPr>
            <a:r>
              <a:rPr lang="en-US" dirty="0"/>
              <a:t>Rather than (yet again) ‘retro-fitting’ this research into systems built for scientific communication – we have an opportunity to embed these non-traditional / non-text outputs from the beginning</a:t>
            </a:r>
          </a:p>
          <a:p>
            <a:pPr marL="171450" indent="-171450">
              <a:buFontTx/>
              <a:buChar char="-"/>
            </a:pPr>
            <a:r>
              <a:rPr lang="en-US" dirty="0"/>
              <a:t>Practice research is carried out across disciplines, including medicine, health sciences, social sciences, nursing, education to name a few</a:t>
            </a:r>
          </a:p>
          <a:p>
            <a:pPr marL="171450" indent="-171450">
              <a:buFontTx/>
              <a:buChar char="-"/>
            </a:pPr>
            <a:r>
              <a:rPr lang="en-US" dirty="0"/>
              <a:t>And enables recognition of ‘documentation’ or ‘evidence of impact’ to be recognized alongside traditional research outputs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2</a:t>
            </a:fld>
            <a:endParaRPr lang="en-GB"/>
          </a:p>
        </p:txBody>
      </p:sp>
    </p:spTree>
    <p:extLst>
      <p:ext uri="{BB962C8B-B14F-4D97-AF65-F5344CB8AC3E}">
        <p14:creationId xmlns:p14="http://schemas.microsoft.com/office/powerpoint/2010/main" val="332370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aimed to </a:t>
            </a:r>
          </a:p>
          <a:p>
            <a:pPr marL="171450" indent="-171450">
              <a:buFontTx/>
              <a:buChar char="-"/>
            </a:pPr>
            <a:r>
              <a:rPr lang="en-US" dirty="0"/>
              <a:t>Scope a national practice research repository using software that already embedded creative arts research</a:t>
            </a:r>
          </a:p>
          <a:p>
            <a:pPr marL="171450" indent="-171450">
              <a:buFontTx/>
              <a:buChar char="-"/>
            </a:pPr>
            <a:r>
              <a:rPr lang="en-US" dirty="0"/>
              <a:t>Embed practice research disciplines in existing open standards</a:t>
            </a:r>
          </a:p>
          <a:p>
            <a:pPr marL="171450" indent="-171450">
              <a:buFontTx/>
              <a:buChar char="-"/>
            </a:pPr>
            <a:r>
              <a:rPr lang="en-US" dirty="0"/>
              <a:t>Built the intersectional community of practice and work with them to identify what FAIR and transparent research (which may be open) looks like for these disciplines</a:t>
            </a:r>
          </a:p>
        </p:txBody>
      </p:sp>
      <p:sp>
        <p:nvSpPr>
          <p:cNvPr id="4" name="Slide Number Placeholder 3"/>
          <p:cNvSpPr>
            <a:spLocks noGrp="1"/>
          </p:cNvSpPr>
          <p:nvPr>
            <p:ph type="sldNum" sz="quarter" idx="5"/>
          </p:nvPr>
        </p:nvSpPr>
        <p:spPr/>
        <p:txBody>
          <a:bodyPr/>
          <a:lstStyle/>
          <a:p>
            <a:fld id="{CA7006C3-4695-49C8-8977-0FB56502A62C}" type="slidenum">
              <a:rPr lang="en-GB" smtClean="0"/>
              <a:t>3</a:t>
            </a:fld>
            <a:endParaRPr lang="en-GB"/>
          </a:p>
        </p:txBody>
      </p:sp>
    </p:spTree>
    <p:extLst>
      <p:ext uri="{BB962C8B-B14F-4D97-AF65-F5344CB8AC3E}">
        <p14:creationId xmlns:p14="http://schemas.microsoft.com/office/powerpoint/2010/main" val="2384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team reflected a number of these communities</a:t>
            </a:r>
          </a:p>
        </p:txBody>
      </p:sp>
      <p:sp>
        <p:nvSpPr>
          <p:cNvPr id="4" name="Slide Number Placeholder 3"/>
          <p:cNvSpPr>
            <a:spLocks noGrp="1"/>
          </p:cNvSpPr>
          <p:nvPr>
            <p:ph type="sldNum" sz="quarter" idx="5"/>
          </p:nvPr>
        </p:nvSpPr>
        <p:spPr/>
        <p:txBody>
          <a:bodyPr/>
          <a:lstStyle/>
          <a:p>
            <a:fld id="{572D23DC-9627-4FE3-BF06-D20269528894}" type="slidenum">
              <a:rPr lang="en-GB" smtClean="0"/>
              <a:t>4</a:t>
            </a:fld>
            <a:endParaRPr lang="en-GB"/>
          </a:p>
        </p:txBody>
      </p:sp>
    </p:spTree>
    <p:extLst>
      <p:ext uri="{BB962C8B-B14F-4D97-AF65-F5344CB8AC3E}">
        <p14:creationId xmlns:p14="http://schemas.microsoft.com/office/powerpoint/2010/main" val="82829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built on existing work</a:t>
            </a:r>
          </a:p>
          <a:p>
            <a:pPr marL="171450" indent="-171450">
              <a:buFontTx/>
              <a:buChar char="-"/>
            </a:pPr>
            <a:r>
              <a:rPr lang="en-US" dirty="0"/>
              <a:t>Repository development at Westminster (in co-design with community)</a:t>
            </a:r>
          </a:p>
          <a:p>
            <a:pPr marL="171450" indent="-171450">
              <a:buFontTx/>
              <a:buChar char="-"/>
            </a:pPr>
            <a:r>
              <a:rPr lang="en-US" dirty="0"/>
              <a:t>Recognition that the open standards landscape do not adequately reflect practice research outputs</a:t>
            </a:r>
          </a:p>
          <a:p>
            <a:pPr marL="171450" indent="-171450">
              <a:buFontTx/>
              <a:buChar char="-"/>
            </a:pPr>
            <a:r>
              <a:rPr lang="en-US" dirty="0"/>
              <a:t>Publication of the PRAG-UK reports posed some recommendations we were able to test</a:t>
            </a:r>
          </a:p>
        </p:txBody>
      </p:sp>
      <p:sp>
        <p:nvSpPr>
          <p:cNvPr id="4" name="Slide Number Placeholder 3"/>
          <p:cNvSpPr>
            <a:spLocks noGrp="1"/>
          </p:cNvSpPr>
          <p:nvPr>
            <p:ph type="sldNum" sz="quarter" idx="5"/>
          </p:nvPr>
        </p:nvSpPr>
        <p:spPr/>
        <p:txBody>
          <a:bodyPr/>
          <a:lstStyle/>
          <a:p>
            <a:fld id="{572D23DC-9627-4FE3-BF06-D20269528894}" type="slidenum">
              <a:rPr lang="en-GB" smtClean="0"/>
              <a:t>5</a:t>
            </a:fld>
            <a:endParaRPr lang="en-GB"/>
          </a:p>
        </p:txBody>
      </p:sp>
    </p:spTree>
    <p:extLst>
      <p:ext uri="{BB962C8B-B14F-4D97-AF65-F5344CB8AC3E}">
        <p14:creationId xmlns:p14="http://schemas.microsoft.com/office/powerpoint/2010/main" val="404746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definitions from the PRAG-UK reports</a:t>
            </a:r>
          </a:p>
        </p:txBody>
      </p:sp>
      <p:sp>
        <p:nvSpPr>
          <p:cNvPr id="4" name="Slide Number Placeholder 3"/>
          <p:cNvSpPr>
            <a:spLocks noGrp="1"/>
          </p:cNvSpPr>
          <p:nvPr>
            <p:ph type="sldNum" sz="quarter" idx="5"/>
          </p:nvPr>
        </p:nvSpPr>
        <p:spPr/>
        <p:txBody>
          <a:bodyPr/>
          <a:lstStyle/>
          <a:p>
            <a:fld id="{572D23DC-9627-4FE3-BF06-D20269528894}" type="slidenum">
              <a:rPr lang="en-GB" smtClean="0"/>
              <a:t>6</a:t>
            </a:fld>
            <a:endParaRPr lang="en-GB"/>
          </a:p>
        </p:txBody>
      </p:sp>
    </p:spTree>
    <p:extLst>
      <p:ext uri="{BB962C8B-B14F-4D97-AF65-F5344CB8AC3E}">
        <p14:creationId xmlns:p14="http://schemas.microsoft.com/office/powerpoint/2010/main" val="367819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7</a:t>
            </a:fld>
            <a:endParaRPr lang="en-GB"/>
          </a:p>
        </p:txBody>
      </p:sp>
    </p:spTree>
    <p:extLst>
      <p:ext uri="{BB962C8B-B14F-4D97-AF65-F5344CB8AC3E}">
        <p14:creationId xmlns:p14="http://schemas.microsoft.com/office/powerpoint/2010/main" val="3154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Aimed to define the… and determine… via three workstreams</a:t>
            </a:r>
          </a:p>
          <a:p>
            <a:endParaRPr lang="en-US" dirty="0"/>
          </a:p>
          <a:p>
            <a:r>
              <a:rPr lang="en-US" dirty="0"/>
              <a:t>We collaborated with a complementary funded project the Sustaining Practice Assets for Research, Knowledge and Education (SPARKLE) – led by the University of Leeds, in collaboration with York, Sheffield, British Library, Digital Preservation Coalition and EDINA at the University of Edinburgh</a:t>
            </a:r>
          </a:p>
        </p:txBody>
      </p:sp>
      <p:sp>
        <p:nvSpPr>
          <p:cNvPr id="4" name="Slide Number Placeholder 3"/>
          <p:cNvSpPr>
            <a:spLocks noGrp="1"/>
          </p:cNvSpPr>
          <p:nvPr>
            <p:ph type="sldNum" sz="quarter" idx="5"/>
          </p:nvPr>
        </p:nvSpPr>
        <p:spPr/>
        <p:txBody>
          <a:bodyPr/>
          <a:lstStyle/>
          <a:p>
            <a:fld id="{572D23DC-9627-4FE3-BF06-D20269528894}" type="slidenum">
              <a:rPr lang="en-GB" smtClean="0"/>
              <a:t>8</a:t>
            </a:fld>
            <a:endParaRPr lang="en-GB"/>
          </a:p>
        </p:txBody>
      </p:sp>
    </p:spTree>
    <p:extLst>
      <p:ext uri="{BB962C8B-B14F-4D97-AF65-F5344CB8AC3E}">
        <p14:creationId xmlns:p14="http://schemas.microsoft.com/office/powerpoint/2010/main" val="13325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have brought together (and gone out to) many different existing communities – different researcher and practitioner communities – and those  who work with researchers and practitioners to enable them to capture and share their research</a:t>
            </a:r>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9</a:t>
            </a:fld>
            <a:endParaRPr lang="en-GB"/>
          </a:p>
        </p:txBody>
      </p:sp>
    </p:spTree>
    <p:extLst>
      <p:ext uri="{BB962C8B-B14F-4D97-AF65-F5344CB8AC3E}">
        <p14:creationId xmlns:p14="http://schemas.microsoft.com/office/powerpoint/2010/main" val="229613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0F569-AC90-44EB-9EF4-4E5C2F5D823C}" type="datetime1">
              <a:rPr lang="en-US" smtClean="0"/>
              <a:t>4/20/2023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F3450C42-9A0B-4425-92C2-70FCF7C45734}"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6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A7D41-E8B7-4A0B-B861-3EC4AE88917D}" type="datetime1">
              <a:rPr lang="en-US" smtClean="0"/>
              <a:t>4/20/2023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339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34823-0B19-4B4E-A643-7A3B0A3D24D6}" type="datetime1">
              <a:rPr lang="en-US" smtClean="0"/>
              <a:t>4/20/2023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01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D79EF-17C8-45D8-9866-DAF5723FC604}" type="datetime1">
              <a:rPr lang="en-US" smtClean="0"/>
              <a:t>4/20/2023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596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2ADC-3680-4013-A757-E4663495DB98}" type="datetime1">
              <a:rPr lang="en-US" smtClean="0"/>
              <a:t>4/20/2023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150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1BA94-5DCA-4F19-960F-0FB2BD5EE85A}" type="datetime1">
              <a:rPr lang="en-US" smtClean="0"/>
              <a:t>4/20/2023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887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ED947-38D9-44AC-8B89-E79758333B77}" type="datetime1">
              <a:rPr lang="en-US" smtClean="0"/>
              <a:t>4/20/2023</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8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1E23F-BD3C-4F23-B116-2B758120C8AC}" type="datetime1">
              <a:rPr lang="en-US" smtClean="0"/>
              <a:t>4/20/2023</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290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FAA9-6D59-4D98-869E-ACBDB83B2CA4}" type="datetime1">
              <a:rPr lang="en-US" smtClean="0"/>
              <a:t>4/20/2023</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0123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10804-27E3-430A-BB42-B831260DE39A}" type="datetime1">
              <a:rPr lang="en-US" smtClean="0"/>
              <a:t>4/20/2023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4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0E22DE3-3D1A-4D53-B9A6-6C7463B8C992}" type="datetime1">
              <a:rPr lang="en-US" smtClean="0"/>
              <a:t>4/20/2023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608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ECD8B30-1B71-45A1-8314-D59C86F581E1}" type="datetime1">
              <a:rPr lang="en-US" smtClean="0"/>
              <a:pPr/>
              <a:t>4/20/2023</a:t>
            </a:fld>
            <a:endParaRPr lang="en-US" b="1"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Sample Footer Text</a:t>
            </a:r>
            <a:endParaRPr lang="en-US" b="1"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3450C42-9A0B-4425-92C2-70FCF7C45734}" type="slidenum">
              <a:rPr lang="en-US" smtClean="0"/>
              <a:pPr/>
              <a:t>‹#›</a:t>
            </a:fld>
            <a:endParaRPr lang="en-US" b="1"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68428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doi.org/10.1629/uksg.582"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i.org/10.23636/1347" TargetMode="External"/><Relationship Id="rId5" Type="http://schemas.openxmlformats.org/officeDocument/2006/relationships/hyperlink" Target="https://doi.org/10.34737/vv0z9" TargetMode="External"/><Relationship Id="rId4" Type="http://schemas.openxmlformats.org/officeDocument/2006/relationships/hyperlink" Target="https://doi.org/10.5281/zenodo.576709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94846310-0B3D-402C-B392-09061F938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A3A86-D41C-4CFC-896C-D90661C52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D858C56-5099-09CE-3CEC-EA5A220C4973}"/>
              </a:ext>
            </a:extLst>
          </p:cNvPr>
          <p:cNvSpPr>
            <a:spLocks noGrp="1"/>
          </p:cNvSpPr>
          <p:nvPr>
            <p:ph type="title"/>
          </p:nvPr>
        </p:nvSpPr>
        <p:spPr>
          <a:xfrm>
            <a:off x="652447" y="4464227"/>
            <a:ext cx="10875626" cy="551528"/>
          </a:xfrm>
        </p:spPr>
        <p:txBody>
          <a:bodyPr vert="horz" lIns="91440" tIns="45720" rIns="91440" bIns="0" rtlCol="0" anchor="b">
            <a:normAutofit fontScale="90000"/>
          </a:bodyPr>
          <a:lstStyle/>
          <a:p>
            <a:r>
              <a:rPr lang="en-US" dirty="0"/>
              <a:t>Practice research voices (pr voices): a case study</a:t>
            </a:r>
          </a:p>
        </p:txBody>
      </p:sp>
      <p:grpSp>
        <p:nvGrpSpPr>
          <p:cNvPr id="21" name="Group 20">
            <a:extLst>
              <a:ext uri="{FF2B5EF4-FFF2-40B4-BE49-F238E27FC236}">
                <a16:creationId xmlns:a16="http://schemas.microsoft.com/office/drawing/2014/main" id="{654F6C91-B667-4929-B60B-158C21B9E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2" y="323838"/>
            <a:ext cx="9299965" cy="3652791"/>
            <a:chOff x="7639235" y="600024"/>
            <a:chExt cx="3898557" cy="5222486"/>
          </a:xfrm>
        </p:grpSpPr>
        <p:sp>
          <p:nvSpPr>
            <p:cNvPr id="22" name="Rectangle 21">
              <a:extLst>
                <a:ext uri="{FF2B5EF4-FFF2-40B4-BE49-F238E27FC236}">
                  <a16:creationId xmlns:a16="http://schemas.microsoft.com/office/drawing/2014/main" id="{82188BD8-D89F-4620-9999-A7EA52237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BE6818-79E6-4683-9F8E-9DE0B4BCF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RVoices logo of a choir and the project title">
            <a:extLst>
              <a:ext uri="{FF2B5EF4-FFF2-40B4-BE49-F238E27FC236}">
                <a16:creationId xmlns:a16="http://schemas.microsoft.com/office/drawing/2014/main" id="{97C34FE4-064D-17B9-A012-E9C014561F51}"/>
              </a:ext>
            </a:extLst>
          </p:cNvPr>
          <p:cNvPicPr>
            <a:picLocks noChangeAspect="1"/>
          </p:cNvPicPr>
          <p:nvPr/>
        </p:nvPicPr>
        <p:blipFill rotWithShape="1">
          <a:blip r:embed="rId4"/>
          <a:srcRect t="6012" r="2" b="41475"/>
          <a:stretch/>
        </p:blipFill>
        <p:spPr>
          <a:xfrm>
            <a:off x="2079933" y="963739"/>
            <a:ext cx="8020655" cy="2369223"/>
          </a:xfrm>
          <a:prstGeom prst="rect">
            <a:avLst/>
          </a:prstGeom>
        </p:spPr>
      </p:pic>
      <p:cxnSp>
        <p:nvCxnSpPr>
          <p:cNvPr id="25" name="Straight Connector 24">
            <a:extLst>
              <a:ext uri="{FF2B5EF4-FFF2-40B4-BE49-F238E27FC236}">
                <a16:creationId xmlns:a16="http://schemas.microsoft.com/office/drawing/2014/main" id="{E412F86B-0657-48B2-BD05-BF3EED4DC9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BD64DB3A-631F-479A-B041-4C1E38B76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54FB2A90-ACBA-4B96-98AD-8BB04A8B1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D54027-5FF9-62D9-BC0B-BF5CFAA2B65B}"/>
              </a:ext>
            </a:extLst>
          </p:cNvPr>
          <p:cNvSpPr txBox="1"/>
          <p:nvPr/>
        </p:nvSpPr>
        <p:spPr>
          <a:xfrm>
            <a:off x="-302" y="5220586"/>
            <a:ext cx="12191695" cy="584775"/>
          </a:xfrm>
          <a:prstGeom prst="rect">
            <a:avLst/>
          </a:prstGeom>
          <a:noFill/>
        </p:spPr>
        <p:txBody>
          <a:bodyPr wrap="square" rtlCol="0">
            <a:spAutoFit/>
          </a:bodyPr>
          <a:lstStyle/>
          <a:p>
            <a:pPr algn="ctr"/>
            <a:r>
              <a:rPr lang="en-GB" sz="1600" dirty="0"/>
              <a:t>Holly Ranger Research Data Management Officer and Nina Watts Repository and Open Access Manager (University of Westminster)</a:t>
            </a:r>
          </a:p>
          <a:p>
            <a:pPr algn="ctr"/>
            <a:r>
              <a:rPr lang="en-GB" sz="1600" dirty="0"/>
              <a:t>Adam Vials Moore (</a:t>
            </a:r>
            <a:r>
              <a:rPr lang="en-GB" sz="1600" dirty="0" err="1"/>
              <a:t>C</a:t>
            </a:r>
            <a:r>
              <a:rPr lang="en-GB" sz="1600" cap="none" dirty="0" err="1"/>
              <a:t>oI</a:t>
            </a:r>
            <a:r>
              <a:rPr lang="en-GB" sz="1600" dirty="0"/>
              <a:t>) )(J</a:t>
            </a:r>
            <a:r>
              <a:rPr lang="en-GB" sz="1600" cap="none" dirty="0"/>
              <a:t>isc</a:t>
            </a:r>
            <a:r>
              <a:rPr lang="en-GB" sz="1600" dirty="0"/>
              <a:t>)</a:t>
            </a:r>
          </a:p>
        </p:txBody>
      </p:sp>
      <p:pic>
        <p:nvPicPr>
          <p:cNvPr id="5" name="Picture 6" descr="Arts and Humanities Research Council (AHRC) – UKRI">
            <a:extLst>
              <a:ext uri="{FF2B5EF4-FFF2-40B4-BE49-F238E27FC236}">
                <a16:creationId xmlns:a16="http://schemas.microsoft.com/office/drawing/2014/main" id="{A0BFB6BA-0F82-5E70-021D-FCBE86811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6873" y="1021105"/>
            <a:ext cx="895194" cy="74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4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036F9F-4035-0076-DCE5-F87591940F3A}"/>
              </a:ext>
            </a:extLst>
          </p:cNvPr>
          <p:cNvSpPr>
            <a:spLocks noGrp="1"/>
          </p:cNvSpPr>
          <p:nvPr>
            <p:ph type="title"/>
          </p:nvPr>
        </p:nvSpPr>
        <p:spPr>
          <a:xfrm>
            <a:off x="1752966" y="1427304"/>
            <a:ext cx="8686800" cy="3241515"/>
          </a:xfrm>
        </p:spPr>
        <p:txBody>
          <a:bodyPr vert="horz" lIns="91440" tIns="45720" rIns="91440" bIns="0" rtlCol="0" anchor="ctr">
            <a:normAutofit/>
          </a:bodyPr>
          <a:lstStyle/>
          <a:p>
            <a:r>
              <a:rPr lang="en-US" sz="5400" dirty="0" err="1"/>
              <a:t>Pr</a:t>
            </a:r>
            <a:r>
              <a:rPr lang="en-US" sz="5400" dirty="0"/>
              <a:t> voices findings and recommendations (with a little sparkle)</a:t>
            </a:r>
          </a:p>
        </p:txBody>
      </p:sp>
      <p:cxnSp>
        <p:nvCxnSpPr>
          <p:cNvPr id="20" name="Straight Connector 1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13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B09C-E95D-6E04-67B0-F615A1267C56}"/>
              </a:ext>
            </a:extLst>
          </p:cNvPr>
          <p:cNvSpPr>
            <a:spLocks noGrp="1"/>
          </p:cNvSpPr>
          <p:nvPr>
            <p:ph type="title"/>
          </p:nvPr>
        </p:nvSpPr>
        <p:spPr/>
        <p:txBody>
          <a:bodyPr>
            <a:normAutofit/>
          </a:bodyPr>
          <a:lstStyle/>
          <a:p>
            <a:r>
              <a:rPr lang="en-US" dirty="0"/>
              <a:t>PR Voices findings and recommendations</a:t>
            </a:r>
            <a:br>
              <a:rPr lang="en-US" dirty="0"/>
            </a:br>
            <a:endParaRPr lang="en-US" dirty="0"/>
          </a:p>
        </p:txBody>
      </p:sp>
      <p:sp>
        <p:nvSpPr>
          <p:cNvPr id="3" name="TextBox 2">
            <a:extLst>
              <a:ext uri="{FF2B5EF4-FFF2-40B4-BE49-F238E27FC236}">
                <a16:creationId xmlns:a16="http://schemas.microsoft.com/office/drawing/2014/main" id="{26ADC44E-BBB6-1718-AC28-BA0B3553CA12}"/>
              </a:ext>
            </a:extLst>
          </p:cNvPr>
          <p:cNvSpPr txBox="1"/>
          <p:nvPr/>
        </p:nvSpPr>
        <p:spPr>
          <a:xfrm>
            <a:off x="1451578" y="1979954"/>
            <a:ext cx="9603275" cy="3970318"/>
          </a:xfrm>
          <a:prstGeom prst="rect">
            <a:avLst/>
          </a:prstGeom>
          <a:noFill/>
        </p:spPr>
        <p:txBody>
          <a:bodyPr wrap="square" rtlCol="0">
            <a:spAutoFit/>
          </a:bodyPr>
          <a:lstStyle/>
          <a:p>
            <a:r>
              <a:rPr lang="en-US" b="1" dirty="0"/>
              <a:t>Findings</a:t>
            </a:r>
          </a:p>
          <a:p>
            <a:pPr marL="285750" indent="-285750">
              <a:buFont typeface="Wingdings" pitchFamily="2" charset="2"/>
              <a:buChar char="Ø"/>
            </a:pPr>
            <a:r>
              <a:rPr lang="en-US" dirty="0"/>
              <a:t>Ongoing community engagement is key to success</a:t>
            </a:r>
          </a:p>
          <a:p>
            <a:pPr marL="285750" indent="-285750">
              <a:buFont typeface="Wingdings" pitchFamily="2" charset="2"/>
              <a:buChar char="Ø"/>
            </a:pPr>
            <a:r>
              <a:rPr lang="en-US" dirty="0"/>
              <a:t>Platform needs to be interactive (capture alongside the project not retrospectively), embedded in community, respect form and function, enable discoverability, citation and preservation, recognize contributors, process AND product</a:t>
            </a:r>
          </a:p>
          <a:p>
            <a:pPr marL="285750" indent="-285750">
              <a:buFont typeface="Wingdings" pitchFamily="2" charset="2"/>
              <a:buChar char="Ø"/>
            </a:pPr>
            <a:r>
              <a:rPr lang="en-US" dirty="0"/>
              <a:t>Open standards must underpin this work</a:t>
            </a:r>
          </a:p>
          <a:p>
            <a:pPr marL="285750" indent="-285750">
              <a:buFont typeface="Wingdings" pitchFamily="2" charset="2"/>
              <a:buChar char="Ø"/>
            </a:pPr>
            <a:r>
              <a:rPr lang="en-US" dirty="0"/>
              <a:t>Challenges include sustainability, expertise, preservation</a:t>
            </a:r>
          </a:p>
          <a:p>
            <a:endParaRPr lang="en-US" b="1" dirty="0"/>
          </a:p>
          <a:p>
            <a:r>
              <a:rPr lang="en-US" b="1" dirty="0"/>
              <a:t>Recommendations</a:t>
            </a:r>
          </a:p>
          <a:p>
            <a:pPr marL="285750" indent="-285750">
              <a:buFont typeface="Wingdings" pitchFamily="2" charset="2"/>
              <a:buChar char="Ø"/>
            </a:pPr>
            <a:r>
              <a:rPr lang="en-US" dirty="0"/>
              <a:t>Co-design with community</a:t>
            </a:r>
          </a:p>
          <a:p>
            <a:pPr marL="285750" indent="-285750">
              <a:buFont typeface="Wingdings" pitchFamily="2" charset="2"/>
              <a:buChar char="Ø"/>
            </a:pPr>
            <a:r>
              <a:rPr lang="en-US" dirty="0"/>
              <a:t>Embed Practice Research in open standards</a:t>
            </a:r>
          </a:p>
          <a:p>
            <a:pPr marL="285750" indent="-285750">
              <a:buFont typeface="Wingdings" pitchFamily="2" charset="2"/>
              <a:buChar char="Ø"/>
            </a:pPr>
            <a:r>
              <a:rPr lang="en-US" dirty="0"/>
              <a:t>More than retrospective archive</a:t>
            </a:r>
          </a:p>
          <a:p>
            <a:pPr marL="285750" indent="-285750">
              <a:buFont typeface="Wingdings" pitchFamily="2" charset="2"/>
              <a:buChar char="Ø"/>
            </a:pPr>
            <a:r>
              <a:rPr lang="en-US" dirty="0"/>
              <a:t>Need for training </a:t>
            </a:r>
            <a:r>
              <a:rPr lang="en-US" dirty="0" err="1"/>
              <a:t>programme</a:t>
            </a:r>
            <a:endParaRPr lang="en-US" dirty="0"/>
          </a:p>
          <a:p>
            <a:pPr marL="285750" indent="-285750">
              <a:buFont typeface="Wingdings" pitchFamily="2" charset="2"/>
              <a:buChar char="Ø"/>
            </a:pPr>
            <a:r>
              <a:rPr lang="en-US" dirty="0"/>
              <a:t>Investment in capacity, people and infrastructure</a:t>
            </a:r>
          </a:p>
        </p:txBody>
      </p:sp>
    </p:spTree>
    <p:extLst>
      <p:ext uri="{BB962C8B-B14F-4D97-AF65-F5344CB8AC3E}">
        <p14:creationId xmlns:p14="http://schemas.microsoft.com/office/powerpoint/2010/main" val="27628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8B5E-813D-ED6E-EBAF-98422C7E9B1E}"/>
              </a:ext>
            </a:extLst>
          </p:cNvPr>
          <p:cNvSpPr>
            <a:spLocks noGrp="1"/>
          </p:cNvSpPr>
          <p:nvPr>
            <p:ph type="title"/>
          </p:nvPr>
        </p:nvSpPr>
        <p:spPr/>
        <p:txBody>
          <a:bodyPr/>
          <a:lstStyle/>
          <a:p>
            <a:r>
              <a:rPr lang="en-US" dirty="0"/>
              <a:t>The PR Voices framework:</a:t>
            </a:r>
            <a:br>
              <a:rPr lang="en-US" dirty="0"/>
            </a:br>
            <a:r>
              <a:rPr lang="en-US" dirty="0"/>
              <a:t>is portfolio the same as collection?</a:t>
            </a:r>
          </a:p>
        </p:txBody>
      </p:sp>
      <p:sp>
        <p:nvSpPr>
          <p:cNvPr id="3" name="Content Placeholder 2">
            <a:extLst>
              <a:ext uri="{FF2B5EF4-FFF2-40B4-BE49-F238E27FC236}">
                <a16:creationId xmlns:a16="http://schemas.microsoft.com/office/drawing/2014/main" id="{FC881BC9-25B3-D03C-DB38-1D4ADD6AF5C2}"/>
              </a:ext>
            </a:extLst>
          </p:cNvPr>
          <p:cNvSpPr>
            <a:spLocks noGrp="1"/>
          </p:cNvSpPr>
          <p:nvPr>
            <p:ph idx="1"/>
          </p:nvPr>
        </p:nvSpPr>
        <p:spPr>
          <a:xfrm>
            <a:off x="1451579" y="2345341"/>
            <a:ext cx="7006621" cy="2988515"/>
          </a:xfrm>
        </p:spPr>
        <p:txBody>
          <a:bodyPr>
            <a:normAutofit/>
          </a:bodyPr>
          <a:lstStyle/>
          <a:p>
            <a:pPr marL="0" indent="0">
              <a:buNone/>
            </a:pPr>
            <a:r>
              <a:rPr lang="en-GB" sz="1800" dirty="0"/>
              <a:t>W</a:t>
            </a:r>
            <a:r>
              <a:rPr lang="en-GB" sz="1800" dirty="0">
                <a:effectLst/>
              </a:rPr>
              <a:t>e investigated the suggestion recommended by the PRAG-UK 2 Report: </a:t>
            </a:r>
            <a:r>
              <a:rPr lang="en-GB" sz="1800" i="1" dirty="0">
                <a:effectLst/>
              </a:rPr>
              <a:t>How can practice research be shared of a project item type - also known as a collection or portfolio </a:t>
            </a:r>
            <a:r>
              <a:rPr lang="en-GB" sz="1800" dirty="0">
                <a:effectLst/>
              </a:rPr>
              <a:t>(p15). </a:t>
            </a:r>
          </a:p>
          <a:p>
            <a:pPr marL="0" indent="0">
              <a:buNone/>
            </a:pPr>
            <a:endParaRPr lang="en-GB" sz="1800" dirty="0">
              <a:effectLst/>
            </a:endParaRPr>
          </a:p>
          <a:p>
            <a:pPr marL="0" indent="0">
              <a:buNone/>
            </a:pPr>
            <a:r>
              <a:rPr lang="en-GB" sz="1800" dirty="0">
                <a:effectLst/>
              </a:rPr>
              <a:t>We have identified the need to (1) capture individual objects on an ongoing basis (2) bring those together (collection) and that (3) a portfolio (theme) builds on the idea of a collection, and overlays narrative and context. </a:t>
            </a:r>
          </a:p>
        </p:txBody>
      </p:sp>
      <p:pic>
        <p:nvPicPr>
          <p:cNvPr id="4" name="Picture 3" descr="RAiD metadata envelope that illustrates collecting together an ORCiD, dot, ROR and RAiD">
            <a:extLst>
              <a:ext uri="{FF2B5EF4-FFF2-40B4-BE49-F238E27FC236}">
                <a16:creationId xmlns:a16="http://schemas.microsoft.com/office/drawing/2014/main" id="{F1911B28-6D99-53F4-C38C-7BE458CDA15C}"/>
              </a:ext>
            </a:extLst>
          </p:cNvPr>
          <p:cNvPicPr>
            <a:picLocks noChangeAspect="1"/>
          </p:cNvPicPr>
          <p:nvPr/>
        </p:nvPicPr>
        <p:blipFill rotWithShape="1">
          <a:blip r:embed="rId3">
            <a:extLst>
              <a:ext uri="{28A0092B-C50C-407E-A947-70E740481C1C}">
                <a14:useLocalDpi xmlns:a14="http://schemas.microsoft.com/office/drawing/2010/main" val="0"/>
              </a:ext>
            </a:extLst>
          </a:blip>
          <a:srcRect r="19464" b="-2"/>
          <a:stretch/>
        </p:blipFill>
        <p:spPr>
          <a:xfrm>
            <a:off x="8651469" y="2625523"/>
            <a:ext cx="3160902" cy="2090015"/>
          </a:xfrm>
          <a:prstGeom prst="rect">
            <a:avLst/>
          </a:prstGeom>
        </p:spPr>
      </p:pic>
    </p:spTree>
    <p:extLst>
      <p:ext uri="{BB962C8B-B14F-4D97-AF65-F5344CB8AC3E}">
        <p14:creationId xmlns:p14="http://schemas.microsoft.com/office/powerpoint/2010/main" val="148113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84AF-2426-71C8-A408-FF89E495EF67}"/>
              </a:ext>
            </a:extLst>
          </p:cNvPr>
          <p:cNvSpPr>
            <a:spLocks noGrp="1"/>
          </p:cNvSpPr>
          <p:nvPr>
            <p:ph type="title"/>
          </p:nvPr>
        </p:nvSpPr>
        <p:spPr>
          <a:xfrm>
            <a:off x="1397150" y="314516"/>
            <a:ext cx="9603275" cy="1049235"/>
          </a:xfrm>
        </p:spPr>
        <p:txBody>
          <a:bodyPr/>
          <a:lstStyle/>
          <a:p>
            <a:r>
              <a:rPr lang="en-US" dirty="0" err="1"/>
              <a:t>Haplo</a:t>
            </a:r>
            <a:r>
              <a:rPr lang="en-US" dirty="0"/>
              <a:t> (BY cayuse) SCHEMA:</a:t>
            </a:r>
            <a:br>
              <a:rPr lang="en-US" dirty="0"/>
            </a:br>
            <a:r>
              <a:rPr lang="en-US" dirty="0"/>
              <a:t>Portfolio, artefact, exhibition</a:t>
            </a:r>
          </a:p>
        </p:txBody>
      </p:sp>
      <p:pic>
        <p:nvPicPr>
          <p:cNvPr id="6" name="Content Placeholder 5">
            <a:extLst>
              <a:ext uri="{FF2B5EF4-FFF2-40B4-BE49-F238E27FC236}">
                <a16:creationId xmlns:a16="http://schemas.microsoft.com/office/drawing/2014/main" id="{380604D4-0F80-D5FF-A03C-67C7F27036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01" t="4272" r="3954" b="7334"/>
          <a:stretch/>
        </p:blipFill>
        <p:spPr>
          <a:xfrm>
            <a:off x="2587255" y="1253170"/>
            <a:ext cx="7375452" cy="4818019"/>
          </a:xfrm>
        </p:spPr>
      </p:pic>
    </p:spTree>
    <p:extLst>
      <p:ext uri="{BB962C8B-B14F-4D97-AF65-F5344CB8AC3E}">
        <p14:creationId xmlns:p14="http://schemas.microsoft.com/office/powerpoint/2010/main" val="32977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D07E-68F7-3658-9541-3B5A26906B6A}"/>
              </a:ext>
            </a:extLst>
          </p:cNvPr>
          <p:cNvSpPr>
            <a:spLocks noGrp="1"/>
          </p:cNvSpPr>
          <p:nvPr>
            <p:ph type="title"/>
          </p:nvPr>
        </p:nvSpPr>
        <p:spPr/>
        <p:txBody>
          <a:bodyPr>
            <a:normAutofit fontScale="90000"/>
          </a:bodyPr>
          <a:lstStyle/>
          <a:p>
            <a:r>
              <a:rPr lang="en-US" dirty="0"/>
              <a:t>Metadata and persistent identifiers priorities</a:t>
            </a:r>
            <a:br>
              <a:rPr lang="en-US" dirty="0"/>
            </a:br>
            <a:r>
              <a:rPr lang="en-GB" sz="2900" cap="none" dirty="0"/>
              <a:t>W</a:t>
            </a:r>
            <a:r>
              <a:rPr lang="en-GB" sz="2900" cap="none" dirty="0">
                <a:effectLst/>
              </a:rPr>
              <a:t>ork with existing open standards (rather than creating new ones)</a:t>
            </a:r>
            <a:br>
              <a:rPr lang="en-GB" cap="none" dirty="0">
                <a:effectLst/>
              </a:rPr>
            </a:br>
            <a:endParaRPr lang="en-US" cap="none" dirty="0"/>
          </a:p>
        </p:txBody>
      </p:sp>
      <p:sp>
        <p:nvSpPr>
          <p:cNvPr id="6" name="TextBox 5">
            <a:extLst>
              <a:ext uri="{FF2B5EF4-FFF2-40B4-BE49-F238E27FC236}">
                <a16:creationId xmlns:a16="http://schemas.microsoft.com/office/drawing/2014/main" id="{4EAB5C18-D4FB-CD31-460C-4A06D70FAD12}"/>
              </a:ext>
            </a:extLst>
          </p:cNvPr>
          <p:cNvSpPr txBox="1"/>
          <p:nvPr/>
        </p:nvSpPr>
        <p:spPr>
          <a:xfrm>
            <a:off x="131135" y="5594968"/>
            <a:ext cx="11929730" cy="523220"/>
          </a:xfrm>
          <a:prstGeom prst="rect">
            <a:avLst/>
          </a:prstGeom>
          <a:noFill/>
        </p:spPr>
        <p:txBody>
          <a:bodyPr wrap="square" rtlCol="0">
            <a:spAutoFit/>
          </a:bodyPr>
          <a:lstStyle/>
          <a:p>
            <a:pPr algn="ctr"/>
            <a:r>
              <a:rPr lang="en-US" sz="1400" b="1" dirty="0"/>
              <a:t>Metadata, Persistent Identifiers and a Taxonomy workshop: researcher/practitioner perspective plus presentations from all three communities </a:t>
            </a:r>
          </a:p>
          <a:p>
            <a:pPr algn="ctr"/>
            <a:r>
              <a:rPr lang="en-US" sz="1400" dirty="0"/>
              <a:t>https://</a:t>
            </a:r>
            <a:r>
              <a:rPr lang="en-US" sz="1400" dirty="0" err="1"/>
              <a:t>blog.westminster.ac.uk</a:t>
            </a:r>
            <a:r>
              <a:rPr lang="en-US" sz="1400" dirty="0"/>
              <a:t>/</a:t>
            </a:r>
            <a:r>
              <a:rPr lang="en-US" sz="1400" dirty="0" err="1"/>
              <a:t>prvoices</a:t>
            </a:r>
            <a:r>
              <a:rPr lang="en-US" sz="1400" dirty="0"/>
              <a:t>/workshop-metadata-persistent-identifiers-</a:t>
            </a:r>
            <a:r>
              <a:rPr lang="en-US" sz="1400" dirty="0" err="1"/>
              <a:t>pids</a:t>
            </a:r>
            <a:r>
              <a:rPr lang="en-US" sz="1400" dirty="0"/>
              <a:t>-and-a-taxonomy/</a:t>
            </a:r>
          </a:p>
        </p:txBody>
      </p:sp>
      <p:pic>
        <p:nvPicPr>
          <p:cNvPr id="7" name="Picture 2" descr="CRediT Logo">
            <a:extLst>
              <a:ext uri="{FF2B5EF4-FFF2-40B4-BE49-F238E27FC236}">
                <a16:creationId xmlns:a16="http://schemas.microsoft.com/office/drawing/2014/main" id="{64847E0C-CB70-C205-BC60-C806FE79C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1329" y="4749227"/>
            <a:ext cx="757932" cy="757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16C10861-34CC-696A-4872-14B758079E88}"/>
              </a:ext>
            </a:extLst>
          </p:cNvPr>
          <p:cNvPicPr>
            <a:picLocks noChangeAspect="1"/>
          </p:cNvPicPr>
          <p:nvPr/>
        </p:nvPicPr>
        <p:blipFill>
          <a:blip r:embed="rId4"/>
          <a:stretch>
            <a:fillRect/>
          </a:stretch>
        </p:blipFill>
        <p:spPr>
          <a:xfrm>
            <a:off x="1119683" y="4936152"/>
            <a:ext cx="1847667" cy="540442"/>
          </a:xfrm>
          <a:prstGeom prst="rect">
            <a:avLst/>
          </a:prstGeom>
        </p:spPr>
      </p:pic>
      <p:pic>
        <p:nvPicPr>
          <p:cNvPr id="9" name="Google Shape;268;g110ab656708_0_71" descr="Icon&#10;&#10;Description automatically generated">
            <a:extLst>
              <a:ext uri="{FF2B5EF4-FFF2-40B4-BE49-F238E27FC236}">
                <a16:creationId xmlns:a16="http://schemas.microsoft.com/office/drawing/2014/main" id="{F4BA5E18-3A56-2182-2771-8FF44AADC02F}"/>
              </a:ext>
            </a:extLst>
          </p:cNvPr>
          <p:cNvPicPr preferRelativeResize="0"/>
          <p:nvPr/>
        </p:nvPicPr>
        <p:blipFill>
          <a:blip r:embed="rId5"/>
          <a:stretch>
            <a:fillRect/>
          </a:stretch>
        </p:blipFill>
        <p:spPr>
          <a:xfrm>
            <a:off x="6199756" y="4936152"/>
            <a:ext cx="854667" cy="594945"/>
          </a:xfrm>
          <a:prstGeom prst="rect">
            <a:avLst/>
          </a:prstGeom>
          <a:noFill/>
        </p:spPr>
      </p:pic>
      <p:sp>
        <p:nvSpPr>
          <p:cNvPr id="12" name="TextBox 11">
            <a:extLst>
              <a:ext uri="{FF2B5EF4-FFF2-40B4-BE49-F238E27FC236}">
                <a16:creationId xmlns:a16="http://schemas.microsoft.com/office/drawing/2014/main" id="{87186655-A9DC-950A-385C-74F2136CCFA3}"/>
              </a:ext>
            </a:extLst>
          </p:cNvPr>
          <p:cNvSpPr txBox="1"/>
          <p:nvPr/>
        </p:nvSpPr>
        <p:spPr>
          <a:xfrm>
            <a:off x="258306" y="2071514"/>
            <a:ext cx="3994299" cy="2523768"/>
          </a:xfrm>
          <a:prstGeom prst="rect">
            <a:avLst/>
          </a:prstGeom>
          <a:noFill/>
        </p:spPr>
        <p:txBody>
          <a:bodyPr wrap="square" rtlCol="0">
            <a:spAutoFit/>
          </a:bodyPr>
          <a:lstStyle/>
          <a:p>
            <a:pPr marL="0" indent="0" algn="ctr">
              <a:buNone/>
            </a:pPr>
            <a:r>
              <a:rPr lang="en-US" b="1" dirty="0"/>
              <a:t>Resource types: </a:t>
            </a:r>
            <a:r>
              <a:rPr lang="en-US" b="1" dirty="0" err="1"/>
              <a:t>DataCite</a:t>
            </a:r>
            <a:endParaRPr lang="en-US" b="1" dirty="0"/>
          </a:p>
          <a:p>
            <a:pPr marL="0" indent="0" algn="ctr">
              <a:buNone/>
            </a:pPr>
            <a:endParaRPr lang="en-US" sz="1200" dirty="0"/>
          </a:p>
          <a:p>
            <a:pPr marL="0" indent="0" algn="ctr">
              <a:buNone/>
            </a:pPr>
            <a:r>
              <a:rPr lang="en-US" sz="1600" dirty="0" err="1"/>
              <a:t>resourceTypeGeneral</a:t>
            </a:r>
            <a:r>
              <a:rPr lang="en-US" sz="1600" dirty="0"/>
              <a:t> has 28 permitted values plus Other. </a:t>
            </a:r>
          </a:p>
          <a:p>
            <a:pPr marL="0" indent="0" algn="ctr">
              <a:buNone/>
            </a:pPr>
            <a:r>
              <a:rPr lang="en-US" sz="1600" dirty="0"/>
              <a:t>Exhibition maps to Event?</a:t>
            </a:r>
          </a:p>
          <a:p>
            <a:pPr algn="ctr"/>
            <a:r>
              <a:rPr lang="en-US" sz="1600" dirty="0"/>
              <a:t>Does Portfolio/Collection map to Collection?</a:t>
            </a:r>
          </a:p>
          <a:p>
            <a:pPr algn="ctr"/>
            <a:r>
              <a:rPr lang="en-US" sz="1600" dirty="0"/>
              <a:t>How does the portfolio record evolve over time? Is </a:t>
            </a:r>
            <a:r>
              <a:rPr lang="en-US" sz="1600" dirty="0" err="1"/>
              <a:t>RAiD</a:t>
            </a:r>
            <a:r>
              <a:rPr lang="en-US" sz="1600" dirty="0"/>
              <a:t> more appropriate?</a:t>
            </a:r>
          </a:p>
          <a:p>
            <a:pPr algn="ctr"/>
            <a:r>
              <a:rPr lang="en-US" sz="1600" dirty="0"/>
              <a:t>Creator vs Contributor - where does collaborator map? Work with </a:t>
            </a:r>
            <a:r>
              <a:rPr lang="en-US" sz="1600" dirty="0" err="1"/>
              <a:t>CRediT</a:t>
            </a:r>
            <a:r>
              <a:rPr lang="en-US" sz="1600" dirty="0"/>
              <a:t> on this?</a:t>
            </a:r>
          </a:p>
        </p:txBody>
      </p:sp>
      <p:sp>
        <p:nvSpPr>
          <p:cNvPr id="13" name="TextBox 12">
            <a:extLst>
              <a:ext uri="{FF2B5EF4-FFF2-40B4-BE49-F238E27FC236}">
                <a16:creationId xmlns:a16="http://schemas.microsoft.com/office/drawing/2014/main" id="{5A26BCF9-6C3A-38E3-3620-89258B725AE8}"/>
              </a:ext>
            </a:extLst>
          </p:cNvPr>
          <p:cNvSpPr txBox="1"/>
          <p:nvPr/>
        </p:nvSpPr>
        <p:spPr>
          <a:xfrm>
            <a:off x="4449558" y="2071514"/>
            <a:ext cx="4108298" cy="2800767"/>
          </a:xfrm>
          <a:prstGeom prst="rect">
            <a:avLst/>
          </a:prstGeom>
          <a:noFill/>
        </p:spPr>
        <p:txBody>
          <a:bodyPr wrap="square" rtlCol="0">
            <a:spAutoFit/>
          </a:bodyPr>
          <a:lstStyle/>
          <a:p>
            <a:pPr marL="0" indent="0" algn="ctr">
              <a:buNone/>
            </a:pPr>
            <a:r>
              <a:rPr lang="en-US" b="1" dirty="0"/>
              <a:t>Project item type:  Research Activity Identifier (</a:t>
            </a:r>
            <a:r>
              <a:rPr lang="en-US" b="1" dirty="0" err="1"/>
              <a:t>RAiD</a:t>
            </a:r>
            <a:r>
              <a:rPr lang="en-US" b="1" dirty="0"/>
              <a:t>)</a:t>
            </a:r>
          </a:p>
          <a:p>
            <a:pPr marL="0" indent="0" algn="ctr">
              <a:buNone/>
            </a:pPr>
            <a:endParaRPr lang="en-GB" sz="1200" dirty="0">
              <a:effectLst/>
            </a:endParaRPr>
          </a:p>
          <a:p>
            <a:pPr marL="0" indent="0" algn="ctr">
              <a:buNone/>
            </a:pPr>
            <a:r>
              <a:rPr lang="en-GB" sz="1600" dirty="0" err="1">
                <a:effectLst/>
              </a:rPr>
              <a:t>RAiD</a:t>
            </a:r>
            <a:r>
              <a:rPr lang="en-GB" sz="1600" dirty="0">
                <a:effectLst/>
              </a:rPr>
              <a:t> allows the collection of other persistent identifiers and output objects by acting as an “envelope” identifier. </a:t>
            </a:r>
          </a:p>
          <a:p>
            <a:pPr marL="0" indent="0" algn="ctr">
              <a:buNone/>
            </a:pPr>
            <a:r>
              <a:rPr lang="en-GB" sz="1600" dirty="0">
                <a:effectLst/>
              </a:rPr>
              <a:t>Each object connected to the </a:t>
            </a:r>
            <a:r>
              <a:rPr lang="en-GB" sz="1600" dirty="0" err="1">
                <a:effectLst/>
              </a:rPr>
              <a:t>RAiD</a:t>
            </a:r>
            <a:r>
              <a:rPr lang="en-GB" sz="1600" dirty="0">
                <a:effectLst/>
              </a:rPr>
              <a:t> also has a date-stamp for the beginning and end of the connection. </a:t>
            </a:r>
          </a:p>
          <a:p>
            <a:pPr marL="0" indent="0" algn="ctr">
              <a:buNone/>
            </a:pPr>
            <a:r>
              <a:rPr lang="en-GB" sz="1600" dirty="0">
                <a:effectLst/>
              </a:rPr>
              <a:t>This allows the </a:t>
            </a:r>
            <a:r>
              <a:rPr lang="en-GB" sz="1600" dirty="0" err="1">
                <a:effectLst/>
              </a:rPr>
              <a:t>RAiD</a:t>
            </a:r>
            <a:r>
              <a:rPr lang="en-GB" sz="1600" dirty="0">
                <a:effectLst/>
              </a:rPr>
              <a:t> to encapsulate narrative, chronological view of activity.</a:t>
            </a:r>
            <a:r>
              <a:rPr lang="en-GB" sz="1600" dirty="0">
                <a:effectLst/>
                <a:latin typeface="Arial" panose="020B0604020202020204" pitchFamily="34" charset="0"/>
              </a:rPr>
              <a:t> </a:t>
            </a:r>
            <a:endParaRPr lang="en-US" sz="1600" dirty="0"/>
          </a:p>
        </p:txBody>
      </p:sp>
      <p:sp>
        <p:nvSpPr>
          <p:cNvPr id="14" name="TextBox 13">
            <a:extLst>
              <a:ext uri="{FF2B5EF4-FFF2-40B4-BE49-F238E27FC236}">
                <a16:creationId xmlns:a16="http://schemas.microsoft.com/office/drawing/2014/main" id="{914D57FC-8725-5E5A-6E1A-1DC1DF3E6079}"/>
              </a:ext>
            </a:extLst>
          </p:cNvPr>
          <p:cNvSpPr txBox="1"/>
          <p:nvPr/>
        </p:nvSpPr>
        <p:spPr>
          <a:xfrm>
            <a:off x="8860885" y="2071514"/>
            <a:ext cx="3072809" cy="2646878"/>
          </a:xfrm>
          <a:prstGeom prst="rect">
            <a:avLst/>
          </a:prstGeom>
          <a:noFill/>
        </p:spPr>
        <p:txBody>
          <a:bodyPr wrap="square" rtlCol="0">
            <a:spAutoFit/>
          </a:bodyPr>
          <a:lstStyle/>
          <a:p>
            <a:pPr marL="0" indent="0" algn="ctr">
              <a:buNone/>
            </a:pPr>
            <a:r>
              <a:rPr lang="en-US" b="1" dirty="0"/>
              <a:t>Contributors: Contributor Roles Taxonomy (</a:t>
            </a:r>
            <a:r>
              <a:rPr lang="en-US" b="1" dirty="0" err="1"/>
              <a:t>CRediT</a:t>
            </a:r>
            <a:r>
              <a:rPr lang="en-US" b="1" dirty="0"/>
              <a:t>)</a:t>
            </a:r>
          </a:p>
          <a:p>
            <a:pPr marL="0" indent="0" algn="ctr">
              <a:buNone/>
            </a:pPr>
            <a:endParaRPr lang="en-US" sz="1600" dirty="0"/>
          </a:p>
          <a:p>
            <a:pPr marL="0" indent="0" algn="ctr">
              <a:buNone/>
            </a:pPr>
            <a:r>
              <a:rPr lang="en-US" sz="1600" dirty="0"/>
              <a:t>Founded in scientific research</a:t>
            </a:r>
          </a:p>
          <a:p>
            <a:pPr marL="0" indent="0" algn="ctr">
              <a:buNone/>
            </a:pPr>
            <a:r>
              <a:rPr lang="en-US" sz="1600" dirty="0"/>
              <a:t>Embedding the practice research voice in </a:t>
            </a:r>
            <a:r>
              <a:rPr lang="en-US" sz="1600" dirty="0" err="1"/>
              <a:t>CRediT</a:t>
            </a:r>
            <a:r>
              <a:rPr lang="en-US" sz="1600" dirty="0"/>
              <a:t> discussions. </a:t>
            </a:r>
          </a:p>
          <a:p>
            <a:pPr marL="0" indent="0" algn="ctr">
              <a:buNone/>
            </a:pPr>
            <a:r>
              <a:rPr lang="en-US" sz="1600" dirty="0"/>
              <a:t>Potential to work with </a:t>
            </a:r>
            <a:r>
              <a:rPr lang="en-US" sz="1600" dirty="0" err="1"/>
              <a:t>CRediT</a:t>
            </a:r>
            <a:r>
              <a:rPr lang="en-US" sz="1600" dirty="0"/>
              <a:t> community on contributor roles that reflect practice research.</a:t>
            </a:r>
          </a:p>
          <a:p>
            <a:endParaRPr lang="en-US" dirty="0"/>
          </a:p>
        </p:txBody>
      </p:sp>
    </p:spTree>
    <p:extLst>
      <p:ext uri="{BB962C8B-B14F-4D97-AF65-F5344CB8AC3E}">
        <p14:creationId xmlns:p14="http://schemas.microsoft.com/office/powerpoint/2010/main" val="26393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6" name="Rectangle 46">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7" name="Picture 48">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 name="Straight Connector 50">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52">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0" name="Rectangle 54">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6">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99FD50D-C577-AD93-F313-3413449607C7}"/>
              </a:ext>
            </a:extLst>
          </p:cNvPr>
          <p:cNvSpPr>
            <a:spLocks noGrp="1"/>
          </p:cNvSpPr>
          <p:nvPr>
            <p:ph type="title" idx="4294967295"/>
          </p:nvPr>
        </p:nvSpPr>
        <p:spPr>
          <a:xfrm>
            <a:off x="8680960" y="1474969"/>
            <a:ext cx="2853278" cy="3151679"/>
          </a:xfrm>
        </p:spPr>
        <p:txBody>
          <a:bodyPr vert="horz" lIns="91440" tIns="45720" rIns="91440" bIns="45720" rtlCol="0" anchor="ctr">
            <a:normAutofit/>
          </a:bodyPr>
          <a:lstStyle/>
          <a:p>
            <a:r>
              <a:rPr lang="en-US" sz="2800" dirty="0"/>
              <a:t>the institutional research management workflow and practice research</a:t>
            </a:r>
            <a:endParaRPr lang="en-US" sz="2700" dirty="0"/>
          </a:p>
        </p:txBody>
      </p:sp>
      <p:grpSp>
        <p:nvGrpSpPr>
          <p:cNvPr id="72" name="Group 58">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0"/>
            <a:ext cx="7560115" cy="5149101"/>
            <a:chOff x="7463258" y="583365"/>
            <a:chExt cx="7560115" cy="5181928"/>
          </a:xfrm>
        </p:grpSpPr>
        <p:sp>
          <p:nvSpPr>
            <p:cNvPr id="60" name="Rectangle 59">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60">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4" name="Picture 62">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5" name="Straight Connector 64">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27BF82-96A7-DE50-970D-8938FA5BE995}"/>
              </a:ext>
            </a:extLst>
          </p:cNvPr>
          <p:cNvPicPr>
            <a:picLocks noChangeAspect="1"/>
          </p:cNvPicPr>
          <p:nvPr/>
        </p:nvPicPr>
        <p:blipFill rotWithShape="1">
          <a:blip r:embed="rId4"/>
          <a:srcRect l="20514" t="10082" r="19927" b="9516"/>
          <a:stretch/>
        </p:blipFill>
        <p:spPr>
          <a:xfrm>
            <a:off x="1163791" y="830990"/>
            <a:ext cx="6491287" cy="4695041"/>
          </a:xfrm>
          <a:prstGeom prst="rect">
            <a:avLst/>
          </a:prstGeom>
        </p:spPr>
      </p:pic>
    </p:spTree>
    <p:extLst>
      <p:ext uri="{BB962C8B-B14F-4D97-AF65-F5344CB8AC3E}">
        <p14:creationId xmlns:p14="http://schemas.microsoft.com/office/powerpoint/2010/main" val="289055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85EBD2-22DD-DED4-0D77-FBD98E9DF1D7}"/>
              </a:ext>
            </a:extLst>
          </p:cNvPr>
          <p:cNvSpPr>
            <a:spLocks noGrp="1"/>
          </p:cNvSpPr>
          <p:nvPr>
            <p:ph type="title"/>
          </p:nvPr>
        </p:nvSpPr>
        <p:spPr>
          <a:xfrm>
            <a:off x="8673476" y="1468464"/>
            <a:ext cx="3011705" cy="1873219"/>
          </a:xfrm>
        </p:spPr>
        <p:txBody>
          <a:bodyPr vert="horz" lIns="91440" tIns="45720" rIns="91440" bIns="0" rtlCol="0" anchor="b">
            <a:normAutofit fontScale="90000"/>
          </a:bodyPr>
          <a:lstStyle/>
          <a:p>
            <a:r>
              <a:rPr lang="en-US" sz="3300" dirty="0"/>
              <a:t>PR Voices FINDINGS relevant to INSTITUTIONAL RESEARCH MANAGEMENT workflow</a:t>
            </a:r>
          </a:p>
        </p:txBody>
      </p:sp>
      <p:grpSp>
        <p:nvGrpSpPr>
          <p:cNvPr id="21" name="Group 20">
            <a:extLst>
              <a:ext uri="{FF2B5EF4-FFF2-40B4-BE49-F238E27FC236}">
                <a16:creationId xmlns:a16="http://schemas.microsoft.com/office/drawing/2014/main" id="{4BE4308E-D3C7-4FB9-928C-C0B7F62EC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D8155E42-34DF-487F-9EE3-78A6093B3F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EB06DBB-4634-2217-8AE4-BE0592974A9E}"/>
              </a:ext>
            </a:extLst>
          </p:cNvPr>
          <p:cNvPicPr>
            <a:picLocks noChangeAspect="1"/>
          </p:cNvPicPr>
          <p:nvPr/>
        </p:nvPicPr>
        <p:blipFill>
          <a:blip r:embed="rId4"/>
          <a:stretch>
            <a:fillRect/>
          </a:stretch>
        </p:blipFill>
        <p:spPr>
          <a:xfrm>
            <a:off x="595004" y="699025"/>
            <a:ext cx="7772400" cy="4579934"/>
          </a:xfrm>
          <a:prstGeom prst="rect">
            <a:avLst/>
          </a:prstGeom>
        </p:spPr>
      </p:pic>
    </p:spTree>
    <p:extLst>
      <p:ext uri="{BB962C8B-B14F-4D97-AF65-F5344CB8AC3E}">
        <p14:creationId xmlns:p14="http://schemas.microsoft.com/office/powerpoint/2010/main" val="329907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A3D9-FD0D-7198-4007-CB466414BC89}"/>
              </a:ext>
            </a:extLst>
          </p:cNvPr>
          <p:cNvSpPr>
            <a:spLocks noGrp="1"/>
          </p:cNvSpPr>
          <p:nvPr>
            <p:ph type="ctrTitle"/>
          </p:nvPr>
        </p:nvSpPr>
        <p:spPr>
          <a:xfrm>
            <a:off x="1543050" y="887569"/>
            <a:ext cx="10108165" cy="2541431"/>
          </a:xfrm>
        </p:spPr>
        <p:txBody>
          <a:bodyPr vert="horz" lIns="91440" tIns="45720" rIns="91440" bIns="0" rtlCol="0" anchor="b">
            <a:normAutofit/>
          </a:bodyPr>
          <a:lstStyle/>
          <a:p>
            <a:pPr algn="ctr"/>
            <a:r>
              <a:rPr lang="en-US" sz="3200" b="1" dirty="0"/>
              <a:t>Thank you, questions…and contact us</a:t>
            </a:r>
          </a:p>
        </p:txBody>
      </p:sp>
      <p:sp>
        <p:nvSpPr>
          <p:cNvPr id="3" name="Content Placeholder 2">
            <a:extLst>
              <a:ext uri="{FF2B5EF4-FFF2-40B4-BE49-F238E27FC236}">
                <a16:creationId xmlns:a16="http://schemas.microsoft.com/office/drawing/2014/main" id="{9841966C-FC35-F733-8388-F221A1EF4853}"/>
              </a:ext>
            </a:extLst>
          </p:cNvPr>
          <p:cNvSpPr>
            <a:spLocks noGrp="1"/>
          </p:cNvSpPr>
          <p:nvPr>
            <p:ph type="subTitle" idx="1"/>
          </p:nvPr>
        </p:nvSpPr>
        <p:spPr/>
        <p:txBody>
          <a:bodyPr vert="horz" lIns="91440" tIns="91440" rIns="91440" bIns="91440" rtlCol="0">
            <a:noAutofit/>
          </a:bodyPr>
          <a:lstStyle/>
          <a:p>
            <a:pPr marL="0" indent="0" algn="ctr">
              <a:lnSpc>
                <a:spcPct val="110000"/>
              </a:lnSpc>
              <a:buNone/>
            </a:pPr>
            <a:r>
              <a:rPr lang="en-US" dirty="0"/>
              <a:t>@</a:t>
            </a:r>
            <a:r>
              <a:rPr lang="en-US" dirty="0" err="1"/>
              <a:t>prvoices</a:t>
            </a:r>
            <a:r>
              <a:rPr lang="en-US" dirty="0"/>
              <a:t> </a:t>
            </a:r>
          </a:p>
          <a:p>
            <a:pPr marL="0" indent="0" algn="ctr">
              <a:lnSpc>
                <a:spcPct val="110000"/>
              </a:lnSpc>
              <a:buNone/>
            </a:pPr>
            <a:r>
              <a:rPr lang="en-US" dirty="0"/>
              <a:t>https://blog.westminster.ac.uk/prvoices/</a:t>
            </a:r>
          </a:p>
          <a:p>
            <a:pPr marL="0" indent="0" algn="ctr">
              <a:lnSpc>
                <a:spcPct val="110000"/>
              </a:lnSpc>
              <a:buNone/>
            </a:pPr>
            <a:r>
              <a:rPr lang="en-US" dirty="0"/>
              <a:t>H.Ranger@westminster.ac.uk</a:t>
            </a:r>
          </a:p>
          <a:p>
            <a:pPr marL="0" indent="0" algn="ctr">
              <a:lnSpc>
                <a:spcPct val="110000"/>
              </a:lnSpc>
              <a:buNone/>
            </a:pPr>
            <a:r>
              <a:rPr lang="en-US" dirty="0"/>
              <a:t>wattsn@westminster.ac.uk</a:t>
            </a:r>
          </a:p>
          <a:p>
            <a:pPr marL="0" indent="0" algn="ctr">
              <a:lnSpc>
                <a:spcPct val="110000"/>
              </a:lnSpc>
              <a:buNone/>
            </a:pPr>
            <a:r>
              <a:rPr lang="en-US" dirty="0" err="1"/>
              <a:t>adam.vialsmoore@jisc.ac.uk</a:t>
            </a:r>
            <a:endParaRPr lang="en-US" dirty="0"/>
          </a:p>
        </p:txBody>
      </p:sp>
      <p:pic>
        <p:nvPicPr>
          <p:cNvPr id="49" name="Picture 48" descr="PRVoices logo">
            <a:extLst>
              <a:ext uri="{FF2B5EF4-FFF2-40B4-BE49-F238E27FC236}">
                <a16:creationId xmlns:a16="http://schemas.microsoft.com/office/drawing/2014/main" id="{6C4ABA1B-6855-2DA4-8558-912DEAD99C65}"/>
              </a:ext>
            </a:extLst>
          </p:cNvPr>
          <p:cNvPicPr>
            <a:picLocks noChangeAspect="1"/>
          </p:cNvPicPr>
          <p:nvPr/>
        </p:nvPicPr>
        <p:blipFill rotWithShape="1">
          <a:blip r:embed="rId3"/>
          <a:srcRect t="6013" r="2" b="41475"/>
          <a:stretch/>
        </p:blipFill>
        <p:spPr>
          <a:xfrm>
            <a:off x="3065517" y="570920"/>
            <a:ext cx="6565829" cy="1939455"/>
          </a:xfrm>
          <a:prstGeom prst="rect">
            <a:avLst/>
          </a:prstGeom>
        </p:spPr>
      </p:pic>
      <p:pic>
        <p:nvPicPr>
          <p:cNvPr id="4" name="Picture 6" descr="Arts and Humanities Research Council (AHRC) – UKRI">
            <a:extLst>
              <a:ext uri="{FF2B5EF4-FFF2-40B4-BE49-F238E27FC236}">
                <a16:creationId xmlns:a16="http://schemas.microsoft.com/office/drawing/2014/main" id="{4A6163BF-7A54-6EF3-6994-E00590EE0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152" y="570920"/>
            <a:ext cx="895194" cy="74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8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E86E0-E357-7E0C-4D50-72564FDAB25C}"/>
              </a:ext>
            </a:extLst>
          </p:cNvPr>
          <p:cNvSpPr>
            <a:spLocks noGrp="1"/>
          </p:cNvSpPr>
          <p:nvPr>
            <p:ph type="title"/>
          </p:nvPr>
        </p:nvSpPr>
        <p:spPr/>
        <p:txBody>
          <a:bodyPr/>
          <a:lstStyle/>
          <a:p>
            <a:r>
              <a:rPr lang="en-US" dirty="0"/>
              <a:t>persistent identifiers and </a:t>
            </a:r>
            <a:br>
              <a:rPr lang="en-US" dirty="0"/>
            </a:br>
            <a:r>
              <a:rPr lang="en-US" dirty="0"/>
              <a:t>practice research</a:t>
            </a:r>
          </a:p>
        </p:txBody>
      </p:sp>
      <p:sp>
        <p:nvSpPr>
          <p:cNvPr id="7" name="Content Placeholder 6">
            <a:extLst>
              <a:ext uri="{FF2B5EF4-FFF2-40B4-BE49-F238E27FC236}">
                <a16:creationId xmlns:a16="http://schemas.microsoft.com/office/drawing/2014/main" id="{215C4409-933E-44E4-CA73-52F3F6A8EF93}"/>
              </a:ext>
            </a:extLst>
          </p:cNvPr>
          <p:cNvSpPr>
            <a:spLocks noGrp="1"/>
          </p:cNvSpPr>
          <p:nvPr>
            <p:ph idx="1"/>
          </p:nvPr>
        </p:nvSpPr>
        <p:spPr>
          <a:xfrm>
            <a:off x="1451579" y="2074269"/>
            <a:ext cx="9603275" cy="2929978"/>
          </a:xfrm>
        </p:spPr>
        <p:txBody>
          <a:bodyPr>
            <a:normAutofit fontScale="70000" lnSpcReduction="20000"/>
          </a:bodyPr>
          <a:lstStyle/>
          <a:p>
            <a:pPr marL="0" indent="0">
              <a:buNone/>
            </a:pPr>
            <a:r>
              <a:rPr lang="en-GB" sz="2600" dirty="0">
                <a:solidFill>
                  <a:srgbClr val="242F3A"/>
                </a:solidFill>
                <a:effectLst/>
              </a:rPr>
              <a:t>“Practice research is a new way of thinking about and engaging in research and so needs new structures and systems to maximise its impact within and outside the academy. The infrastructure for the communication and codification of research emerged with textual outputs in mind. Different approaches are needed to handle the richness and diversity of practice research. </a:t>
            </a:r>
          </a:p>
          <a:p>
            <a:pPr marL="0" indent="0">
              <a:buNone/>
            </a:pPr>
            <a:r>
              <a:rPr lang="en-GB" sz="2600" dirty="0">
                <a:solidFill>
                  <a:srgbClr val="242F3A"/>
                </a:solidFill>
                <a:effectLst/>
              </a:rPr>
              <a:t>Responding to this need is essential not only for practice research but also for the potential enrichment of the whole research endeavour. Embracing a diversity of research outputs is something that all researchers should consider to maximise their work's reach and impact. Practice researchers are already used to working with diverse outputs, and there will surely be lessons for all research areas to learn.”</a:t>
            </a:r>
            <a:endParaRPr lang="en-GB" sz="2600" dirty="0">
              <a:solidFill>
                <a:srgbClr val="242F3A"/>
              </a:solidFill>
            </a:endParaRPr>
          </a:p>
          <a:p>
            <a:pPr marL="0" indent="0">
              <a:buNone/>
            </a:pPr>
            <a:endParaRPr lang="en-GB" i="1" dirty="0">
              <a:solidFill>
                <a:srgbClr val="242F3A"/>
              </a:solidFill>
              <a:effectLst/>
            </a:endParaRPr>
          </a:p>
          <a:p>
            <a:pPr marL="0" indent="0">
              <a:buNone/>
            </a:pPr>
            <a:endParaRPr lang="en-GB" i="1" dirty="0">
              <a:solidFill>
                <a:srgbClr val="242F3A"/>
              </a:solidFill>
              <a:effectLst/>
            </a:endParaRPr>
          </a:p>
          <a:p>
            <a:pPr marL="0" indent="0">
              <a:buNone/>
            </a:pPr>
            <a:endParaRPr lang="en-US" i="1" dirty="0"/>
          </a:p>
        </p:txBody>
      </p:sp>
      <p:sp>
        <p:nvSpPr>
          <p:cNvPr id="8" name="TextBox 7">
            <a:extLst>
              <a:ext uri="{FF2B5EF4-FFF2-40B4-BE49-F238E27FC236}">
                <a16:creationId xmlns:a16="http://schemas.microsoft.com/office/drawing/2014/main" id="{C55295D7-3B25-888F-B804-315CC0491358}"/>
              </a:ext>
            </a:extLst>
          </p:cNvPr>
          <p:cNvSpPr txBox="1"/>
          <p:nvPr/>
        </p:nvSpPr>
        <p:spPr>
          <a:xfrm>
            <a:off x="1526007" y="5447009"/>
            <a:ext cx="9751809" cy="523220"/>
          </a:xfrm>
          <a:prstGeom prst="rect">
            <a:avLst/>
          </a:prstGeom>
          <a:noFill/>
        </p:spPr>
        <p:txBody>
          <a:bodyPr wrap="square" rtlCol="0">
            <a:spAutoFit/>
          </a:bodyPr>
          <a:lstStyle/>
          <a:p>
            <a:pPr marL="0" indent="0">
              <a:buNone/>
            </a:pPr>
            <a:r>
              <a:rPr lang="en-GB" sz="1400" i="1" dirty="0">
                <a:solidFill>
                  <a:srgbClr val="242F3A"/>
                </a:solidFill>
                <a:effectLst/>
              </a:rPr>
              <a:t>Steven Hill, Director of Research, Research England</a:t>
            </a:r>
          </a:p>
          <a:p>
            <a:pPr marL="0" indent="0">
              <a:buNone/>
            </a:pPr>
            <a:r>
              <a:rPr lang="en-GB" sz="1400" i="1" dirty="0" err="1">
                <a:solidFill>
                  <a:srgbClr val="242F3A"/>
                </a:solidFill>
                <a:effectLst/>
              </a:rPr>
              <a:t>Foreward</a:t>
            </a:r>
            <a:r>
              <a:rPr lang="en-GB" sz="1400" i="1" dirty="0">
                <a:solidFill>
                  <a:srgbClr val="242F3A"/>
                </a:solidFill>
                <a:effectLst/>
              </a:rPr>
              <a:t> to the PRAG-UK Reports </a:t>
            </a:r>
            <a:r>
              <a:rPr lang="en-US" sz="1400" i="1" dirty="0">
                <a:ea typeface="Corbel"/>
                <a:cs typeface="Corbel"/>
                <a:sym typeface="Corbel"/>
              </a:rPr>
              <a:t>https://</a:t>
            </a:r>
            <a:r>
              <a:rPr lang="en-US" sz="1400" i="1" dirty="0" err="1">
                <a:ea typeface="Corbel"/>
                <a:cs typeface="Corbel"/>
                <a:sym typeface="Corbel"/>
              </a:rPr>
              <a:t>doi.org</a:t>
            </a:r>
            <a:r>
              <a:rPr lang="en-US" sz="1400" i="1" dirty="0">
                <a:ea typeface="Corbel"/>
                <a:cs typeface="Corbel"/>
                <a:sym typeface="Corbel"/>
              </a:rPr>
              <a:t>/10.23636/1347</a:t>
            </a:r>
          </a:p>
        </p:txBody>
      </p:sp>
    </p:spTree>
    <p:extLst>
      <p:ext uri="{BB962C8B-B14F-4D97-AF65-F5344CB8AC3E}">
        <p14:creationId xmlns:p14="http://schemas.microsoft.com/office/powerpoint/2010/main" val="292245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AB8-0AAB-08F7-F521-D09D9F2540A7}"/>
              </a:ext>
            </a:extLst>
          </p:cNvPr>
          <p:cNvSpPr>
            <a:spLocks noGrp="1"/>
          </p:cNvSpPr>
          <p:nvPr>
            <p:ph type="title"/>
          </p:nvPr>
        </p:nvSpPr>
        <p:spPr/>
        <p:txBody>
          <a:bodyPr>
            <a:normAutofit/>
          </a:bodyPr>
          <a:lstStyle/>
          <a:p>
            <a:r>
              <a:rPr lang="en-GB" dirty="0">
                <a:cs typeface="Arial" panose="020B0604020202020204" pitchFamily="34" charset="0"/>
              </a:rPr>
              <a:t>Practice Research Voices (@</a:t>
            </a:r>
            <a:r>
              <a:rPr lang="en-GB" dirty="0" err="1">
                <a:cs typeface="Arial" panose="020B0604020202020204" pitchFamily="34" charset="0"/>
              </a:rPr>
              <a:t>PRVoices</a:t>
            </a:r>
            <a:r>
              <a:rPr lang="en-GB" dirty="0">
                <a:cs typeface="Arial" panose="020B0604020202020204" pitchFamily="34" charset="0"/>
              </a:rPr>
              <a:t>)</a:t>
            </a:r>
            <a:endParaRPr lang="en-GB" dirty="0"/>
          </a:p>
        </p:txBody>
      </p:sp>
      <p:sp>
        <p:nvSpPr>
          <p:cNvPr id="3" name="Content Placeholder 2">
            <a:extLst>
              <a:ext uri="{FF2B5EF4-FFF2-40B4-BE49-F238E27FC236}">
                <a16:creationId xmlns:a16="http://schemas.microsoft.com/office/drawing/2014/main" id="{A0D8EF59-7AC1-FC5F-6500-CEA6EED7CC0F}"/>
              </a:ext>
            </a:extLst>
          </p:cNvPr>
          <p:cNvSpPr>
            <a:spLocks noGrp="1"/>
          </p:cNvSpPr>
          <p:nvPr>
            <p:ph idx="1"/>
          </p:nvPr>
        </p:nvSpPr>
        <p:spPr>
          <a:xfrm>
            <a:off x="1451579" y="2045276"/>
            <a:ext cx="9704101" cy="3504736"/>
          </a:xfrm>
        </p:spPr>
        <p:txBody>
          <a:bodyPr>
            <a:normAutofit/>
          </a:bodyPr>
          <a:lstStyle/>
          <a:p>
            <a:pPr>
              <a:lnSpc>
                <a:spcPct val="114000"/>
              </a:lnSpc>
              <a:buFont typeface="Wingdings" pitchFamily="2" charset="2"/>
              <a:buChar char="Ø"/>
            </a:pPr>
            <a:r>
              <a:rPr lang="en-GB" sz="1800" b="1" dirty="0">
                <a:cs typeface="Arial" panose="020B0604020202020204" pitchFamily="34" charset="0"/>
              </a:rPr>
              <a:t> Scoping a national practice research repository</a:t>
            </a:r>
            <a:r>
              <a:rPr lang="en-GB" sz="1800" dirty="0">
                <a:cs typeface="Arial" panose="020B0604020202020204" pitchFamily="34" charset="0"/>
              </a:rPr>
              <a:t> </a:t>
            </a:r>
            <a:r>
              <a:rPr lang="en-GB" sz="1800" b="1" dirty="0">
                <a:cs typeface="Arial" panose="020B0604020202020204" pitchFamily="34" charset="0"/>
              </a:rPr>
              <a:t>using</a:t>
            </a:r>
            <a:r>
              <a:rPr lang="en-GB" sz="1800" dirty="0">
                <a:cs typeface="Arial" panose="020B0604020202020204" pitchFamily="34" charset="0"/>
              </a:rPr>
              <a:t> (as a foundation) the Haplo (now </a:t>
            </a:r>
            <a:r>
              <a:rPr lang="en-GB" sz="1800" dirty="0" err="1">
                <a:cs typeface="Arial" panose="020B0604020202020204" pitchFamily="34" charset="0"/>
              </a:rPr>
              <a:t>Cayuse</a:t>
            </a:r>
            <a:r>
              <a:rPr lang="en-GB" sz="1800" dirty="0">
                <a:cs typeface="Arial" panose="020B0604020202020204" pitchFamily="34" charset="0"/>
              </a:rPr>
              <a:t>) </a:t>
            </a:r>
            <a:r>
              <a:rPr lang="en-GB" sz="1800" b="1" dirty="0">
                <a:cs typeface="Arial" panose="020B0604020202020204" pitchFamily="34" charset="0"/>
              </a:rPr>
              <a:t>repository </a:t>
            </a:r>
            <a:r>
              <a:rPr lang="en-GB" sz="1800" dirty="0">
                <a:cs typeface="Arial" panose="020B0604020202020204" pitchFamily="34" charset="0"/>
              </a:rPr>
              <a:t>that </a:t>
            </a:r>
            <a:r>
              <a:rPr lang="en-GB" sz="1800" b="1" dirty="0">
                <a:cs typeface="Arial" panose="020B0604020202020204" pitchFamily="34" charset="0"/>
              </a:rPr>
              <a:t>embedded practice research (primarily in art and design) from the beginning.</a:t>
            </a:r>
          </a:p>
          <a:p>
            <a:pPr>
              <a:lnSpc>
                <a:spcPct val="114000"/>
              </a:lnSpc>
              <a:buFont typeface="Wingdings" pitchFamily="2" charset="2"/>
              <a:buChar char="Ø"/>
            </a:pPr>
            <a:r>
              <a:rPr lang="en-GB" sz="1800" b="1" dirty="0">
                <a:cs typeface="Arial" panose="020B0604020202020204" pitchFamily="34" charset="0"/>
              </a:rPr>
              <a:t> </a:t>
            </a:r>
            <a:r>
              <a:rPr lang="en-GB" sz="1800" dirty="0">
                <a:cs typeface="Arial" panose="020B0604020202020204" pitchFamily="34" charset="0"/>
              </a:rPr>
              <a:t>Moving to a </a:t>
            </a:r>
            <a:r>
              <a:rPr lang="en-GB" sz="1800" b="1" dirty="0">
                <a:cs typeface="Arial" panose="020B0604020202020204" pitchFamily="34" charset="0"/>
              </a:rPr>
              <a:t>repositories, discoverability and interoperability landscape</a:t>
            </a:r>
            <a:r>
              <a:rPr lang="en-GB" sz="1800" dirty="0">
                <a:cs typeface="Arial" panose="020B0604020202020204" pitchFamily="34" charset="0"/>
              </a:rPr>
              <a:t> in which </a:t>
            </a:r>
            <a:r>
              <a:rPr lang="en-GB" sz="1800" b="1" dirty="0">
                <a:cs typeface="Arial" panose="020B0604020202020204" pitchFamily="34" charset="0"/>
              </a:rPr>
              <a:t>practice research disciplines</a:t>
            </a:r>
            <a:r>
              <a:rPr lang="en-GB" sz="1800" dirty="0">
                <a:cs typeface="Arial" panose="020B0604020202020204" pitchFamily="34" charset="0"/>
              </a:rPr>
              <a:t> are </a:t>
            </a:r>
            <a:r>
              <a:rPr lang="en-GB" sz="1800" b="1" dirty="0">
                <a:cs typeface="Arial" panose="020B0604020202020204" pitchFamily="34" charset="0"/>
              </a:rPr>
              <a:t>embedded</a:t>
            </a:r>
            <a:r>
              <a:rPr lang="en-GB" sz="1800" dirty="0">
                <a:cs typeface="Arial" panose="020B0604020202020204" pitchFamily="34" charset="0"/>
              </a:rPr>
              <a:t> rather than an afterthought (OTHER).</a:t>
            </a:r>
            <a:endParaRPr lang="en-GB" sz="1800" b="1" dirty="0">
              <a:cs typeface="Arial" panose="020B0604020202020204" pitchFamily="34" charset="0"/>
            </a:endParaRPr>
          </a:p>
          <a:p>
            <a:pPr>
              <a:lnSpc>
                <a:spcPct val="114000"/>
              </a:lnSpc>
              <a:buFont typeface="Wingdings" pitchFamily="2" charset="2"/>
              <a:buChar char="Ø"/>
            </a:pPr>
            <a:r>
              <a:rPr lang="en-GB" sz="1800" b="1" dirty="0">
                <a:cs typeface="Arial" panose="020B0604020202020204" pitchFamily="34" charset="0"/>
              </a:rPr>
              <a:t> Bringing together voices </a:t>
            </a:r>
            <a:r>
              <a:rPr lang="en-GB" sz="1800" dirty="0">
                <a:cs typeface="Arial" panose="020B0604020202020204" pitchFamily="34" charset="0"/>
              </a:rPr>
              <a:t>from many interested communities to form the </a:t>
            </a:r>
            <a:r>
              <a:rPr lang="en-GB" sz="1800" b="1" dirty="0">
                <a:cs typeface="Arial" panose="020B0604020202020204" pitchFamily="34" charset="0"/>
              </a:rPr>
              <a:t>PR Voices Choir </a:t>
            </a:r>
            <a:r>
              <a:rPr lang="en-GB" sz="1800" dirty="0">
                <a:cs typeface="Arial" panose="020B0604020202020204" pitchFamily="34" charset="0"/>
              </a:rPr>
              <a:t>and working with them to </a:t>
            </a:r>
            <a:r>
              <a:rPr lang="en-GB" sz="1800" dirty="0"/>
              <a:t>identify what </a:t>
            </a:r>
            <a:r>
              <a:rPr lang="en-GB" sz="1800" b="1" dirty="0"/>
              <a:t>Findable,  Accessible, Interoperable and Re-usable (FAIR) and transparent</a:t>
            </a:r>
            <a:r>
              <a:rPr lang="en-GB" sz="1800" dirty="0"/>
              <a:t> research (which may also be </a:t>
            </a:r>
            <a:r>
              <a:rPr lang="en-GB" sz="1800" b="1" dirty="0"/>
              <a:t>open</a:t>
            </a:r>
            <a:r>
              <a:rPr lang="en-GB" sz="1800" dirty="0"/>
              <a:t>) looks like for these disciplines and which respects all contributors and their intellectual property.</a:t>
            </a:r>
            <a:endParaRPr lang="en-GB" sz="1800" dirty="0">
              <a:cs typeface="Arial" panose="020B0604020202020204" pitchFamily="34" charset="0"/>
            </a:endParaRPr>
          </a:p>
        </p:txBody>
      </p:sp>
    </p:spTree>
    <p:extLst>
      <p:ext uri="{BB962C8B-B14F-4D97-AF65-F5344CB8AC3E}">
        <p14:creationId xmlns:p14="http://schemas.microsoft.com/office/powerpoint/2010/main" val="301589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17E9-D6D2-1C25-1507-2BBA1622940D}"/>
              </a:ext>
            </a:extLst>
          </p:cNvPr>
          <p:cNvSpPr>
            <a:spLocks noGrp="1"/>
          </p:cNvSpPr>
          <p:nvPr>
            <p:ph type="title"/>
          </p:nvPr>
        </p:nvSpPr>
        <p:spPr/>
        <p:txBody>
          <a:bodyPr/>
          <a:lstStyle/>
          <a:p>
            <a:r>
              <a:rPr lang="en-US" dirty="0"/>
              <a:t>PR </a:t>
            </a:r>
            <a:r>
              <a:rPr lang="en-US" dirty="0" err="1"/>
              <a:t>VOiCES</a:t>
            </a:r>
            <a:r>
              <a:rPr lang="en-US" dirty="0"/>
              <a:t> PROJECT TEAM</a:t>
            </a:r>
          </a:p>
        </p:txBody>
      </p:sp>
      <p:sp>
        <p:nvSpPr>
          <p:cNvPr id="3" name="Content Placeholder 2">
            <a:extLst>
              <a:ext uri="{FF2B5EF4-FFF2-40B4-BE49-F238E27FC236}">
                <a16:creationId xmlns:a16="http://schemas.microsoft.com/office/drawing/2014/main" id="{B7BF6D42-0478-771C-3F48-101240ED6CA0}"/>
              </a:ext>
            </a:extLst>
          </p:cNvPr>
          <p:cNvSpPr>
            <a:spLocks noGrp="1"/>
          </p:cNvSpPr>
          <p:nvPr>
            <p:ph idx="1"/>
          </p:nvPr>
        </p:nvSpPr>
        <p:spPr>
          <a:xfrm>
            <a:off x="1451578" y="2015732"/>
            <a:ext cx="9918787" cy="3756915"/>
          </a:xfrm>
        </p:spPr>
        <p:txBody>
          <a:bodyPr>
            <a:normAutofit fontScale="85000" lnSpcReduction="20000"/>
          </a:bodyPr>
          <a:lstStyle/>
          <a:p>
            <a:pPr marL="0" indent="0">
              <a:buNone/>
            </a:pPr>
            <a:r>
              <a:rPr lang="en-US" sz="1900" dirty="0"/>
              <a:t>Jenny Evans: Research Environment and Scholarly Communications Lead, University of Westminster</a:t>
            </a:r>
          </a:p>
          <a:p>
            <a:pPr marL="0" indent="0">
              <a:buNone/>
            </a:pPr>
            <a:r>
              <a:rPr lang="en-US" sz="1900" dirty="0"/>
              <a:t>Prof Neal White: Co-Director of the Centre for Research and Education in Arts and Media, University of Westminster</a:t>
            </a:r>
          </a:p>
          <a:p>
            <a:pPr marL="0" indent="0">
              <a:buNone/>
            </a:pPr>
            <a:r>
              <a:rPr lang="en-US" sz="1900" dirty="0"/>
              <a:t>Prof Helen Bailey: Deputy Vice President Global Business Development, Kings College London</a:t>
            </a:r>
          </a:p>
          <a:p>
            <a:pPr marL="0" indent="0">
              <a:buNone/>
            </a:pPr>
            <a:r>
              <a:rPr lang="en-US" sz="1900" dirty="0"/>
              <a:t>Dr Adam Vials Moore: Product Specialist for Persistent Identifiers, </a:t>
            </a:r>
            <a:r>
              <a:rPr lang="en-US" sz="1900" dirty="0" err="1"/>
              <a:t>Jisc</a:t>
            </a:r>
            <a:endParaRPr lang="en-US" sz="1900" dirty="0"/>
          </a:p>
          <a:p>
            <a:pPr marL="0" indent="0">
              <a:buNone/>
            </a:pPr>
            <a:r>
              <a:rPr lang="en-US" sz="1900" dirty="0"/>
              <a:t>Rachael </a:t>
            </a:r>
            <a:r>
              <a:rPr lang="en-US" sz="1900" dirty="0" err="1"/>
              <a:t>Kotarski</a:t>
            </a:r>
            <a:r>
              <a:rPr lang="en-US" sz="1900" dirty="0"/>
              <a:t>, Head of Research Infrastructure Services, British Library</a:t>
            </a:r>
          </a:p>
          <a:p>
            <a:pPr marL="0" indent="0">
              <a:buNone/>
            </a:pPr>
            <a:r>
              <a:rPr lang="en-US" sz="1900" dirty="0"/>
              <a:t>Nina Watts, Repository and Open Access Manager, University of Westminster</a:t>
            </a:r>
          </a:p>
          <a:p>
            <a:pPr marL="0" indent="0">
              <a:buNone/>
            </a:pPr>
            <a:r>
              <a:rPr lang="en-US" sz="1900" dirty="0"/>
              <a:t>Dr Holly Ranger, Research Data Management Officer, University of Westminster</a:t>
            </a:r>
          </a:p>
          <a:p>
            <a:pPr marL="0" indent="0">
              <a:buNone/>
            </a:pPr>
            <a:r>
              <a:rPr lang="en-US" sz="1900" dirty="0"/>
              <a:t>Dr Jenny Basford, Repository Services Lead, British Library</a:t>
            </a:r>
          </a:p>
          <a:p>
            <a:pPr marL="0" indent="0">
              <a:buNone/>
            </a:pPr>
            <a:r>
              <a:rPr lang="en-US" sz="1900" dirty="0"/>
              <a:t>Taylor Mudd, Senior Software Engineer and Product Owner, Cayuse</a:t>
            </a:r>
          </a:p>
          <a:p>
            <a:pPr marL="0" indent="0">
              <a:buNone/>
            </a:pPr>
            <a:r>
              <a:rPr lang="en-US" sz="1900" dirty="0"/>
              <a:t>Joshua Mead, Researcher Development Officer, University of Westminster</a:t>
            </a:r>
          </a:p>
          <a:p>
            <a:endParaRPr lang="en-US" dirty="0"/>
          </a:p>
        </p:txBody>
      </p:sp>
      <p:pic>
        <p:nvPicPr>
          <p:cNvPr id="4" name="Picture 3" descr="Project team organisational logos including AHRC, University of Westminster, Kings College London, the British Library, Jisc and Cayuse">
            <a:extLst>
              <a:ext uri="{FF2B5EF4-FFF2-40B4-BE49-F238E27FC236}">
                <a16:creationId xmlns:a16="http://schemas.microsoft.com/office/drawing/2014/main" id="{FC958F66-11ED-DEEB-ED9D-18386A13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267" y="4260852"/>
            <a:ext cx="3186896" cy="1792629"/>
          </a:xfrm>
          <a:prstGeom prst="rect">
            <a:avLst/>
          </a:prstGeom>
        </p:spPr>
      </p:pic>
    </p:spTree>
    <p:extLst>
      <p:ext uri="{BB962C8B-B14F-4D97-AF65-F5344CB8AC3E}">
        <p14:creationId xmlns:p14="http://schemas.microsoft.com/office/powerpoint/2010/main" val="240208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0FF25-ECDF-AD49-C254-0FE2096DA44A}"/>
              </a:ext>
            </a:extLst>
          </p:cNvPr>
          <p:cNvSpPr>
            <a:spLocks noGrp="1"/>
          </p:cNvSpPr>
          <p:nvPr>
            <p:ph type="title"/>
          </p:nvPr>
        </p:nvSpPr>
        <p:spPr/>
        <p:txBody>
          <a:bodyPr/>
          <a:lstStyle/>
          <a:p>
            <a:r>
              <a:rPr lang="en-US" dirty="0"/>
              <a:t>Building the foundations for pr voices</a:t>
            </a:r>
          </a:p>
        </p:txBody>
      </p:sp>
      <p:sp>
        <p:nvSpPr>
          <p:cNvPr id="5" name="Content Placeholder 4">
            <a:extLst>
              <a:ext uri="{FF2B5EF4-FFF2-40B4-BE49-F238E27FC236}">
                <a16:creationId xmlns:a16="http://schemas.microsoft.com/office/drawing/2014/main" id="{3AF0CA09-B17C-5FE0-377F-2520EA407157}"/>
              </a:ext>
            </a:extLst>
          </p:cNvPr>
          <p:cNvSpPr>
            <a:spLocks noGrp="1"/>
          </p:cNvSpPr>
          <p:nvPr>
            <p:ph idx="1"/>
          </p:nvPr>
        </p:nvSpPr>
        <p:spPr>
          <a:xfrm>
            <a:off x="1451580" y="2015732"/>
            <a:ext cx="7936970" cy="4037749"/>
          </a:xfrm>
        </p:spPr>
        <p:txBody>
          <a:bodyPr>
            <a:normAutofit/>
          </a:bodyPr>
          <a:lstStyle/>
          <a:p>
            <a:pPr marL="0" indent="0">
              <a:buNone/>
            </a:pPr>
            <a:r>
              <a:rPr lang="en-US" sz="1800" dirty="0"/>
              <a:t>Development of the </a:t>
            </a:r>
            <a:r>
              <a:rPr lang="en-US" sz="1800" dirty="0" err="1"/>
              <a:t>Haplo</a:t>
            </a:r>
            <a:r>
              <a:rPr lang="en-US" sz="1800" dirty="0"/>
              <a:t> (Cayuse) repository at Westminster </a:t>
            </a:r>
            <a:r>
              <a:rPr lang="en-US" sz="1800" b="1" dirty="0"/>
              <a:t>built in art and design and architecture practice research outputs from the beginning </a:t>
            </a:r>
            <a:r>
              <a:rPr lang="en-US" sz="1800" dirty="0"/>
              <a:t>(in </a:t>
            </a:r>
            <a:r>
              <a:rPr lang="en-US" sz="1800" b="1" dirty="0"/>
              <a:t>co-design with community</a:t>
            </a:r>
            <a:r>
              <a:rPr lang="en-US" sz="1800" dirty="0"/>
              <a:t>) </a:t>
            </a:r>
            <a:r>
              <a:rPr lang="en-US" sz="1800" dirty="0">
                <a:hlinkClick r:id="rId3"/>
              </a:rPr>
              <a:t>https://doi.org/10.1629/uksg.582</a:t>
            </a:r>
            <a:r>
              <a:rPr lang="en-US" sz="1800" dirty="0"/>
              <a:t> </a:t>
            </a:r>
          </a:p>
          <a:p>
            <a:pPr marL="0" indent="0">
              <a:buNone/>
            </a:pPr>
            <a:endParaRPr lang="en-US" sz="800" dirty="0"/>
          </a:p>
          <a:p>
            <a:pPr marL="0" indent="0">
              <a:buNone/>
            </a:pPr>
            <a:r>
              <a:rPr lang="en-US" sz="1800" dirty="0"/>
              <a:t>Worked with </a:t>
            </a:r>
            <a:r>
              <a:rPr lang="en-US" sz="1800" dirty="0" err="1"/>
              <a:t>Jisc</a:t>
            </a:r>
            <a:r>
              <a:rPr lang="en-US" sz="1800" dirty="0"/>
              <a:t> (and then the British Library) to raise awareness that practice research outputs were not adequately reflected in the open standards landscape</a:t>
            </a:r>
          </a:p>
          <a:p>
            <a:pPr marL="457200" lvl="1" indent="0">
              <a:buNone/>
            </a:pPr>
            <a:r>
              <a:rPr lang="en-US" dirty="0"/>
              <a:t>FORCE11 2022 	</a:t>
            </a:r>
            <a:r>
              <a:rPr lang="en-US" dirty="0">
                <a:hlinkClick r:id="rId4"/>
              </a:rPr>
              <a:t>https://doi.org/10.5281/zenodo.5767094</a:t>
            </a:r>
            <a:endParaRPr lang="en-US" dirty="0"/>
          </a:p>
          <a:p>
            <a:pPr marL="457200" lvl="1" indent="0">
              <a:buNone/>
            </a:pPr>
            <a:r>
              <a:rPr lang="en-US" dirty="0"/>
              <a:t>NISO Plus 2022	</a:t>
            </a:r>
            <a:r>
              <a:rPr lang="en-GB" b="0" i="0" u="none" strike="noStrike" dirty="0">
                <a:solidFill>
                  <a:srgbClr val="33312D"/>
                </a:solidFill>
                <a:effectLst/>
                <a:latin typeface="KarlaRegular"/>
                <a:hlinkClick r:id="rId5"/>
              </a:rPr>
              <a:t>https://doi.org/10.34737/vv0z9</a:t>
            </a:r>
            <a:r>
              <a:rPr lang="en-GB" b="0" i="0" u="none" strike="noStrike" dirty="0">
                <a:solidFill>
                  <a:srgbClr val="33312D"/>
                </a:solidFill>
                <a:effectLst/>
                <a:latin typeface="KarlaRegular"/>
              </a:rPr>
              <a:t> </a:t>
            </a:r>
            <a:endParaRPr lang="en-US" dirty="0"/>
          </a:p>
          <a:p>
            <a:pPr marL="0" indent="0">
              <a:buNone/>
            </a:pPr>
            <a:endParaRPr lang="en-US" sz="800" b="1" dirty="0"/>
          </a:p>
          <a:p>
            <a:pPr marL="0" indent="0">
              <a:buNone/>
            </a:pPr>
            <a:r>
              <a:rPr lang="en-US" sz="1800" b="1" dirty="0"/>
              <a:t>PRAG-UK reports published</a:t>
            </a:r>
            <a:r>
              <a:rPr lang="en-US" sz="1800" dirty="0"/>
              <a:t> – included definitions of practice research and research narrative and made recommendations </a:t>
            </a:r>
            <a:r>
              <a:rPr lang="en-US" sz="1800" dirty="0">
                <a:hlinkClick r:id="rId6"/>
              </a:rPr>
              <a:t>https://doi.org/10.23636/1347</a:t>
            </a:r>
            <a:r>
              <a:rPr lang="en-US" sz="1800" dirty="0"/>
              <a:t> </a:t>
            </a:r>
          </a:p>
        </p:txBody>
      </p:sp>
      <p:pic>
        <p:nvPicPr>
          <p:cNvPr id="6" name="Graphic 5" descr="City">
            <a:extLst>
              <a:ext uri="{FF2B5EF4-FFF2-40B4-BE49-F238E27FC236}">
                <a16:creationId xmlns:a16="http://schemas.microsoft.com/office/drawing/2014/main" id="{3EF241C0-8D5F-52FB-2C2B-5306889F3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5778" y="2441867"/>
            <a:ext cx="2562380" cy="2562380"/>
          </a:xfrm>
          <a:prstGeom prst="rect">
            <a:avLst/>
          </a:prstGeom>
        </p:spPr>
      </p:pic>
    </p:spTree>
    <p:extLst>
      <p:ext uri="{BB962C8B-B14F-4D97-AF65-F5344CB8AC3E}">
        <p14:creationId xmlns:p14="http://schemas.microsoft.com/office/powerpoint/2010/main" val="119522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187D2-149D-9D45-22E4-2721AA8C5D7A}"/>
              </a:ext>
            </a:extLst>
          </p:cNvPr>
          <p:cNvSpPr>
            <a:spLocks noGrp="1"/>
          </p:cNvSpPr>
          <p:nvPr>
            <p:ph type="title"/>
          </p:nvPr>
        </p:nvSpPr>
        <p:spPr>
          <a:xfrm>
            <a:off x="709260" y="1600199"/>
            <a:ext cx="3945036" cy="4297680"/>
          </a:xfrm>
        </p:spPr>
        <p:txBody>
          <a:bodyPr anchor="ctr">
            <a:normAutofit/>
          </a:bodyPr>
          <a:lstStyle/>
          <a:p>
            <a:r>
              <a:rPr lang="en-US" dirty="0"/>
              <a:t>Practice research: </a:t>
            </a:r>
            <a:br>
              <a:rPr lang="en-US" dirty="0"/>
            </a:br>
            <a:r>
              <a:rPr lang="en-US" dirty="0"/>
              <a:t>some definitions</a:t>
            </a:r>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Google Shape;110;p4">
            <a:extLst>
              <a:ext uri="{FF2B5EF4-FFF2-40B4-BE49-F238E27FC236}">
                <a16:creationId xmlns:a16="http://schemas.microsoft.com/office/drawing/2014/main" id="{C235B10F-6641-D0C5-8BB0-4E1A71D8CF14}"/>
              </a:ext>
            </a:extLst>
          </p:cNvPr>
          <p:cNvSpPr txBox="1">
            <a:spLocks noGrp="1"/>
          </p:cNvSpPr>
          <p:nvPr>
            <p:ph idx="1"/>
          </p:nvPr>
        </p:nvSpPr>
        <p:spPr>
          <a:xfrm>
            <a:off x="4924842" y="597878"/>
            <a:ext cx="6557898" cy="6260122"/>
          </a:xfrm>
          <a:prstGeom prst="rect">
            <a:avLst/>
          </a:prstGeom>
        </p:spPr>
        <p:txBody>
          <a:bodyPr spcFirstLastPara="1" lIns="91425" tIns="45700" rIns="91425" bIns="45700" anchor="ctr" anchorCtr="0">
            <a:normAutofit/>
          </a:bodyPr>
          <a:lstStyle/>
          <a:p>
            <a:pPr marL="0" lvl="0" indent="0" rtl="0">
              <a:lnSpc>
                <a:spcPct val="110000"/>
              </a:lnSpc>
              <a:spcBef>
                <a:spcPts val="1000"/>
              </a:spcBef>
              <a:spcAft>
                <a:spcPts val="0"/>
              </a:spcAft>
              <a:buClr>
                <a:schemeClr val="dk1"/>
              </a:buClr>
              <a:buSzPct val="100000"/>
              <a:buNone/>
            </a:pPr>
            <a:r>
              <a:rPr lang="en-US" sz="1800" b="1" dirty="0">
                <a:ea typeface="Corbel"/>
                <a:cs typeface="Corbel"/>
                <a:sym typeface="Corbel"/>
              </a:rPr>
              <a:t>Practice research</a:t>
            </a:r>
          </a:p>
          <a:p>
            <a:pPr marL="0" lvl="0" indent="0" rtl="0">
              <a:lnSpc>
                <a:spcPct val="110000"/>
              </a:lnSpc>
              <a:spcBef>
                <a:spcPts val="1000"/>
              </a:spcBef>
              <a:spcAft>
                <a:spcPts val="0"/>
              </a:spcAft>
              <a:buClr>
                <a:schemeClr val="dk1"/>
              </a:buClr>
              <a:buSzPct val="100000"/>
              <a:buNone/>
            </a:pPr>
            <a:r>
              <a:rPr lang="en-US" sz="1800" dirty="0">
                <a:ea typeface="Corbel"/>
                <a:cs typeface="Corbel"/>
                <a:sym typeface="Corbel"/>
              </a:rPr>
              <a:t>“An umbrella term that describes all manners of research where practice is the significant method of research conveyed in a research output. This includes numerous discipline-specific formulations of practice research, which have distinct and unique balances of practice, research narrative and complementary methods within their projects.”</a:t>
            </a:r>
          </a:p>
          <a:p>
            <a:pPr marL="0" lvl="0" indent="0" rtl="0">
              <a:lnSpc>
                <a:spcPct val="110000"/>
              </a:lnSpc>
              <a:spcBef>
                <a:spcPts val="1000"/>
              </a:spcBef>
              <a:spcAft>
                <a:spcPts val="0"/>
              </a:spcAft>
              <a:buClr>
                <a:schemeClr val="dk1"/>
              </a:buClr>
              <a:buSzPct val="100000"/>
              <a:buNone/>
            </a:pPr>
            <a:r>
              <a:rPr lang="en-US" sz="1800" b="1" dirty="0">
                <a:ea typeface="Corbel"/>
                <a:cs typeface="Corbel"/>
                <a:sym typeface="Corbel"/>
              </a:rPr>
              <a:t>Research narrative</a:t>
            </a:r>
          </a:p>
          <a:p>
            <a:pPr marL="0" lvl="0" indent="0" rtl="0">
              <a:lnSpc>
                <a:spcPct val="110000"/>
              </a:lnSpc>
              <a:spcBef>
                <a:spcPts val="1000"/>
              </a:spcBef>
              <a:spcAft>
                <a:spcPts val="0"/>
              </a:spcAft>
              <a:buClr>
                <a:schemeClr val="dk1"/>
              </a:buClr>
              <a:buSzPct val="100000"/>
              <a:buNone/>
            </a:pPr>
            <a:r>
              <a:rPr lang="en-US" sz="1800" dirty="0">
                <a:ea typeface="Corbel"/>
                <a:cs typeface="Corbel"/>
                <a:sym typeface="Corbel"/>
              </a:rPr>
              <a:t>“In a practice research output, a research narrative may be conjoined with, or embodied in, practice. A research narrative articulates the research enquiry that emerges in practice.”</a:t>
            </a:r>
          </a:p>
          <a:p>
            <a:pPr marL="0" lvl="0" indent="0" rtl="0">
              <a:lnSpc>
                <a:spcPct val="110000"/>
              </a:lnSpc>
              <a:spcBef>
                <a:spcPts val="1000"/>
              </a:spcBef>
              <a:spcAft>
                <a:spcPts val="0"/>
              </a:spcAft>
              <a:buClr>
                <a:schemeClr val="dk1"/>
              </a:buClr>
              <a:buSzPct val="100000"/>
              <a:buNone/>
            </a:pPr>
            <a:endParaRPr lang="en-US" sz="1400" dirty="0">
              <a:ea typeface="Corbel"/>
              <a:cs typeface="Corbel"/>
              <a:sym typeface="Corbel"/>
            </a:endParaRPr>
          </a:p>
          <a:p>
            <a:pPr marL="0" lvl="0" indent="0" rtl="0">
              <a:lnSpc>
                <a:spcPct val="110000"/>
              </a:lnSpc>
              <a:spcBef>
                <a:spcPts val="1000"/>
              </a:spcBef>
              <a:spcAft>
                <a:spcPts val="0"/>
              </a:spcAft>
              <a:buClr>
                <a:schemeClr val="dk1"/>
              </a:buClr>
              <a:buSzPct val="100000"/>
              <a:buNone/>
            </a:pPr>
            <a:endParaRPr lang="en-US" sz="1400" dirty="0">
              <a:ea typeface="Corbel"/>
              <a:cs typeface="Corbel"/>
              <a:sym typeface="Corbel"/>
            </a:endParaRPr>
          </a:p>
          <a:p>
            <a:pPr marL="0" lvl="0" indent="0" rtl="0">
              <a:lnSpc>
                <a:spcPct val="110000"/>
              </a:lnSpc>
              <a:spcBef>
                <a:spcPts val="0"/>
              </a:spcBef>
              <a:spcAft>
                <a:spcPts val="0"/>
              </a:spcAft>
              <a:buClr>
                <a:schemeClr val="dk1"/>
              </a:buClr>
              <a:buSzPct val="84210"/>
              <a:buNone/>
            </a:pPr>
            <a:r>
              <a:rPr lang="en-US" sz="1400" dirty="0">
                <a:ea typeface="Corbel"/>
                <a:cs typeface="Corbel"/>
                <a:sym typeface="Corbel"/>
              </a:rPr>
              <a:t>Bulley, James and </a:t>
            </a:r>
            <a:r>
              <a:rPr lang="en-US" sz="1400" dirty="0" err="1">
                <a:ea typeface="Corbel"/>
                <a:cs typeface="Corbel"/>
                <a:sym typeface="Corbel"/>
              </a:rPr>
              <a:t>Şahin</a:t>
            </a:r>
            <a:r>
              <a:rPr lang="en-US" sz="1400" dirty="0">
                <a:ea typeface="Corbel"/>
                <a:cs typeface="Corbel"/>
                <a:sym typeface="Corbel"/>
              </a:rPr>
              <a:t>, </a:t>
            </a:r>
            <a:r>
              <a:rPr lang="en-US" sz="1400" dirty="0" err="1">
                <a:ea typeface="Corbel"/>
                <a:cs typeface="Corbel"/>
                <a:sym typeface="Corbel"/>
              </a:rPr>
              <a:t>Özden</a:t>
            </a:r>
            <a:r>
              <a:rPr lang="en-US" sz="1400" dirty="0">
                <a:ea typeface="Corbel"/>
                <a:cs typeface="Corbel"/>
                <a:sym typeface="Corbel"/>
              </a:rPr>
              <a:t>. </a:t>
            </a:r>
            <a:r>
              <a:rPr lang="en-US" sz="1400" i="1" dirty="0">
                <a:ea typeface="Corbel"/>
                <a:cs typeface="Corbel"/>
                <a:sym typeface="Corbel"/>
              </a:rPr>
              <a:t>Practice Research - Report 1: What is practice research?</a:t>
            </a:r>
            <a:r>
              <a:rPr lang="en-US" sz="1400" dirty="0">
                <a:ea typeface="Corbel"/>
                <a:cs typeface="Corbel"/>
                <a:sym typeface="Corbel"/>
              </a:rPr>
              <a:t> P1. London: PRAG-UK, 2021. https://</a:t>
            </a:r>
            <a:r>
              <a:rPr lang="en-US" sz="1400" dirty="0" err="1">
                <a:ea typeface="Corbel"/>
                <a:cs typeface="Corbel"/>
                <a:sym typeface="Corbel"/>
              </a:rPr>
              <a:t>doi.org</a:t>
            </a:r>
            <a:r>
              <a:rPr lang="en-US" sz="1400" dirty="0">
                <a:ea typeface="Corbel"/>
                <a:cs typeface="Corbel"/>
                <a:sym typeface="Corbel"/>
              </a:rPr>
              <a:t>/10.23636/1347. </a:t>
            </a:r>
          </a:p>
        </p:txBody>
      </p:sp>
    </p:spTree>
    <p:extLst>
      <p:ext uri="{BB962C8B-B14F-4D97-AF65-F5344CB8AC3E}">
        <p14:creationId xmlns:p14="http://schemas.microsoft.com/office/powerpoint/2010/main" val="196494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953D-0467-DAD7-79B6-298283C26FD8}"/>
              </a:ext>
            </a:extLst>
          </p:cNvPr>
          <p:cNvSpPr>
            <a:spLocks noGrp="1"/>
          </p:cNvSpPr>
          <p:nvPr>
            <p:ph type="title"/>
          </p:nvPr>
        </p:nvSpPr>
        <p:spPr/>
        <p:txBody>
          <a:bodyPr/>
          <a:lstStyle/>
          <a:p>
            <a:r>
              <a:rPr lang="en-US" dirty="0"/>
              <a:t>Features of ‘non-traditional’ research outputs?</a:t>
            </a:r>
          </a:p>
        </p:txBody>
      </p:sp>
      <p:sp>
        <p:nvSpPr>
          <p:cNvPr id="3" name="Content Placeholder 2">
            <a:extLst>
              <a:ext uri="{FF2B5EF4-FFF2-40B4-BE49-F238E27FC236}">
                <a16:creationId xmlns:a16="http://schemas.microsoft.com/office/drawing/2014/main" id="{3AAFFAA4-B7E6-9FC5-EBAE-07AA0616B51B}"/>
              </a:ext>
            </a:extLst>
          </p:cNvPr>
          <p:cNvSpPr>
            <a:spLocks noGrp="1"/>
          </p:cNvSpPr>
          <p:nvPr>
            <p:ph idx="1"/>
          </p:nvPr>
        </p:nvSpPr>
        <p:spPr>
          <a:xfrm>
            <a:off x="1451579" y="1998147"/>
            <a:ext cx="9603275" cy="4055334"/>
          </a:xfrm>
        </p:spPr>
        <p:txBody>
          <a:bodyPr>
            <a:noAutofit/>
          </a:bodyPr>
          <a:lstStyle/>
          <a:p>
            <a:pPr>
              <a:buFont typeface="Wingdings" pitchFamily="2" charset="2"/>
              <a:buChar char="Ø"/>
            </a:pPr>
            <a:r>
              <a:rPr lang="en-GB" sz="1800" dirty="0"/>
              <a:t>Often (not always) non-text </a:t>
            </a:r>
          </a:p>
          <a:p>
            <a:pPr>
              <a:buFont typeface="Wingdings" pitchFamily="2" charset="2"/>
              <a:buChar char="Ø"/>
            </a:pPr>
            <a:r>
              <a:rPr lang="en-GB" sz="1800" dirty="0"/>
              <a:t>Changes over time </a:t>
            </a:r>
          </a:p>
          <a:p>
            <a:pPr>
              <a:buFont typeface="Wingdings" pitchFamily="2" charset="2"/>
              <a:buChar char="Ø"/>
            </a:pPr>
            <a:r>
              <a:rPr lang="en-GB" sz="1800" dirty="0"/>
              <a:t>Can include multiple files (of different formats) which are closed and/or open</a:t>
            </a:r>
          </a:p>
          <a:p>
            <a:pPr>
              <a:buFont typeface="Wingdings" pitchFamily="2" charset="2"/>
              <a:buChar char="Ø"/>
            </a:pPr>
            <a:r>
              <a:rPr lang="en-GB" sz="1800" dirty="0"/>
              <a:t>Representation of performance or other live event (remediation)</a:t>
            </a:r>
          </a:p>
          <a:p>
            <a:pPr>
              <a:buFont typeface="Wingdings" pitchFamily="2" charset="2"/>
              <a:buChar char="Ø"/>
            </a:pPr>
            <a:r>
              <a:rPr lang="en-US" sz="1800" dirty="0"/>
              <a:t>Research element can be embodied in the work or needs evidencing by a narrative</a:t>
            </a:r>
          </a:p>
          <a:p>
            <a:pPr>
              <a:buFont typeface="Wingdings" pitchFamily="2" charset="2"/>
              <a:buChar char="Ø"/>
            </a:pPr>
            <a:r>
              <a:rPr lang="en-US" sz="1800" dirty="0"/>
              <a:t>Process as significant as product</a:t>
            </a:r>
          </a:p>
          <a:p>
            <a:pPr>
              <a:buFont typeface="Wingdings" pitchFamily="2" charset="2"/>
              <a:buChar char="Ø"/>
            </a:pPr>
            <a:r>
              <a:rPr lang="en-US" sz="1800" dirty="0"/>
              <a:t>Can be linear or non-linear</a:t>
            </a:r>
          </a:p>
          <a:p>
            <a:pPr>
              <a:buFont typeface="Wingdings" pitchFamily="2" charset="2"/>
              <a:buChar char="Ø"/>
            </a:pPr>
            <a:r>
              <a:rPr lang="en-US" sz="1800" dirty="0"/>
              <a:t>Time-based</a:t>
            </a:r>
          </a:p>
          <a:p>
            <a:pPr>
              <a:buFont typeface="Wingdings" pitchFamily="2" charset="2"/>
              <a:buChar char="Ø"/>
            </a:pPr>
            <a:r>
              <a:rPr lang="en-US" sz="1800" dirty="0"/>
              <a:t>Often involve a range of contributors that deserve acknowledgement and recognition</a:t>
            </a:r>
          </a:p>
        </p:txBody>
      </p:sp>
    </p:spTree>
    <p:extLst>
      <p:ext uri="{BB962C8B-B14F-4D97-AF65-F5344CB8AC3E}">
        <p14:creationId xmlns:p14="http://schemas.microsoft.com/office/powerpoint/2010/main" val="47617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9176-5FA3-933B-7A33-F53C8AB0DC06}"/>
              </a:ext>
            </a:extLst>
          </p:cNvPr>
          <p:cNvSpPr>
            <a:spLocks noGrp="1"/>
          </p:cNvSpPr>
          <p:nvPr>
            <p:ph type="title"/>
          </p:nvPr>
        </p:nvSpPr>
        <p:spPr/>
        <p:txBody>
          <a:bodyPr/>
          <a:lstStyle/>
          <a:p>
            <a:r>
              <a:rPr lang="en-US" dirty="0"/>
              <a:t>Practice research voices (PR VOICES)</a:t>
            </a:r>
          </a:p>
        </p:txBody>
      </p:sp>
      <p:sp>
        <p:nvSpPr>
          <p:cNvPr id="3" name="Content Placeholder 2">
            <a:extLst>
              <a:ext uri="{FF2B5EF4-FFF2-40B4-BE49-F238E27FC236}">
                <a16:creationId xmlns:a16="http://schemas.microsoft.com/office/drawing/2014/main" id="{EC2E8129-77BD-C49C-DADC-E491D581519E}"/>
              </a:ext>
            </a:extLst>
          </p:cNvPr>
          <p:cNvSpPr>
            <a:spLocks noGrp="1"/>
          </p:cNvSpPr>
          <p:nvPr>
            <p:ph idx="1"/>
          </p:nvPr>
        </p:nvSpPr>
        <p:spPr>
          <a:xfrm>
            <a:off x="1451579" y="2015732"/>
            <a:ext cx="5399387" cy="3450613"/>
          </a:xfrm>
        </p:spPr>
        <p:txBody>
          <a:bodyPr/>
          <a:lstStyle/>
          <a:p>
            <a:pPr marL="457200" indent="-457200">
              <a:buAutoNum type="arabicPeriod"/>
            </a:pPr>
            <a:r>
              <a:rPr lang="en-GB" dirty="0"/>
              <a:t>Define the technical &amp; academic challenges of an open library of practice research that will effectively share and disseminate practice research to academic and non-academic audiences  </a:t>
            </a:r>
          </a:p>
          <a:p>
            <a:pPr marL="457200" indent="-457200">
              <a:buAutoNum type="arabicPeriod"/>
            </a:pPr>
            <a:r>
              <a:rPr lang="en-GB" dirty="0"/>
              <a:t>Determine the most efficient and successful route by building on existing open-source technology and open standards</a:t>
            </a:r>
            <a:endParaRPr lang="en-US" dirty="0"/>
          </a:p>
        </p:txBody>
      </p:sp>
      <p:graphicFrame>
        <p:nvGraphicFramePr>
          <p:cNvPr id="5" name="Content Placeholder 8">
            <a:extLst>
              <a:ext uri="{FF2B5EF4-FFF2-40B4-BE49-F238E27FC236}">
                <a16:creationId xmlns:a16="http://schemas.microsoft.com/office/drawing/2014/main" id="{E9CE343A-4077-3CE4-2291-3EDF6C6D5E14}"/>
              </a:ext>
            </a:extLst>
          </p:cNvPr>
          <p:cNvGraphicFramePr>
            <a:graphicFrameLocks/>
          </p:cNvGraphicFramePr>
          <p:nvPr/>
        </p:nvGraphicFramePr>
        <p:xfrm>
          <a:off x="7314192" y="2096245"/>
          <a:ext cx="3740662" cy="3321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93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FE62-EF4B-D489-D5F5-64601C6C4F12}"/>
              </a:ext>
            </a:extLst>
          </p:cNvPr>
          <p:cNvSpPr>
            <a:spLocks noGrp="1"/>
          </p:cNvSpPr>
          <p:nvPr>
            <p:ph type="title"/>
          </p:nvPr>
        </p:nvSpPr>
        <p:spPr/>
        <p:txBody>
          <a:bodyPr/>
          <a:lstStyle/>
          <a:p>
            <a:r>
              <a:rPr lang="en-US" dirty="0"/>
              <a:t>Creating the intersectional </a:t>
            </a:r>
            <a:br>
              <a:rPr lang="en-US" dirty="0"/>
            </a:br>
            <a:r>
              <a:rPr lang="en-US" dirty="0"/>
              <a:t>practice research community of practice</a:t>
            </a:r>
          </a:p>
        </p:txBody>
      </p:sp>
      <p:pic>
        <p:nvPicPr>
          <p:cNvPr id="4" name="Picture 3" descr="Network diagram of different communities with an interest in practice research. This includes different roles (e.g. librarians, archivists), existing organisations (e.g. ARMA, UK Reproducibility Network) and groups such as repository software communities.">
            <a:extLst>
              <a:ext uri="{FF2B5EF4-FFF2-40B4-BE49-F238E27FC236}">
                <a16:creationId xmlns:a16="http://schemas.microsoft.com/office/drawing/2014/main" id="{046FB54E-E566-B6EE-8F5A-A7B97CBE046B}"/>
              </a:ext>
            </a:extLst>
          </p:cNvPr>
          <p:cNvPicPr>
            <a:picLocks noChangeAspect="1"/>
          </p:cNvPicPr>
          <p:nvPr/>
        </p:nvPicPr>
        <p:blipFill>
          <a:blip r:embed="rId3"/>
          <a:stretch>
            <a:fillRect/>
          </a:stretch>
        </p:blipFill>
        <p:spPr>
          <a:xfrm>
            <a:off x="1451579" y="1741787"/>
            <a:ext cx="9329612" cy="4506907"/>
          </a:xfrm>
          <a:prstGeom prst="rect">
            <a:avLst/>
          </a:prstGeom>
        </p:spPr>
      </p:pic>
    </p:spTree>
    <p:extLst>
      <p:ext uri="{BB962C8B-B14F-4D97-AF65-F5344CB8AC3E}">
        <p14:creationId xmlns:p14="http://schemas.microsoft.com/office/powerpoint/2010/main" val="353443008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22191</TotalTime>
  <Words>1817</Words>
  <Application>Microsoft Office PowerPoint</Application>
  <PresentationFormat>Widescreen</PresentationFormat>
  <Paragraphs>148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KarlaRegular</vt:lpstr>
      <vt:lpstr>Wingdings</vt:lpstr>
      <vt:lpstr>Gallery</vt:lpstr>
      <vt:lpstr>Practice research voices (pr voices): a case study</vt:lpstr>
      <vt:lpstr>persistent identifiers and  practice research</vt:lpstr>
      <vt:lpstr>Practice Research Voices (@PRVoices)</vt:lpstr>
      <vt:lpstr>PR VOiCES PROJECT TEAM</vt:lpstr>
      <vt:lpstr>Building the foundations for pr voices</vt:lpstr>
      <vt:lpstr>Practice research:  some definitions</vt:lpstr>
      <vt:lpstr>Features of ‘non-traditional’ research outputs?</vt:lpstr>
      <vt:lpstr>Practice research voices (PR VOICES)</vt:lpstr>
      <vt:lpstr>Creating the intersectional  practice research community of practice</vt:lpstr>
      <vt:lpstr>Pr voices findings and recommendations (with a little sparkle)</vt:lpstr>
      <vt:lpstr>PR Voices findings and recommendations </vt:lpstr>
      <vt:lpstr>The PR Voices framework: is portfolio the same as collection?</vt:lpstr>
      <vt:lpstr>Haplo (BY cayuse) SCHEMA: Portfolio, artefact, exhibition</vt:lpstr>
      <vt:lpstr>Metadata and persistent identifiers priorities Work with existing open standards (rather than creating new ones) </vt:lpstr>
      <vt:lpstr>the institutional research management workflow and practice research</vt:lpstr>
      <vt:lpstr>PR Voices FINDINGS relevant to INSTITUTIONAL RESEARCH MANAGEMENT workflow</vt:lpstr>
      <vt:lpstr>Thank you, questions…and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Researcher survey data analysis</dc:title>
  <dc:creator>Bailey, Helen</dc:creator>
  <cp:lastModifiedBy>Nina Watts</cp:lastModifiedBy>
  <cp:revision>51</cp:revision>
  <cp:lastPrinted>2023-04-19T18:41:06Z</cp:lastPrinted>
  <dcterms:created xsi:type="dcterms:W3CDTF">2022-05-19T07:09:21Z</dcterms:created>
  <dcterms:modified xsi:type="dcterms:W3CDTF">2023-04-20T08:54:44Z</dcterms:modified>
</cp:coreProperties>
</file>