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405" r:id="rId3"/>
    <p:sldId id="406" r:id="rId4"/>
    <p:sldId id="409" r:id="rId5"/>
    <p:sldId id="407" r:id="rId6"/>
    <p:sldId id="415" r:id="rId7"/>
    <p:sldId id="408" r:id="rId8"/>
    <p:sldId id="416" r:id="rId9"/>
    <p:sldId id="411" r:id="rId10"/>
    <p:sldId id="410" r:id="rId11"/>
    <p:sldId id="41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E26DF-ECB1-4ABB-B490-1C82FC11D5EC}" v="42" dt="2020-11-27T10:03:36.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67959" autoAdjust="0"/>
  </p:normalViewPr>
  <p:slideViewPr>
    <p:cSldViewPr snapToGrid="0">
      <p:cViewPr>
        <p:scale>
          <a:sx n="70" d="100"/>
          <a:sy n="70" d="100"/>
        </p:scale>
        <p:origin x="90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5T17:05:35.862"/>
    </inkml:context>
    <inkml:brush xml:id="br0">
      <inkml:brushProperty name="width" value="0.05" units="cm"/>
      <inkml:brushProperty name="height" value="0.05" units="cm"/>
    </inkml:brush>
  </inkml:definitions>
  <inkml:trace contextRef="#ctx0" brushRef="#br0">0 11 3968,'3'2'177,"-1"-1"1,0 1 0,1-1-1,-1 0 1,1 0-1,0 1 1,-1-2-1,1 1 1,0 0-1,-1 0 1,1-1-1,0 0 1,0 1 0,0-1-1,0 0 1,-1 0-1,1-1 1,0 1-1,0-1 1,0 1-1,-1-1 1,1 0 0,4-2-1,37-11 954,-39 13-1086,1 0 1,0 0-1,-1 1 1,1 0 0,11 1-1,1 0 124,0 3 257,-4 0-5667,-9-4 2366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1-25T17:06:00.349"/>
    </inkml:context>
    <inkml:brush xml:id="br0">
      <inkml:brushProperty name="width" value="0.05" units="cm"/>
      <inkml:brushProperty name="height" value="0.05" units="cm"/>
    </inkml:brush>
  </inkml:definitions>
  <inkml:trace contextRef="#ctx0" brushRef="#br0">23 20 1664,'0'-7'704,"-4"7"-576,-1-5-480,1 5-320,-1-3 96,0-2 96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0F461-05AB-4C41-BC0C-7F02372EDF39}" type="datetimeFigureOut">
              <a:rPr lang="en-GB" smtClean="0"/>
              <a:t>18/08/2025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E127F-0022-4967-98E2-5B4EB99736B3}" type="slidenum">
              <a:rPr lang="en-GB" smtClean="0"/>
              <a:t>‹#›</a:t>
            </a:fld>
            <a:endParaRPr lang="en-GB"/>
          </a:p>
        </p:txBody>
      </p:sp>
    </p:spTree>
    <p:extLst>
      <p:ext uri="{BB962C8B-B14F-4D97-AF65-F5344CB8AC3E}">
        <p14:creationId xmlns:p14="http://schemas.microsoft.com/office/powerpoint/2010/main" val="2544690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2</a:t>
            </a:fld>
            <a:endParaRPr lang="en-GB" altLang="en-US" sz="1200"/>
          </a:p>
        </p:txBody>
      </p:sp>
    </p:spTree>
    <p:extLst>
      <p:ext uri="{BB962C8B-B14F-4D97-AF65-F5344CB8AC3E}">
        <p14:creationId xmlns:p14="http://schemas.microsoft.com/office/powerpoint/2010/main" val="3891674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3</a:t>
            </a:fld>
            <a:endParaRPr lang="en-GB" altLang="en-US" sz="1200"/>
          </a:p>
        </p:txBody>
      </p:sp>
    </p:spTree>
    <p:extLst>
      <p:ext uri="{BB962C8B-B14F-4D97-AF65-F5344CB8AC3E}">
        <p14:creationId xmlns:p14="http://schemas.microsoft.com/office/powerpoint/2010/main" val="269984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dirty="0"/>
              <a:t>Pete, who had done badly in the teaching metrics we had been presented with, slapped his own behind, whilst saying, in time to the slaps “you very naughty boy”.  My colleagues and I guffawed loudly behind our hands.</a:t>
            </a:r>
          </a:p>
          <a:p>
            <a:r>
              <a:rPr lang="en-GB" dirty="0"/>
              <a:t>I was walking back from the refectory with my sandwich when I heard sounds of running behind me.  A colleague, who I knew remotely, puffed up to me and asked me “so, I hear Bernard has been sacked.  What’s that all about?”</a:t>
            </a:r>
          </a:p>
          <a:p>
            <a:r>
              <a:rPr lang="en-GB" dirty="0"/>
              <a:t>I received a text from Heidi the night before the away day.  “I am so upset she said.  I got my personality profile. What did you get?”   I replied.  “I think I am expected to arrange the orgies”, I responded.  “Thruster- Arranger”.  “Me too” she replied.  We corresponded about what we might wear to demonstrate our ‘personalities’, and in the away day made lewd gestures to anyone we met with our profile was mentioned. Some colleagues laughed along whilst others looked disgusted. </a:t>
            </a:r>
          </a:p>
          <a:p>
            <a:pPr eaLnBrk="1" hangingPunct="1">
              <a:spcBef>
                <a:spcPct val="0"/>
              </a:spcBef>
            </a:pPr>
            <a:endParaRPr lang="en-GB"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4</a:t>
            </a:fld>
            <a:endParaRPr lang="en-GB" altLang="en-US" sz="1200"/>
          </a:p>
        </p:txBody>
      </p:sp>
    </p:spTree>
    <p:extLst>
      <p:ext uri="{BB962C8B-B14F-4D97-AF65-F5344CB8AC3E}">
        <p14:creationId xmlns:p14="http://schemas.microsoft.com/office/powerpoint/2010/main" val="4128768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a:t>Surely these acts are just grumbling or cheating.  Why do we think they may be important?</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5</a:t>
            </a:fld>
            <a:endParaRPr lang="en-GB" altLang="en-US" sz="1200"/>
          </a:p>
        </p:txBody>
      </p:sp>
    </p:spTree>
    <p:extLst>
      <p:ext uri="{BB962C8B-B14F-4D97-AF65-F5344CB8AC3E}">
        <p14:creationId xmlns:p14="http://schemas.microsoft.com/office/powerpoint/2010/main" val="2284476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dirty="0"/>
              <a:t>Writes about slavery and oppression.</a:t>
            </a:r>
          </a:p>
          <a:p>
            <a:r>
              <a:rPr lang="en-GB" dirty="0"/>
              <a:t>Notes social sciences focus on the official or formal relations between the powerful and the weak which he emphasises hardly exhausts what we might wish to know about power. </a:t>
            </a:r>
          </a:p>
          <a:p>
            <a:r>
              <a:rPr lang="en-GB" dirty="0"/>
              <a:t>He was interested in the  infra-politics of subordinate groups- a wide variety of low profile forms of resistance that dare not speak in their own name.</a:t>
            </a:r>
          </a:p>
          <a:p>
            <a:r>
              <a:rPr lang="en-GB" sz="1200" dirty="0"/>
              <a:t>Paying attention to acts such as shirking, gossip, and ribald acts helps us to map a realm of possible dissent. Techniques can be divided into those that disguise the message and those that disguise the messenger.</a:t>
            </a:r>
          </a:p>
          <a:p>
            <a:r>
              <a:rPr lang="en-GB" sz="1200" dirty="0"/>
              <a:t>The hidden transcript is, for this reason, the privileged site for non-hegemonic, contrapuntal, dissident, subversive discourse</a:t>
            </a:r>
          </a:p>
          <a:p>
            <a:r>
              <a:rPr lang="en-GB" dirty="0"/>
              <a:t>Scott introduces the term "infra-politics" to capture the notion of an unobtrusive realm of political struggle. It is often invisible, largely by design, born of a prudent awareness of the balance of power.</a:t>
            </a:r>
          </a:p>
          <a:p>
            <a:pPr eaLnBrk="1" hangingPunct="1">
              <a:spcBef>
                <a:spcPct val="0"/>
              </a:spcBef>
            </a:pPr>
            <a:endParaRPr lang="en-GB"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6</a:t>
            </a:fld>
            <a:endParaRPr lang="en-GB" altLang="en-US" sz="1200"/>
          </a:p>
        </p:txBody>
      </p:sp>
    </p:spTree>
    <p:extLst>
      <p:ext uri="{BB962C8B-B14F-4D97-AF65-F5344CB8AC3E}">
        <p14:creationId xmlns:p14="http://schemas.microsoft.com/office/powerpoint/2010/main" val="354648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dirty="0"/>
              <a:t>Studied relations between an established group and outsiders in a British housing estate to explore some conclusions on the interplay of individuals and society and the extent that social configurations limit the scope of </a:t>
            </a:r>
            <a:r>
              <a:rPr lang="en-GB" dirty="0" err="1"/>
              <a:t>idviduals</a:t>
            </a:r>
            <a:r>
              <a:rPr lang="en-GB" dirty="0"/>
              <a:t> decisions in a compelling way</a:t>
            </a:r>
          </a:p>
          <a:p>
            <a:r>
              <a:rPr lang="en-GB" dirty="0"/>
              <a:t>They argue that social order and the creation and preservation of groups are closely related</a:t>
            </a:r>
          </a:p>
          <a:p>
            <a:r>
              <a:rPr lang="en-GB" dirty="0"/>
              <a:t>They argue that gossip may help maintain identity and power differentials of the insider group.  In gossiping we surreptitiously maintain/or create alliances and processes of alienation</a:t>
            </a:r>
          </a:p>
          <a:p>
            <a:pPr eaLnBrk="1" hangingPunct="1">
              <a:spcBef>
                <a:spcPct val="0"/>
              </a:spcBef>
            </a:pPr>
            <a:endParaRPr lang="en-GB"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7</a:t>
            </a:fld>
            <a:endParaRPr lang="en-GB" altLang="en-US" sz="1200"/>
          </a:p>
        </p:txBody>
      </p:sp>
    </p:spTree>
    <p:extLst>
      <p:ext uri="{BB962C8B-B14F-4D97-AF65-F5344CB8AC3E}">
        <p14:creationId xmlns:p14="http://schemas.microsoft.com/office/powerpoint/2010/main" val="1292650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8</a:t>
            </a:fld>
            <a:endParaRPr lang="en-GB" altLang="en-US" sz="1200"/>
          </a:p>
        </p:txBody>
      </p:sp>
    </p:spTree>
    <p:extLst>
      <p:ext uri="{BB962C8B-B14F-4D97-AF65-F5344CB8AC3E}">
        <p14:creationId xmlns:p14="http://schemas.microsoft.com/office/powerpoint/2010/main" val="1179389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9</a:t>
            </a:fld>
            <a:endParaRPr lang="en-GB" altLang="en-US" sz="1200"/>
          </a:p>
        </p:txBody>
      </p:sp>
    </p:spTree>
    <p:extLst>
      <p:ext uri="{BB962C8B-B14F-4D97-AF65-F5344CB8AC3E}">
        <p14:creationId xmlns:p14="http://schemas.microsoft.com/office/powerpoint/2010/main" val="3850323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a:t>My life now:</a:t>
            </a:r>
          </a:p>
          <a:p>
            <a:pPr eaLnBrk="1" hangingPunct="1">
              <a:spcBef>
                <a:spcPct val="0"/>
              </a:spcBef>
            </a:pPr>
            <a:endParaRPr lang="en-GB" altLang="en-US" dirty="0"/>
          </a:p>
          <a:p>
            <a:pPr marL="171450" indent="-171450" eaLnBrk="1" hangingPunct="1">
              <a:spcBef>
                <a:spcPct val="0"/>
              </a:spcBef>
              <a:buFont typeface="Arial" panose="020B0604020202020204" pitchFamily="34" charset="0"/>
              <a:buChar char="•"/>
            </a:pPr>
            <a:r>
              <a:rPr lang="en-GB" altLang="en-US" dirty="0"/>
              <a:t>In a shed at the bottom of my garden</a:t>
            </a:r>
          </a:p>
          <a:p>
            <a:pPr marL="171450" indent="-171450" eaLnBrk="1" hangingPunct="1">
              <a:spcBef>
                <a:spcPct val="0"/>
              </a:spcBef>
              <a:buFont typeface="Arial" panose="020B0604020202020204" pitchFamily="34" charset="0"/>
              <a:buChar char="•"/>
            </a:pPr>
            <a:r>
              <a:rPr lang="en-GB" altLang="en-US" dirty="0"/>
              <a:t>Kids and husband in the house – all working all day</a:t>
            </a:r>
          </a:p>
          <a:p>
            <a:pPr marL="171450" indent="-171450" eaLnBrk="1" hangingPunct="1">
              <a:spcBef>
                <a:spcPct val="0"/>
              </a:spcBef>
              <a:buFont typeface="Arial" panose="020B0604020202020204" pitchFamily="34" charset="0"/>
              <a:buChar char="•"/>
            </a:pPr>
            <a:r>
              <a:rPr lang="en-GB" altLang="en-US" dirty="0"/>
              <a:t>Online meetings in MS teams.  Rolled out on 13</a:t>
            </a:r>
            <a:r>
              <a:rPr lang="en-GB" altLang="en-US" baseline="30000" dirty="0"/>
              <a:t>th</a:t>
            </a:r>
            <a:r>
              <a:rPr lang="en-GB" altLang="en-US" dirty="0"/>
              <a:t> March 2020.  UH meeting etiquette….cameras off.  Microphone off unless speaking.  </a:t>
            </a:r>
          </a:p>
          <a:p>
            <a:pPr marL="171450" indent="-171450" eaLnBrk="1" hangingPunct="1">
              <a:spcBef>
                <a:spcPct val="0"/>
              </a:spcBef>
              <a:buFont typeface="Arial" panose="020B0604020202020204" pitchFamily="34" charset="0"/>
              <a:buChar char="•"/>
            </a:pPr>
            <a:r>
              <a:rPr lang="en-GB" altLang="en-US" dirty="0"/>
              <a:t>What I became interested in – who talks in meetings, who adds to the chat function in meetings, who is on the heads only chat (and who isn’t!), who texts me separately., when we use the WhatsApp group we also have</a:t>
            </a:r>
          </a:p>
          <a:p>
            <a:pPr marL="171450" indent="-171450" eaLnBrk="1" hangingPunct="1">
              <a:spcBef>
                <a:spcPct val="0"/>
              </a:spcBef>
              <a:buFont typeface="Arial" panose="020B0604020202020204" pitchFamily="34" charset="0"/>
              <a:buChar char="•"/>
            </a:pPr>
            <a:r>
              <a:rPr lang="en-GB" altLang="en-US" dirty="0"/>
              <a:t>Who and how people ‘throw their toys out of their pram’</a:t>
            </a:r>
          </a:p>
          <a:p>
            <a:pPr marL="171450" indent="-171450" eaLnBrk="1" hangingPunct="1">
              <a:spcBef>
                <a:spcPct val="0"/>
              </a:spcBef>
              <a:buFont typeface="Arial" panose="020B0604020202020204" pitchFamily="34" charset="0"/>
              <a:buChar char="•"/>
            </a:pPr>
            <a:r>
              <a:rPr lang="en-GB" altLang="en-US" dirty="0"/>
              <a:t>Who rings me and for what…. Those who cant get teams working…..those who are crying – literally</a:t>
            </a:r>
          </a:p>
          <a:p>
            <a:pPr marL="171450" indent="-171450" eaLnBrk="1" hangingPunct="1">
              <a:spcBef>
                <a:spcPct val="0"/>
              </a:spcBef>
              <a:buFont typeface="Arial" panose="020B0604020202020204" pitchFamily="34" charset="0"/>
              <a:buChar char="•"/>
            </a:pPr>
            <a:r>
              <a:rPr lang="en-GB" altLang="en-US" dirty="0"/>
              <a:t>Walking with the one head who is geographically close to me.</a:t>
            </a:r>
          </a:p>
          <a:p>
            <a:pPr marL="171450" indent="-171450" eaLnBrk="1" hangingPunct="1">
              <a:spcBef>
                <a:spcPct val="0"/>
              </a:spcBef>
              <a:buFont typeface="Arial" panose="020B0604020202020204" pitchFamily="34" charset="0"/>
              <a:buChar char="•"/>
            </a:pPr>
            <a:r>
              <a:rPr lang="en-GB" altLang="en-US" dirty="0"/>
              <a:t>Who I don’t talk to at all  - the Dean!</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10</a:t>
            </a:fld>
            <a:endParaRPr lang="en-GB" altLang="en-US" sz="1200"/>
          </a:p>
        </p:txBody>
      </p:sp>
    </p:spTree>
    <p:extLst>
      <p:ext uri="{BB962C8B-B14F-4D97-AF65-F5344CB8AC3E}">
        <p14:creationId xmlns:p14="http://schemas.microsoft.com/office/powerpoint/2010/main" val="1486391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MS PGothic" panose="020B0600070205080204" pitchFamily="34" charset="-128"/>
              </a:defRPr>
            </a:lvl1pPr>
            <a:lvl2pPr marL="742950" indent="-285750" eaLnBrk="0" hangingPunct="0">
              <a:defRPr sz="2100">
                <a:solidFill>
                  <a:schemeClr val="tx1"/>
                </a:solidFill>
                <a:latin typeface="Arial" panose="020B0604020202020204" pitchFamily="34" charset="0"/>
                <a:ea typeface="MS PGothic" panose="020B0600070205080204" pitchFamily="34" charset="-128"/>
              </a:defRPr>
            </a:lvl2pPr>
            <a:lvl3pPr marL="1143000" indent="-228600" eaLnBrk="0" hangingPunct="0">
              <a:defRPr sz="2100">
                <a:solidFill>
                  <a:schemeClr val="tx1"/>
                </a:solidFill>
                <a:latin typeface="Arial" panose="020B0604020202020204" pitchFamily="34" charset="0"/>
                <a:ea typeface="MS PGothic" panose="020B0600070205080204" pitchFamily="34" charset="-128"/>
              </a:defRPr>
            </a:lvl3pPr>
            <a:lvl4pPr marL="1600200" indent="-228600" eaLnBrk="0" hangingPunct="0">
              <a:defRPr sz="2100">
                <a:solidFill>
                  <a:schemeClr val="tx1"/>
                </a:solidFill>
                <a:latin typeface="Arial" panose="020B0604020202020204" pitchFamily="34" charset="0"/>
                <a:ea typeface="MS PGothic" panose="020B0600070205080204" pitchFamily="34" charset="-128"/>
              </a:defRPr>
            </a:lvl4pPr>
            <a:lvl5pPr marL="2057400" indent="-228600" eaLnBrk="0" hangingPunct="0">
              <a:defRPr sz="2100">
                <a:solidFill>
                  <a:schemeClr val="tx1"/>
                </a:solidFill>
                <a:latin typeface="Arial" panose="020B0604020202020204" pitchFamily="34" charset="0"/>
                <a:ea typeface="MS PGothic" panose="020B0600070205080204" pitchFamily="34" charset="-128"/>
              </a:defRPr>
            </a:lvl5pPr>
            <a:lvl6pPr marL="25146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6pPr>
            <a:lvl7pPr marL="29718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7pPr>
            <a:lvl8pPr marL="34290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8pPr>
            <a:lvl9pPr marL="3886200" indent="-228600" defTabSz="520700" eaLnBrk="0" fontAlgn="base" hangingPunct="0">
              <a:spcBef>
                <a:spcPct val="0"/>
              </a:spcBef>
              <a:spcAft>
                <a:spcPct val="0"/>
              </a:spcAft>
              <a:defRPr sz="2100">
                <a:solidFill>
                  <a:schemeClr val="tx1"/>
                </a:solidFill>
                <a:latin typeface="Arial" panose="020B0604020202020204" pitchFamily="34" charset="0"/>
                <a:ea typeface="MS PGothic" panose="020B0600070205080204" pitchFamily="34" charset="-128"/>
              </a:defRPr>
            </a:lvl9pPr>
          </a:lstStyle>
          <a:p>
            <a:pPr eaLnBrk="1" hangingPunct="1"/>
            <a:fld id="{16561BC3-BA21-4487-AD25-52D8D1807E67}" type="slidenum">
              <a:rPr lang="en-GB" altLang="en-US" sz="1200"/>
              <a:pPr eaLnBrk="1" hangingPunct="1"/>
              <a:t>11</a:t>
            </a:fld>
            <a:endParaRPr lang="en-GB" altLang="en-US" sz="1200"/>
          </a:p>
        </p:txBody>
      </p:sp>
    </p:spTree>
    <p:extLst>
      <p:ext uri="{BB962C8B-B14F-4D97-AF65-F5344CB8AC3E}">
        <p14:creationId xmlns:p14="http://schemas.microsoft.com/office/powerpoint/2010/main" val="1297244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E10C-C115-4158-91F4-523284D1B0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21DD7C-E566-4C05-BB53-AB55C8AA7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91AD83-14FF-405B-9F17-1A5655629421}"/>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7889514B-9433-46E8-9285-C693664F6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731BFD-780B-4E0D-BC84-F07A1B17FA09}"/>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3494837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1D89-F4D9-4AE4-8DBB-B98415D2DD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81A313-7CBB-43A1-9683-CF2ED11283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0AD83B-245A-4391-AB22-11229145E49A}"/>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ED388791-295F-43AC-B840-6DC8001611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29000-93DA-4EF9-BEF9-6781FA3E8103}"/>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51394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91B14-292B-4BD7-BAA9-83582437F4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701C0D-B5D2-4BD0-906F-0E10AF52F6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193C24-5D21-4682-8F94-3F924AFA7230}"/>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F857C1C0-30D3-4E4F-904E-79905BDB36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F74037-A48F-47EB-BAFD-7F23F409059E}"/>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257745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16E-C068-4124-918C-F8017C0DE8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502CBFC-900E-4024-A400-A667348715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C50FC0-D7CA-4008-AB5A-3A6138859C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9F612E-EF30-408C-87AE-6E08C7EF9778}"/>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6" name="Footer Placeholder 5">
            <a:extLst>
              <a:ext uri="{FF2B5EF4-FFF2-40B4-BE49-F238E27FC236}">
                <a16:creationId xmlns:a16="http://schemas.microsoft.com/office/drawing/2014/main" id="{56A0BEFA-3A13-47FB-BBFD-E8804D4FAC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0B4F0C-0063-4642-AB66-00F4072A3CAA}"/>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12922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ED57A-0555-4F58-BA04-49AF92BCE5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54AFC4-B13D-444D-B1E7-D403243168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CCDF55-D44B-4A9A-A2A2-0EB3B67404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C60CD0F-D23E-4C2C-B06C-A13B530C3D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AC483-6E3E-4F9B-AA19-FA61140CE6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66C6B1-F47F-438B-82FD-8B3C83E7E170}"/>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8" name="Footer Placeholder 7">
            <a:extLst>
              <a:ext uri="{FF2B5EF4-FFF2-40B4-BE49-F238E27FC236}">
                <a16:creationId xmlns:a16="http://schemas.microsoft.com/office/drawing/2014/main" id="{1147837C-3957-49B7-BB80-018E7F110A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CEB616-62CC-41DB-80DC-72BEEB92101E}"/>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1796388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5A7E-AA61-4752-AE2A-ABB8F4DE90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8AAC0B9-D878-4DD9-98A6-BC9E2CD9A7C1}"/>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4" name="Footer Placeholder 3">
            <a:extLst>
              <a:ext uri="{FF2B5EF4-FFF2-40B4-BE49-F238E27FC236}">
                <a16:creationId xmlns:a16="http://schemas.microsoft.com/office/drawing/2014/main" id="{D0E666DD-2727-42EA-9257-B1AC1BB962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8B0C5F-2B37-4F1E-B10D-6B3739279CED}"/>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5514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3A5848-642F-4F5C-81AD-D00B3DAB1AC5}"/>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3" name="Footer Placeholder 2">
            <a:extLst>
              <a:ext uri="{FF2B5EF4-FFF2-40B4-BE49-F238E27FC236}">
                <a16:creationId xmlns:a16="http://schemas.microsoft.com/office/drawing/2014/main" id="{4B873E9E-B735-4A71-8431-FBBBC1D4B76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C68791-57D6-4D78-BB80-2E62A1F7D746}"/>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4011124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34B1B-F8E9-475B-8C39-E9534F05A1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0CE985-1995-4581-95BF-5FD2E2AEE2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4B9565-F310-44B8-86B2-A9560A329C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85DF7F-C637-4F04-8E9E-DED00F60A0E2}"/>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6" name="Footer Placeholder 5">
            <a:extLst>
              <a:ext uri="{FF2B5EF4-FFF2-40B4-BE49-F238E27FC236}">
                <a16:creationId xmlns:a16="http://schemas.microsoft.com/office/drawing/2014/main" id="{E6D377CC-062F-4F3D-882E-22582DF77C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C937A0-7A69-42D4-A1BB-C2BE1836BBAC}"/>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160856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3E7D3-33B9-47C2-8AE4-9419DB2049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3EFF276-B134-4D9A-838D-8F1E4200A9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3D40B61-EA06-41C8-9B37-D8A726F3A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05FB40-6B98-4129-A566-FAADA6DA3599}"/>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6" name="Footer Placeholder 5">
            <a:extLst>
              <a:ext uri="{FF2B5EF4-FFF2-40B4-BE49-F238E27FC236}">
                <a16:creationId xmlns:a16="http://schemas.microsoft.com/office/drawing/2014/main" id="{9F91C856-3FEC-4B4F-9759-4975310A82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77E466-E213-48D4-9B16-51E8FDCC96D9}"/>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3507933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01AAC-1E06-4A9B-8D30-D3A22DCC28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A6C548-3766-43CB-9179-77222EA3C0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AF02B1-B811-48C7-86F9-BCA92DE8032C}"/>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3DC26960-6310-486F-B5D9-062CC68B47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690B49-E5ED-45AF-95D6-E84957332EC7}"/>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2992912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BD002-AE90-4806-B37B-A89E44302B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58330F-624C-40F9-A9D7-FDFC6388AC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4D7D85-107E-4A50-AEAA-AE17FE850DB5}"/>
              </a:ext>
            </a:extLst>
          </p:cNvPr>
          <p:cNvSpPr>
            <a:spLocks noGrp="1"/>
          </p:cNvSpPr>
          <p:nvPr>
            <p:ph type="dt" sz="half" idx="10"/>
          </p:nvPr>
        </p:nvSpPr>
        <p:spPr/>
        <p:txBody>
          <a:body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6BC28287-0615-4D80-85D0-78E540D126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58F9CC-5D68-47D0-BC98-784D041CBC0E}"/>
              </a:ext>
            </a:extLst>
          </p:cNvPr>
          <p:cNvSpPr>
            <a:spLocks noGrp="1"/>
          </p:cNvSpPr>
          <p:nvPr>
            <p:ph type="sldNum" sz="quarter" idx="12"/>
          </p:nvPr>
        </p:nvSpPr>
        <p:spPr/>
        <p:txBody>
          <a:bodyPr/>
          <a:lstStyle/>
          <a:p>
            <a:fld id="{6388F596-D256-4158-AD1B-AC1C2B0C8BCC}" type="slidenum">
              <a:rPr lang="en-GB" smtClean="0"/>
              <a:t>‹#›</a:t>
            </a:fld>
            <a:endParaRPr lang="en-GB"/>
          </a:p>
        </p:txBody>
      </p:sp>
    </p:spTree>
    <p:extLst>
      <p:ext uri="{BB962C8B-B14F-4D97-AF65-F5344CB8AC3E}">
        <p14:creationId xmlns:p14="http://schemas.microsoft.com/office/powerpoint/2010/main" val="65034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CB2FE0-F5CD-4223-9F5A-B01C53B1D7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CABFDE-C218-4DD5-B1DD-61C8A3E739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F4B86F-DF25-48E6-AECC-0CDB659CEE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29FFC-0CE2-4F5E-BE89-5C96B07832E3}" type="datetimeFigureOut">
              <a:rPr lang="en-GB" smtClean="0"/>
              <a:t>18/08/2025</a:t>
            </a:fld>
            <a:endParaRPr lang="en-GB"/>
          </a:p>
        </p:txBody>
      </p:sp>
      <p:sp>
        <p:nvSpPr>
          <p:cNvPr id="5" name="Footer Placeholder 4">
            <a:extLst>
              <a:ext uri="{FF2B5EF4-FFF2-40B4-BE49-F238E27FC236}">
                <a16:creationId xmlns:a16="http://schemas.microsoft.com/office/drawing/2014/main" id="{8D846485-2A32-489B-BA1A-DF3E37D503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6ECDFC6-AAE1-4517-875B-91AAED7F6A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8F596-D256-4158-AD1B-AC1C2B0C8BCC}" type="slidenum">
              <a:rPr lang="en-GB" smtClean="0"/>
              <a:t>‹#›</a:t>
            </a:fld>
            <a:endParaRPr lang="en-GB"/>
          </a:p>
        </p:txBody>
      </p:sp>
    </p:spTree>
    <p:extLst>
      <p:ext uri="{BB962C8B-B14F-4D97-AF65-F5344CB8AC3E}">
        <p14:creationId xmlns:p14="http://schemas.microsoft.com/office/powerpoint/2010/main" val="2742789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3" Type="http://schemas.openxmlformats.org/officeDocument/2006/relationships/image" Target="../media/image7.png"/><Relationship Id="rId3"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11" Type="http://schemas.openxmlformats.org/officeDocument/2006/relationships/customXml" Target="../ink/ink2.xml"/><Relationship Id="rId5" Type="http://schemas.openxmlformats.org/officeDocument/2006/relationships/customXml" Target="../ink/ink1.xml"/><Relationship Id="rId15" Type="http://schemas.openxmlformats.org/officeDocument/2006/relationships/image" Target="../media/image9.png"/><Relationship Id="rId10" Type="http://schemas.openxmlformats.org/officeDocument/2006/relationships/image" Target="../media/image5.png"/><Relationship Id="rId4" Type="http://schemas.openxmlformats.org/officeDocument/2006/relationships/image" Target="../media/image4.png"/><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A584-09C3-469D-A90F-589B46159EAE}"/>
              </a:ext>
            </a:extLst>
          </p:cNvPr>
          <p:cNvSpPr>
            <a:spLocks noGrp="1"/>
          </p:cNvSpPr>
          <p:nvPr>
            <p:ph type="ctrTitle"/>
          </p:nvPr>
        </p:nvSpPr>
        <p:spPr/>
        <p:txBody>
          <a:bodyPr/>
          <a:lstStyle/>
          <a:p>
            <a:r>
              <a:rPr lang="en-GB" dirty="0"/>
              <a:t>The backstage effects of working with metrics</a:t>
            </a:r>
          </a:p>
        </p:txBody>
      </p:sp>
      <p:sp>
        <p:nvSpPr>
          <p:cNvPr id="3" name="Subtitle 2">
            <a:extLst>
              <a:ext uri="{FF2B5EF4-FFF2-40B4-BE49-F238E27FC236}">
                <a16:creationId xmlns:a16="http://schemas.microsoft.com/office/drawing/2014/main" id="{07664FAE-E8D4-45FF-B727-231E2031BF81}"/>
              </a:ext>
            </a:extLst>
          </p:cNvPr>
          <p:cNvSpPr>
            <a:spLocks noGrp="1"/>
          </p:cNvSpPr>
          <p:nvPr>
            <p:ph type="subTitle" idx="1"/>
          </p:nvPr>
        </p:nvSpPr>
        <p:spPr/>
        <p:txBody>
          <a:bodyPr/>
          <a:lstStyle/>
          <a:p>
            <a:r>
              <a:rPr lang="en-GB" dirty="0"/>
              <a:t>Emma Elkington</a:t>
            </a:r>
          </a:p>
        </p:txBody>
      </p:sp>
    </p:spTree>
    <p:extLst>
      <p:ext uri="{BB962C8B-B14F-4D97-AF65-F5344CB8AC3E}">
        <p14:creationId xmlns:p14="http://schemas.microsoft.com/office/powerpoint/2010/main" val="248839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a:bodyPr>
          <a:lstStyle/>
          <a:p>
            <a:pPr defTabSz="472839">
              <a:defRPr/>
            </a:pPr>
            <a:r>
              <a:rPr lang="en-US" dirty="0">
                <a:solidFill>
                  <a:schemeClr val="bg1"/>
                </a:solidFill>
                <a:ea typeface="+mj-ea"/>
              </a:rPr>
              <a:t>My Research</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3626051"/>
          </a:xfrm>
        </p:spPr>
        <p:txBody>
          <a:bodyPr/>
          <a:lstStyle/>
          <a:p>
            <a:pPr marL="0" indent="0">
              <a:buNone/>
            </a:pPr>
            <a:endParaRPr lang="en-GB" dirty="0"/>
          </a:p>
          <a:p>
            <a:pPr marL="0" indent="0">
              <a:buNone/>
            </a:pPr>
            <a:r>
              <a:rPr lang="en-GB" dirty="0"/>
              <a:t>My initial title:  Struggling with metrics as a middle manager in a UK Business School</a:t>
            </a:r>
          </a:p>
          <a:p>
            <a:pPr marL="0" indent="0">
              <a:buNone/>
            </a:pPr>
            <a:endParaRPr lang="en-GB" dirty="0"/>
          </a:p>
          <a:p>
            <a:pPr marL="0" indent="0">
              <a:buNone/>
            </a:pPr>
            <a:r>
              <a:rPr lang="en-GB" dirty="0"/>
              <a:t>What I came to notice:  The ribald acts, gossip and other backstage (or hidden) conversations when metrics were used</a:t>
            </a:r>
          </a:p>
        </p:txBody>
      </p:sp>
    </p:spTree>
    <p:extLst>
      <p:ext uri="{BB962C8B-B14F-4D97-AF65-F5344CB8AC3E}">
        <p14:creationId xmlns:p14="http://schemas.microsoft.com/office/powerpoint/2010/main" val="1810128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a:bodyPr>
          <a:lstStyle/>
          <a:p>
            <a:pPr defTabSz="472839">
              <a:defRPr/>
            </a:pPr>
            <a:r>
              <a:rPr lang="en-US" dirty="0">
                <a:solidFill>
                  <a:schemeClr val="bg1"/>
                </a:solidFill>
                <a:ea typeface="+mj-ea"/>
              </a:rPr>
              <a:t>My Organisational Context</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3626051"/>
          </a:xfrm>
        </p:spPr>
        <p:txBody>
          <a:bodyPr/>
          <a:lstStyle/>
          <a:p>
            <a:r>
              <a:rPr lang="en-GB" dirty="0"/>
              <a:t>Training is as an accountant as an audit trainee in a Big 4 Accounting practice</a:t>
            </a:r>
          </a:p>
          <a:p>
            <a:r>
              <a:rPr lang="en-GB" dirty="0"/>
              <a:t>Professional Education</a:t>
            </a:r>
          </a:p>
          <a:p>
            <a:r>
              <a:rPr lang="en-GB" dirty="0"/>
              <a:t>Higher Education in UK Business School</a:t>
            </a:r>
          </a:p>
        </p:txBody>
      </p:sp>
    </p:spTree>
    <p:extLst>
      <p:ext uri="{BB962C8B-B14F-4D97-AF65-F5344CB8AC3E}">
        <p14:creationId xmlns:p14="http://schemas.microsoft.com/office/powerpoint/2010/main" val="4115885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a:bodyPr>
          <a:lstStyle/>
          <a:p>
            <a:pPr defTabSz="472839">
              <a:defRPr/>
            </a:pPr>
            <a:r>
              <a:rPr lang="en-US" dirty="0">
                <a:solidFill>
                  <a:schemeClr val="bg1"/>
                </a:solidFill>
                <a:ea typeface="+mj-ea"/>
              </a:rPr>
              <a:t>My narrative examples (pre-</a:t>
            </a:r>
            <a:r>
              <a:rPr lang="en-US" dirty="0" err="1">
                <a:solidFill>
                  <a:schemeClr val="bg1"/>
                </a:solidFill>
                <a:ea typeface="+mj-ea"/>
              </a:rPr>
              <a:t>covid</a:t>
            </a:r>
            <a:r>
              <a:rPr lang="en-US" dirty="0">
                <a:solidFill>
                  <a:schemeClr val="bg1"/>
                </a:solidFill>
                <a:ea typeface="+mj-ea"/>
              </a:rPr>
              <a:t>)</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3626051"/>
          </a:xfrm>
        </p:spPr>
        <p:txBody>
          <a:bodyPr>
            <a:normAutofit/>
          </a:bodyPr>
          <a:lstStyle/>
          <a:p>
            <a:endParaRPr lang="en-GB" dirty="0"/>
          </a:p>
          <a:p>
            <a:endParaRPr lang="en-GB" dirty="0"/>
          </a:p>
        </p:txBody>
      </p:sp>
      <p:sp>
        <p:nvSpPr>
          <p:cNvPr id="7" name="TextBox 6">
            <a:extLst>
              <a:ext uri="{FF2B5EF4-FFF2-40B4-BE49-F238E27FC236}">
                <a16:creationId xmlns:a16="http://schemas.microsoft.com/office/drawing/2014/main" id="{2A214AE6-9B34-4F63-B058-C2F24145FA93}"/>
              </a:ext>
            </a:extLst>
          </p:cNvPr>
          <p:cNvSpPr txBox="1"/>
          <p:nvPr/>
        </p:nvSpPr>
        <p:spPr>
          <a:xfrm>
            <a:off x="1396621" y="1894488"/>
            <a:ext cx="9272098" cy="2800767"/>
          </a:xfrm>
          <a:prstGeom prst="rect">
            <a:avLst/>
          </a:prstGeom>
          <a:noFill/>
        </p:spPr>
        <p:txBody>
          <a:bodyPr wrap="square">
            <a:spAutoFit/>
          </a:bodyPr>
          <a:lstStyle/>
          <a:p>
            <a:pPr marL="285750" indent="-285750">
              <a:buFont typeface="Arial" panose="020B0604020202020204" pitchFamily="34" charset="0"/>
              <a:buChar char="•"/>
            </a:pPr>
            <a:r>
              <a:rPr lang="en-GB" sz="4400" dirty="0"/>
              <a:t>Disguise</a:t>
            </a:r>
          </a:p>
          <a:p>
            <a:pPr marL="285750" indent="-285750">
              <a:buFont typeface="Arial" panose="020B0604020202020204" pitchFamily="34" charset="0"/>
              <a:buChar char="•"/>
            </a:pPr>
            <a:r>
              <a:rPr lang="en-GB" sz="4400" dirty="0"/>
              <a:t>Anonymity</a:t>
            </a:r>
          </a:p>
          <a:p>
            <a:pPr marL="285750" indent="-285750">
              <a:buFont typeface="Arial" panose="020B0604020202020204" pitchFamily="34" charset="0"/>
              <a:buChar char="•"/>
            </a:pPr>
            <a:r>
              <a:rPr lang="en-GB" sz="4400" dirty="0"/>
              <a:t>Gossip</a:t>
            </a:r>
          </a:p>
          <a:p>
            <a:pPr marL="285750" indent="-285750">
              <a:buFont typeface="Arial" panose="020B0604020202020204" pitchFamily="34" charset="0"/>
              <a:buChar char="•"/>
            </a:pPr>
            <a:r>
              <a:rPr lang="en-GB" sz="4400" dirty="0"/>
              <a:t>Ribald Acts</a:t>
            </a:r>
          </a:p>
        </p:txBody>
      </p:sp>
    </p:spTree>
    <p:extLst>
      <p:ext uri="{BB962C8B-B14F-4D97-AF65-F5344CB8AC3E}">
        <p14:creationId xmlns:p14="http://schemas.microsoft.com/office/powerpoint/2010/main" val="2426238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a:bodyPr>
          <a:lstStyle/>
          <a:p>
            <a:pPr defTabSz="472839">
              <a:defRPr/>
            </a:pPr>
            <a:r>
              <a:rPr lang="en-US" dirty="0">
                <a:solidFill>
                  <a:schemeClr val="bg1"/>
                </a:solidFill>
              </a:rPr>
              <a:t>Why pay attention to these acts?</a:t>
            </a:r>
            <a:endParaRPr lang="en-US" dirty="0">
              <a:solidFill>
                <a:schemeClr val="bg1"/>
              </a:solidFill>
              <a:ea typeface="+mj-ea"/>
            </a:endParaRP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Help">
            <a:extLst>
              <a:ext uri="{FF2B5EF4-FFF2-40B4-BE49-F238E27FC236}">
                <a16:creationId xmlns:a16="http://schemas.microsoft.com/office/drawing/2014/main" id="{F96B4AC6-333C-44D6-BE7D-777F618D5964}"/>
              </a:ext>
            </a:extLst>
          </p:cNvPr>
          <p:cNvPicPr>
            <a:picLocks noGrp="1" noChangeAspect="1"/>
          </p:cNvPicPr>
          <p:nvPr>
            <p:ph idx="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39987" y="1962723"/>
            <a:ext cx="3159184" cy="3159184"/>
          </a:xfrm>
        </p:spPr>
      </p:pic>
    </p:spTree>
    <p:extLst>
      <p:ext uri="{BB962C8B-B14F-4D97-AF65-F5344CB8AC3E}">
        <p14:creationId xmlns:p14="http://schemas.microsoft.com/office/powerpoint/2010/main" val="1431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rPr>
              <a:t>Scott (1990): Domination and the Arts of Resistance</a:t>
            </a:r>
            <a:endParaRPr lang="en-US" dirty="0">
              <a:solidFill>
                <a:schemeClr val="bg1"/>
              </a:solidFill>
              <a:ea typeface="+mj-ea"/>
            </a:endParaRP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4036088"/>
          </a:xfrm>
        </p:spPr>
        <p:txBody>
          <a:bodyPr>
            <a:normAutofit/>
          </a:bodyPr>
          <a:lstStyle/>
          <a:p>
            <a:r>
              <a:rPr lang="en-GB" dirty="0"/>
              <a:t>Notes social sciences focus on the official or formal relations between the powerful and the weak</a:t>
            </a:r>
          </a:p>
          <a:p>
            <a:r>
              <a:rPr lang="en-GB" dirty="0"/>
              <a:t>Interested in the  wide variety of low profile forms of resistance</a:t>
            </a:r>
          </a:p>
          <a:p>
            <a:r>
              <a:rPr lang="en-GB" sz="2800" dirty="0"/>
              <a:t>Paying attention to acts such as shirking, gossip, and ribald acts helps us to map a realm of possible dissent. </a:t>
            </a:r>
          </a:p>
          <a:p>
            <a:r>
              <a:rPr lang="en-GB" dirty="0"/>
              <a:t>Introduces the term "infra-politics" to capture the notion of an unobtrusive realm of political struggle</a:t>
            </a:r>
          </a:p>
        </p:txBody>
      </p:sp>
    </p:spTree>
    <p:extLst>
      <p:ext uri="{BB962C8B-B14F-4D97-AF65-F5344CB8AC3E}">
        <p14:creationId xmlns:p14="http://schemas.microsoft.com/office/powerpoint/2010/main" val="706819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ea typeface="+mj-ea"/>
              </a:rPr>
              <a:t>Elias &amp; Scotson (1994): The Established and the Outsiders</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3626051"/>
          </a:xfrm>
        </p:spPr>
        <p:txBody>
          <a:bodyPr>
            <a:normAutofit/>
          </a:bodyPr>
          <a:lstStyle/>
          <a:p>
            <a:r>
              <a:rPr lang="en-GB" dirty="0"/>
              <a:t>Studied relations between an established group and outsiders in a British housing estate </a:t>
            </a:r>
          </a:p>
          <a:p>
            <a:r>
              <a:rPr lang="en-GB" dirty="0"/>
              <a:t>Argue that social order and the creation and preservation of groups are closely related</a:t>
            </a:r>
          </a:p>
          <a:p>
            <a:r>
              <a:rPr lang="en-GB" dirty="0"/>
              <a:t>Argue that gossip may help maintain identity and power differentials of the insider group.  </a:t>
            </a:r>
          </a:p>
        </p:txBody>
      </p:sp>
    </p:spTree>
    <p:extLst>
      <p:ext uri="{BB962C8B-B14F-4D97-AF65-F5344CB8AC3E}">
        <p14:creationId xmlns:p14="http://schemas.microsoft.com/office/powerpoint/2010/main" val="259514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ea typeface="+mj-ea"/>
              </a:rPr>
              <a:t>How do these texts add to our understanding?</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Help">
            <a:extLst>
              <a:ext uri="{FF2B5EF4-FFF2-40B4-BE49-F238E27FC236}">
                <a16:creationId xmlns:a16="http://schemas.microsoft.com/office/drawing/2014/main" id="{6EAE24DA-221D-45E3-9333-A4C231868ED2}"/>
              </a:ext>
            </a:extLst>
          </p:cNvPr>
          <p:cNvPicPr>
            <a:picLocks noGrp="1" noChangeAspect="1"/>
          </p:cNvPicPr>
          <p:nvPr>
            <p:ph idx="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83040" y="2075609"/>
            <a:ext cx="3452882" cy="3452882"/>
          </a:xfrm>
        </p:spPr>
      </p:pic>
    </p:spTree>
    <p:extLst>
      <p:ext uri="{BB962C8B-B14F-4D97-AF65-F5344CB8AC3E}">
        <p14:creationId xmlns:p14="http://schemas.microsoft.com/office/powerpoint/2010/main" val="3311920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ea typeface="+mj-ea"/>
              </a:rPr>
              <a:t>What emerging conclusions am I drawing in my work?</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F0CDF1EC-4CE8-4C48-A1AE-4073F10C36C8}"/>
              </a:ext>
            </a:extLst>
          </p:cNvPr>
          <p:cNvSpPr>
            <a:spLocks noGrp="1"/>
          </p:cNvSpPr>
          <p:nvPr>
            <p:ph idx="1"/>
          </p:nvPr>
        </p:nvSpPr>
        <p:spPr>
          <a:xfrm>
            <a:off x="1478655" y="1825625"/>
            <a:ext cx="9190064" cy="3626051"/>
          </a:xfrm>
        </p:spPr>
        <p:txBody>
          <a:bodyPr/>
          <a:lstStyle/>
          <a:p>
            <a:r>
              <a:rPr lang="en-GB" dirty="0"/>
              <a:t>Processes of Subjugation and Subterfuge emerge in paradoxical patterns of conforming &amp; resisting and inclusion &amp; exclusion, which have the potential to shift power relations</a:t>
            </a:r>
          </a:p>
          <a:p>
            <a:r>
              <a:rPr lang="en-GB" dirty="0"/>
              <a:t>We are as constrained and enabled by power relations in the hidden transcript as we are in the public transcript</a:t>
            </a:r>
          </a:p>
          <a:p>
            <a:r>
              <a:rPr lang="en-GB" dirty="0"/>
              <a:t>Middle managers are neither totally dominant nor totally subordinate</a:t>
            </a:r>
          </a:p>
        </p:txBody>
      </p:sp>
    </p:spTree>
    <p:extLst>
      <p:ext uri="{BB962C8B-B14F-4D97-AF65-F5344CB8AC3E}">
        <p14:creationId xmlns:p14="http://schemas.microsoft.com/office/powerpoint/2010/main" val="32367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ea typeface="+mj-ea"/>
              </a:rPr>
              <a:t>How has gossip transformed post-</a:t>
            </a:r>
            <a:r>
              <a:rPr lang="en-US" dirty="0" err="1">
                <a:solidFill>
                  <a:schemeClr val="bg1"/>
                </a:solidFill>
                <a:ea typeface="+mj-ea"/>
              </a:rPr>
              <a:t>covid</a:t>
            </a:r>
            <a:r>
              <a:rPr lang="en-US" dirty="0">
                <a:solidFill>
                  <a:schemeClr val="bg1"/>
                </a:solidFill>
                <a:ea typeface="+mj-ea"/>
              </a:rPr>
              <a:t>?</a:t>
            </a: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a:extLst>
              <a:ext uri="{FF2B5EF4-FFF2-40B4-BE49-F238E27FC236}">
                <a16:creationId xmlns:a16="http://schemas.microsoft.com/office/drawing/2014/main" id="{768F3F8B-8922-4BB9-B234-894F84BEAD7F}"/>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a:stretch/>
        </p:blipFill>
        <p:spPr>
          <a:xfrm>
            <a:off x="196635" y="1793275"/>
            <a:ext cx="4591945" cy="2012145"/>
          </a:xfrm>
        </p:spPr>
      </p:pic>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0353B665-9719-4FEC-AE70-AB6DA6E0AF13}"/>
                  </a:ext>
                </a:extLst>
              </p14:cNvPr>
              <p14:cNvContentPartPr/>
              <p14:nvPr/>
            </p14:nvContentPartPr>
            <p14:xfrm>
              <a:off x="5146740" y="3748238"/>
              <a:ext cx="76680" cy="9000"/>
            </p14:xfrm>
          </p:contentPart>
        </mc:Choice>
        <mc:Fallback xmlns="">
          <p:pic>
            <p:nvPicPr>
              <p:cNvPr id="19" name="Ink 18">
                <a:extLst>
                  <a:ext uri="{FF2B5EF4-FFF2-40B4-BE49-F238E27FC236}">
                    <a16:creationId xmlns:a16="http://schemas.microsoft.com/office/drawing/2014/main" id="{0353B665-9719-4FEC-AE70-AB6DA6E0AF13}"/>
                  </a:ext>
                </a:extLst>
              </p:cNvPr>
              <p:cNvPicPr/>
              <p:nvPr/>
            </p:nvPicPr>
            <p:blipFill>
              <a:blip r:embed="rId10"/>
              <a:stretch>
                <a:fillRect/>
              </a:stretch>
            </p:blipFill>
            <p:spPr>
              <a:xfrm>
                <a:off x="5137740" y="3739598"/>
                <a:ext cx="943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Ink 28">
                <a:extLst>
                  <a:ext uri="{FF2B5EF4-FFF2-40B4-BE49-F238E27FC236}">
                    <a16:creationId xmlns:a16="http://schemas.microsoft.com/office/drawing/2014/main" id="{BFDA5030-473C-49BC-81AB-95366FF05E91}"/>
                  </a:ext>
                </a:extLst>
              </p14:cNvPr>
              <p14:cNvContentPartPr/>
              <p14:nvPr/>
            </p14:nvContentPartPr>
            <p14:xfrm>
              <a:off x="2279700" y="3880358"/>
              <a:ext cx="8640" cy="7560"/>
            </p14:xfrm>
          </p:contentPart>
        </mc:Choice>
        <mc:Fallback xmlns="">
          <p:pic>
            <p:nvPicPr>
              <p:cNvPr id="29" name="Ink 28">
                <a:extLst>
                  <a:ext uri="{FF2B5EF4-FFF2-40B4-BE49-F238E27FC236}">
                    <a16:creationId xmlns:a16="http://schemas.microsoft.com/office/drawing/2014/main" id="{BFDA5030-473C-49BC-81AB-95366FF05E91}"/>
                  </a:ext>
                </a:extLst>
              </p:cNvPr>
              <p:cNvPicPr/>
              <p:nvPr/>
            </p:nvPicPr>
            <p:blipFill>
              <a:blip r:embed="rId12"/>
              <a:stretch>
                <a:fillRect/>
              </a:stretch>
            </p:blipFill>
            <p:spPr>
              <a:xfrm>
                <a:off x="2270700" y="3871358"/>
                <a:ext cx="26280" cy="25200"/>
              </a:xfrm>
              <a:prstGeom prst="rect">
                <a:avLst/>
              </a:prstGeom>
            </p:spPr>
          </p:pic>
        </mc:Fallback>
      </mc:AlternateContent>
      <p:pic>
        <p:nvPicPr>
          <p:cNvPr id="4" name="Picture 3">
            <a:extLst>
              <a:ext uri="{FF2B5EF4-FFF2-40B4-BE49-F238E27FC236}">
                <a16:creationId xmlns:a16="http://schemas.microsoft.com/office/drawing/2014/main" id="{5DEFD819-7CBA-4B67-AAA7-D962CA2757B0}"/>
              </a:ext>
            </a:extLst>
          </p:cNvPr>
          <p:cNvPicPr>
            <a:picLocks noChangeAspect="1"/>
          </p:cNvPicPr>
          <p:nvPr/>
        </p:nvPicPr>
        <p:blipFill rotWithShape="1">
          <a:blip r:embed="rId13"/>
          <a:srcRect r="60762" b="47177"/>
          <a:stretch/>
        </p:blipFill>
        <p:spPr>
          <a:xfrm>
            <a:off x="5569358" y="4188739"/>
            <a:ext cx="4783944" cy="2617939"/>
          </a:xfrm>
          <a:prstGeom prst="rect">
            <a:avLst/>
          </a:prstGeom>
        </p:spPr>
      </p:pic>
      <p:pic>
        <p:nvPicPr>
          <p:cNvPr id="20" name="Picture 19">
            <a:extLst>
              <a:ext uri="{FF2B5EF4-FFF2-40B4-BE49-F238E27FC236}">
                <a16:creationId xmlns:a16="http://schemas.microsoft.com/office/drawing/2014/main" id="{5B7F58AB-A117-4C3F-80DA-65007D2B97A9}"/>
              </a:ext>
            </a:extLst>
          </p:cNvPr>
          <p:cNvPicPr>
            <a:picLocks noChangeAspect="1"/>
          </p:cNvPicPr>
          <p:nvPr/>
        </p:nvPicPr>
        <p:blipFill rotWithShape="1">
          <a:blip r:embed="rId14"/>
          <a:srcRect l="46047" t="28619" r="26395" b="24022"/>
          <a:stretch/>
        </p:blipFill>
        <p:spPr>
          <a:xfrm>
            <a:off x="7291538" y="1793275"/>
            <a:ext cx="3765827" cy="2282384"/>
          </a:xfrm>
          <a:prstGeom prst="rect">
            <a:avLst/>
          </a:prstGeom>
        </p:spPr>
      </p:pic>
      <p:pic>
        <p:nvPicPr>
          <p:cNvPr id="22" name="Picture 21">
            <a:extLst>
              <a:ext uri="{FF2B5EF4-FFF2-40B4-BE49-F238E27FC236}">
                <a16:creationId xmlns:a16="http://schemas.microsoft.com/office/drawing/2014/main" id="{8901837F-DDDC-4078-A464-3ED7DA1B499F}"/>
              </a:ext>
            </a:extLst>
          </p:cNvPr>
          <p:cNvPicPr>
            <a:picLocks noChangeAspect="1"/>
          </p:cNvPicPr>
          <p:nvPr/>
        </p:nvPicPr>
        <p:blipFill rotWithShape="1">
          <a:blip r:embed="rId15"/>
          <a:srcRect l="46735" t="43398" r="49020" b="46487"/>
          <a:stretch/>
        </p:blipFill>
        <p:spPr>
          <a:xfrm>
            <a:off x="2279700" y="4188739"/>
            <a:ext cx="1574389" cy="1524866"/>
          </a:xfrm>
          <a:prstGeom prst="rect">
            <a:avLst/>
          </a:prstGeom>
        </p:spPr>
      </p:pic>
    </p:spTree>
    <p:extLst>
      <p:ext uri="{BB962C8B-B14F-4D97-AF65-F5344CB8AC3E}">
        <p14:creationId xmlns:p14="http://schemas.microsoft.com/office/powerpoint/2010/main" val="243703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78655" y="247603"/>
            <a:ext cx="9190065" cy="1488491"/>
          </a:xfrm>
          <a:prstGeom prst="rect">
            <a:avLst/>
          </a:prstGeom>
          <a:solidFill>
            <a:srgbClr val="0F113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72839">
              <a:defRPr/>
            </a:pPr>
            <a:endParaRPr lang="en-US" sz="1632" dirty="0">
              <a:solidFill>
                <a:srgbClr val="91C849"/>
              </a:solidFill>
            </a:endParaRPr>
          </a:p>
        </p:txBody>
      </p:sp>
      <p:sp>
        <p:nvSpPr>
          <p:cNvPr id="2" name="Title 1"/>
          <p:cNvSpPr>
            <a:spLocks noGrp="1"/>
          </p:cNvSpPr>
          <p:nvPr>
            <p:ph type="title"/>
          </p:nvPr>
        </p:nvSpPr>
        <p:spPr>
          <a:xfrm>
            <a:off x="1629650" y="637742"/>
            <a:ext cx="8723652" cy="866607"/>
          </a:xfrm>
        </p:spPr>
        <p:txBody>
          <a:bodyPr rtlCol="0">
            <a:normAutofit fontScale="90000"/>
          </a:bodyPr>
          <a:lstStyle/>
          <a:p>
            <a:pPr defTabSz="472839">
              <a:defRPr/>
            </a:pPr>
            <a:r>
              <a:rPr lang="en-US" dirty="0">
                <a:solidFill>
                  <a:schemeClr val="bg1"/>
                </a:solidFill>
                <a:ea typeface="+mj-ea"/>
              </a:rPr>
              <a:t>Exploring what has changed and why this may be </a:t>
            </a:r>
            <a:r>
              <a:rPr lang="en-US">
                <a:solidFill>
                  <a:schemeClr val="bg1"/>
                </a:solidFill>
                <a:ea typeface="+mj-ea"/>
              </a:rPr>
              <a:t>a problem (or not)?</a:t>
            </a:r>
            <a:endParaRPr lang="en-US" dirty="0">
              <a:solidFill>
                <a:schemeClr val="bg1"/>
              </a:solidFill>
              <a:ea typeface="+mj-ea"/>
            </a:endParaRPr>
          </a:p>
        </p:txBody>
      </p:sp>
      <p:pic>
        <p:nvPicPr>
          <p:cNvPr id="30726" name="Picture 7" descr="UH_LOGO_DARK_BLUE_P2757_SPOT_1115.ps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2839" y="6014426"/>
            <a:ext cx="2349340" cy="41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Help">
            <a:extLst>
              <a:ext uri="{FF2B5EF4-FFF2-40B4-BE49-F238E27FC236}">
                <a16:creationId xmlns:a16="http://schemas.microsoft.com/office/drawing/2014/main" id="{EB92FC58-F311-4D97-9A73-10032F9F5CDC}"/>
              </a:ext>
            </a:extLst>
          </p:cNvPr>
          <p:cNvPicPr>
            <a:picLocks noGrp="1" noChangeAspect="1"/>
          </p:cNvPicPr>
          <p:nvPr>
            <p:ph idx="1"/>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06780" y="1736094"/>
            <a:ext cx="4169391" cy="4169391"/>
          </a:xfrm>
        </p:spPr>
      </p:pic>
    </p:spTree>
    <p:extLst>
      <p:ext uri="{BB962C8B-B14F-4D97-AF65-F5344CB8AC3E}">
        <p14:creationId xmlns:p14="http://schemas.microsoft.com/office/powerpoint/2010/main" val="2207446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939</Words>
  <Application>Microsoft Office PowerPoint</Application>
  <PresentationFormat>Widescreen</PresentationFormat>
  <Paragraphs>66</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The backstage effects of working with metrics</vt:lpstr>
      <vt:lpstr>My Research</vt:lpstr>
      <vt:lpstr>My Organisational Context</vt:lpstr>
      <vt:lpstr>My narrative examples (pre-covid)</vt:lpstr>
      <vt:lpstr>Why pay attention to these acts?</vt:lpstr>
      <vt:lpstr>Scott (1990): Domination and the Arts of Resistance</vt:lpstr>
      <vt:lpstr>Elias &amp; Scotson (1994): The Established and the Outsiders</vt:lpstr>
      <vt:lpstr>How do these texts add to our understanding?</vt:lpstr>
      <vt:lpstr>What emerging conclusions am I drawing in my work?</vt:lpstr>
      <vt:lpstr>How has gossip transformed post-covid?</vt:lpstr>
      <vt:lpstr>Exploring what has changed and why this may be a problem (or not)?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backstage effects of working with metrics</dc:title>
  <dc:creator>Emma Elkington</dc:creator>
  <cp:lastModifiedBy>Emma Elkington</cp:lastModifiedBy>
  <cp:revision>4</cp:revision>
  <dcterms:created xsi:type="dcterms:W3CDTF">2020-11-25T12:56:59Z</dcterms:created>
  <dcterms:modified xsi:type="dcterms:W3CDTF">2025-08-18T13:57:54Z</dcterms:modified>
</cp:coreProperties>
</file>