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32"/>
  </p:notesMasterIdLst>
  <p:sldIdLst>
    <p:sldId id="256" r:id="rId7"/>
    <p:sldId id="289" r:id="rId8"/>
    <p:sldId id="273" r:id="rId9"/>
    <p:sldId id="292" r:id="rId10"/>
    <p:sldId id="276" r:id="rId11"/>
    <p:sldId id="269" r:id="rId12"/>
    <p:sldId id="268" r:id="rId13"/>
    <p:sldId id="277" r:id="rId14"/>
    <p:sldId id="294" r:id="rId15"/>
    <p:sldId id="278" r:id="rId16"/>
    <p:sldId id="279" r:id="rId17"/>
    <p:sldId id="280" r:id="rId18"/>
    <p:sldId id="282" r:id="rId19"/>
    <p:sldId id="283" r:id="rId20"/>
    <p:sldId id="281" r:id="rId21"/>
    <p:sldId id="290" r:id="rId22"/>
    <p:sldId id="284" r:id="rId23"/>
    <p:sldId id="285" r:id="rId24"/>
    <p:sldId id="287" r:id="rId25"/>
    <p:sldId id="295" r:id="rId26"/>
    <p:sldId id="288" r:id="rId27"/>
    <p:sldId id="291" r:id="rId28"/>
    <p:sldId id="274" r:id="rId29"/>
    <p:sldId id="293" r:id="rId30"/>
    <p:sldId id="266"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1">
          <p15:clr>
            <a:srgbClr val="A4A3A4"/>
          </p15:clr>
        </p15:guide>
        <p15:guide id="2" orient="horz" pos="533">
          <p15:clr>
            <a:srgbClr val="A4A3A4"/>
          </p15:clr>
        </p15:guide>
        <p15:guide id="3" orient="horz" pos="233">
          <p15:clr>
            <a:srgbClr val="A4A3A4"/>
          </p15:clr>
        </p15:guide>
        <p15:guide id="4" orient="horz" pos="1229">
          <p15:clr>
            <a:srgbClr val="A4A3A4"/>
          </p15:clr>
        </p15:guide>
        <p15:guide id="5" pos="238">
          <p15:clr>
            <a:srgbClr val="A4A3A4"/>
          </p15:clr>
        </p15:guide>
        <p15:guide id="6" pos="81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E1B"/>
    <a:srgbClr val="F7403A"/>
    <a:srgbClr val="00BEB8"/>
    <a:srgbClr val="D10074"/>
    <a:srgbClr val="E90702"/>
    <a:srgbClr val="E10601"/>
    <a:srgbClr val="FF1F30"/>
    <a:srgbClr val="FF1037"/>
    <a:srgbClr val="FF3D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46" autoAdjust="0"/>
    <p:restoredTop sz="51923" autoAdjust="0"/>
  </p:normalViewPr>
  <p:slideViewPr>
    <p:cSldViewPr snapToGrid="0" snapToObjects="1">
      <p:cViewPr varScale="1">
        <p:scale>
          <a:sx n="59" d="100"/>
          <a:sy n="59" d="100"/>
        </p:scale>
        <p:origin x="3066" y="72"/>
      </p:cViewPr>
      <p:guideLst>
        <p:guide orient="horz" pos="4081"/>
        <p:guide orient="horz" pos="533"/>
        <p:guide orient="horz" pos="233"/>
        <p:guide orient="horz" pos="1229"/>
        <p:guide pos="238"/>
        <p:guide pos="818"/>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_rels/viewProps.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7FB0AA-25D6-4972-9D78-D71DAD9AC06A}" type="datetimeFigureOut">
              <a:rPr lang="en-GB" smtClean="0"/>
              <a:t>18/02/2020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1630F3-6665-4FE3-A630-63BBFB00F5F7}" type="slidenum">
              <a:rPr lang="en-GB" smtClean="0"/>
              <a:t>‹#›</a:t>
            </a:fld>
            <a:endParaRPr lang="en-GB"/>
          </a:p>
        </p:txBody>
      </p:sp>
    </p:spTree>
    <p:extLst>
      <p:ext uri="{BB962C8B-B14F-4D97-AF65-F5344CB8AC3E}">
        <p14:creationId xmlns:p14="http://schemas.microsoft.com/office/powerpoint/2010/main" val="3775307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1</a:t>
            </a:fld>
            <a:endParaRPr lang="en-GB"/>
          </a:p>
        </p:txBody>
      </p:sp>
    </p:spTree>
    <p:extLst>
      <p:ext uri="{BB962C8B-B14F-4D97-AF65-F5344CB8AC3E}">
        <p14:creationId xmlns:p14="http://schemas.microsoft.com/office/powerpoint/2010/main" val="4142738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10</a:t>
            </a:fld>
            <a:endParaRPr lang="en-GB"/>
          </a:p>
        </p:txBody>
      </p:sp>
    </p:spTree>
    <p:extLst>
      <p:ext uri="{BB962C8B-B14F-4D97-AF65-F5344CB8AC3E}">
        <p14:creationId xmlns:p14="http://schemas.microsoft.com/office/powerpoint/2010/main" val="1034704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11</a:t>
            </a:fld>
            <a:endParaRPr lang="en-GB"/>
          </a:p>
        </p:txBody>
      </p:sp>
    </p:spTree>
    <p:extLst>
      <p:ext uri="{BB962C8B-B14F-4D97-AF65-F5344CB8AC3E}">
        <p14:creationId xmlns:p14="http://schemas.microsoft.com/office/powerpoint/2010/main" val="3384828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12</a:t>
            </a:fld>
            <a:endParaRPr lang="en-GB"/>
          </a:p>
        </p:txBody>
      </p:sp>
    </p:spTree>
    <p:extLst>
      <p:ext uri="{BB962C8B-B14F-4D97-AF65-F5344CB8AC3E}">
        <p14:creationId xmlns:p14="http://schemas.microsoft.com/office/powerpoint/2010/main" val="1753117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13</a:t>
            </a:fld>
            <a:endParaRPr lang="en-GB"/>
          </a:p>
        </p:txBody>
      </p:sp>
    </p:spTree>
    <p:extLst>
      <p:ext uri="{BB962C8B-B14F-4D97-AF65-F5344CB8AC3E}">
        <p14:creationId xmlns:p14="http://schemas.microsoft.com/office/powerpoint/2010/main" val="241339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14</a:t>
            </a:fld>
            <a:endParaRPr lang="en-GB"/>
          </a:p>
        </p:txBody>
      </p:sp>
    </p:spTree>
    <p:extLst>
      <p:ext uri="{BB962C8B-B14F-4D97-AF65-F5344CB8AC3E}">
        <p14:creationId xmlns:p14="http://schemas.microsoft.com/office/powerpoint/2010/main" val="2230715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15</a:t>
            </a:fld>
            <a:endParaRPr lang="en-GB"/>
          </a:p>
        </p:txBody>
      </p:sp>
    </p:spTree>
    <p:extLst>
      <p:ext uri="{BB962C8B-B14F-4D97-AF65-F5344CB8AC3E}">
        <p14:creationId xmlns:p14="http://schemas.microsoft.com/office/powerpoint/2010/main" val="2337433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16</a:t>
            </a:fld>
            <a:endParaRPr lang="en-GB"/>
          </a:p>
        </p:txBody>
      </p:sp>
    </p:spTree>
    <p:extLst>
      <p:ext uri="{BB962C8B-B14F-4D97-AF65-F5344CB8AC3E}">
        <p14:creationId xmlns:p14="http://schemas.microsoft.com/office/powerpoint/2010/main" val="3064820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17</a:t>
            </a:fld>
            <a:endParaRPr lang="en-GB"/>
          </a:p>
        </p:txBody>
      </p:sp>
    </p:spTree>
    <p:extLst>
      <p:ext uri="{BB962C8B-B14F-4D97-AF65-F5344CB8AC3E}">
        <p14:creationId xmlns:p14="http://schemas.microsoft.com/office/powerpoint/2010/main" val="403873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18</a:t>
            </a:fld>
            <a:endParaRPr lang="en-GB"/>
          </a:p>
        </p:txBody>
      </p:sp>
    </p:spTree>
    <p:extLst>
      <p:ext uri="{BB962C8B-B14F-4D97-AF65-F5344CB8AC3E}">
        <p14:creationId xmlns:p14="http://schemas.microsoft.com/office/powerpoint/2010/main" val="1775638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19</a:t>
            </a:fld>
            <a:endParaRPr lang="en-GB"/>
          </a:p>
        </p:txBody>
      </p:sp>
    </p:spTree>
    <p:extLst>
      <p:ext uri="{BB962C8B-B14F-4D97-AF65-F5344CB8AC3E}">
        <p14:creationId xmlns:p14="http://schemas.microsoft.com/office/powerpoint/2010/main" val="1787038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2</a:t>
            </a:fld>
            <a:endParaRPr lang="en-GB"/>
          </a:p>
        </p:txBody>
      </p:sp>
    </p:spTree>
    <p:extLst>
      <p:ext uri="{BB962C8B-B14F-4D97-AF65-F5344CB8AC3E}">
        <p14:creationId xmlns:p14="http://schemas.microsoft.com/office/powerpoint/2010/main" val="2957334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20</a:t>
            </a:fld>
            <a:endParaRPr lang="en-GB"/>
          </a:p>
        </p:txBody>
      </p:sp>
    </p:spTree>
    <p:extLst>
      <p:ext uri="{BB962C8B-B14F-4D97-AF65-F5344CB8AC3E}">
        <p14:creationId xmlns:p14="http://schemas.microsoft.com/office/powerpoint/2010/main" val="277880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21</a:t>
            </a:fld>
            <a:endParaRPr lang="en-GB"/>
          </a:p>
        </p:txBody>
      </p:sp>
    </p:spTree>
    <p:extLst>
      <p:ext uri="{BB962C8B-B14F-4D97-AF65-F5344CB8AC3E}">
        <p14:creationId xmlns:p14="http://schemas.microsoft.com/office/powerpoint/2010/main" val="1628559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22</a:t>
            </a:fld>
            <a:endParaRPr lang="en-GB"/>
          </a:p>
        </p:txBody>
      </p:sp>
    </p:spTree>
    <p:extLst>
      <p:ext uri="{BB962C8B-B14F-4D97-AF65-F5344CB8AC3E}">
        <p14:creationId xmlns:p14="http://schemas.microsoft.com/office/powerpoint/2010/main" val="3190234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971630F3-6665-4FE3-A630-63BBFB00F5F7}" type="slidenum">
              <a:rPr lang="en-GB" smtClean="0"/>
              <a:t>23</a:t>
            </a:fld>
            <a:endParaRPr lang="en-GB"/>
          </a:p>
        </p:txBody>
      </p:sp>
    </p:spTree>
    <p:extLst>
      <p:ext uri="{BB962C8B-B14F-4D97-AF65-F5344CB8AC3E}">
        <p14:creationId xmlns:p14="http://schemas.microsoft.com/office/powerpoint/2010/main" val="89710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24</a:t>
            </a:fld>
            <a:endParaRPr lang="en-GB"/>
          </a:p>
        </p:txBody>
      </p:sp>
    </p:spTree>
    <p:extLst>
      <p:ext uri="{BB962C8B-B14F-4D97-AF65-F5344CB8AC3E}">
        <p14:creationId xmlns:p14="http://schemas.microsoft.com/office/powerpoint/2010/main" val="813862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25</a:t>
            </a:fld>
            <a:endParaRPr lang="en-GB"/>
          </a:p>
        </p:txBody>
      </p:sp>
    </p:spTree>
    <p:extLst>
      <p:ext uri="{BB962C8B-B14F-4D97-AF65-F5344CB8AC3E}">
        <p14:creationId xmlns:p14="http://schemas.microsoft.com/office/powerpoint/2010/main" val="799650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3</a:t>
            </a:fld>
            <a:endParaRPr lang="en-GB"/>
          </a:p>
        </p:txBody>
      </p:sp>
    </p:spTree>
    <p:extLst>
      <p:ext uri="{BB962C8B-B14F-4D97-AF65-F5344CB8AC3E}">
        <p14:creationId xmlns:p14="http://schemas.microsoft.com/office/powerpoint/2010/main" val="368118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4</a:t>
            </a:fld>
            <a:endParaRPr lang="en-GB"/>
          </a:p>
        </p:txBody>
      </p:sp>
    </p:spTree>
    <p:extLst>
      <p:ext uri="{BB962C8B-B14F-4D97-AF65-F5344CB8AC3E}">
        <p14:creationId xmlns:p14="http://schemas.microsoft.com/office/powerpoint/2010/main" val="1194341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5</a:t>
            </a:fld>
            <a:endParaRPr lang="en-GB"/>
          </a:p>
        </p:txBody>
      </p:sp>
    </p:spTree>
    <p:extLst>
      <p:ext uri="{BB962C8B-B14F-4D97-AF65-F5344CB8AC3E}">
        <p14:creationId xmlns:p14="http://schemas.microsoft.com/office/powerpoint/2010/main" val="3389884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6</a:t>
            </a:fld>
            <a:endParaRPr lang="en-GB"/>
          </a:p>
        </p:txBody>
      </p:sp>
    </p:spTree>
    <p:extLst>
      <p:ext uri="{BB962C8B-B14F-4D97-AF65-F5344CB8AC3E}">
        <p14:creationId xmlns:p14="http://schemas.microsoft.com/office/powerpoint/2010/main" val="3276447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7</a:t>
            </a:fld>
            <a:endParaRPr lang="en-GB"/>
          </a:p>
        </p:txBody>
      </p:sp>
    </p:spTree>
    <p:extLst>
      <p:ext uri="{BB962C8B-B14F-4D97-AF65-F5344CB8AC3E}">
        <p14:creationId xmlns:p14="http://schemas.microsoft.com/office/powerpoint/2010/main" val="3445241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8</a:t>
            </a:fld>
            <a:endParaRPr lang="en-GB"/>
          </a:p>
        </p:txBody>
      </p:sp>
    </p:spTree>
    <p:extLst>
      <p:ext uri="{BB962C8B-B14F-4D97-AF65-F5344CB8AC3E}">
        <p14:creationId xmlns:p14="http://schemas.microsoft.com/office/powerpoint/2010/main" val="4029287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1630F3-6665-4FE3-A630-63BBFB00F5F7}" type="slidenum">
              <a:rPr lang="en-GB" smtClean="0"/>
              <a:t>9</a:t>
            </a:fld>
            <a:endParaRPr lang="en-GB"/>
          </a:p>
        </p:txBody>
      </p:sp>
    </p:spTree>
    <p:extLst>
      <p:ext uri="{BB962C8B-B14F-4D97-AF65-F5344CB8AC3E}">
        <p14:creationId xmlns:p14="http://schemas.microsoft.com/office/powerpoint/2010/main" val="3938785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266797" y="227160"/>
            <a:ext cx="8229600" cy="1143000"/>
          </a:xfrm>
          <a:prstGeom prst="rect">
            <a:avLst/>
          </a:prstGeom>
        </p:spPr>
        <p:txBody>
          <a:bodyPr vert="horz"/>
          <a:lstStyle>
            <a:lvl1pPr algn="l">
              <a:defRPr sz="3200">
                <a:solidFill>
                  <a:schemeClr val="tx1"/>
                </a:solidFill>
                <a:latin typeface="Arial"/>
                <a:cs typeface="Arial"/>
              </a:defRPr>
            </a:lvl1pPr>
          </a:lstStyle>
          <a:p>
            <a:r>
              <a:rPr lang="en-GB" dirty="0"/>
              <a:t>Heading</a:t>
            </a:r>
            <a:endParaRPr lang="en-US" dirty="0"/>
          </a:p>
        </p:txBody>
      </p:sp>
      <p:sp>
        <p:nvSpPr>
          <p:cNvPr id="10" name="Text Placeholder 26"/>
          <p:cNvSpPr>
            <a:spLocks noGrp="1"/>
          </p:cNvSpPr>
          <p:nvPr>
            <p:ph type="body" sz="quarter" idx="11" hasCustomPrompt="1"/>
          </p:nvPr>
        </p:nvSpPr>
        <p:spPr>
          <a:xfrm>
            <a:off x="281182" y="822838"/>
            <a:ext cx="5751513" cy="663575"/>
          </a:xfrm>
          <a:prstGeom prst="rect">
            <a:avLst/>
          </a:prstGeom>
        </p:spPr>
        <p:txBody>
          <a:bodyPr vert="horz"/>
          <a:lstStyle>
            <a:lvl1pPr marL="0" indent="0">
              <a:buNone/>
              <a:defRPr sz="2400">
                <a:solidFill>
                  <a:schemeClr val="tx1"/>
                </a:solidFill>
                <a:latin typeface="Arial"/>
                <a:cs typeface="Arial"/>
              </a:defRPr>
            </a:lvl1pPr>
          </a:lstStyle>
          <a:p>
            <a:r>
              <a:rPr lang="en-GB" sz="2000" dirty="0">
                <a:solidFill>
                  <a:schemeClr val="bg1"/>
                </a:solidFill>
              </a:rPr>
              <a:t>Sub heading</a:t>
            </a:r>
            <a:endParaRPr lang="en-US" sz="2000" dirty="0">
              <a:solidFill>
                <a:schemeClr val="bg1"/>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1182" y="5711548"/>
            <a:ext cx="1822000" cy="937637"/>
          </a:xfrm>
          <a:prstGeom prst="rect">
            <a:avLst/>
          </a:prstGeom>
        </p:spPr>
      </p:pic>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t="-140"/>
          <a:stretch/>
        </p:blipFill>
        <p:spPr>
          <a:xfrm>
            <a:off x="-28875" y="-77002"/>
            <a:ext cx="9182500" cy="6935002"/>
          </a:xfrm>
          <a:prstGeom prst="rect">
            <a:avLst/>
          </a:prstGeom>
        </p:spPr>
      </p:pic>
    </p:spTree>
    <p:extLst>
      <p:ext uri="{BB962C8B-B14F-4D97-AF65-F5344CB8AC3E}">
        <p14:creationId xmlns:p14="http://schemas.microsoft.com/office/powerpoint/2010/main" val="159551900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_color">
    <p:bg>
      <p:bgPr>
        <a:solidFill>
          <a:srgbClr val="00BEB8"/>
        </a:solid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266797" y="227160"/>
            <a:ext cx="8229600" cy="1143000"/>
          </a:xfrm>
          <a:prstGeom prst="rect">
            <a:avLst/>
          </a:prstGeom>
        </p:spPr>
        <p:txBody>
          <a:bodyPr vert="horz"/>
          <a:lstStyle>
            <a:lvl1pPr algn="l">
              <a:defRPr sz="3200">
                <a:solidFill>
                  <a:schemeClr val="tx1"/>
                </a:solidFill>
                <a:latin typeface="Arial"/>
                <a:cs typeface="Arial"/>
              </a:defRPr>
            </a:lvl1pPr>
          </a:lstStyle>
          <a:p>
            <a:r>
              <a:rPr lang="en-GB" dirty="0"/>
              <a:t>Heading</a:t>
            </a:r>
            <a:endParaRPr lang="en-US" dirty="0"/>
          </a:p>
        </p:txBody>
      </p:sp>
      <p:sp>
        <p:nvSpPr>
          <p:cNvPr id="25" name="Text Placeholder 24"/>
          <p:cNvSpPr>
            <a:spLocks noGrp="1"/>
          </p:cNvSpPr>
          <p:nvPr>
            <p:ph type="body" sz="quarter" idx="10"/>
          </p:nvPr>
        </p:nvSpPr>
        <p:spPr>
          <a:xfrm>
            <a:off x="381770" y="1986478"/>
            <a:ext cx="8545513" cy="3532187"/>
          </a:xfrm>
          <a:prstGeom prst="rect">
            <a:avLst/>
          </a:prstGeom>
        </p:spPr>
        <p:txBody>
          <a:bodyPr vert="horz"/>
          <a:lstStyle>
            <a:lvl1pPr>
              <a:defRPr sz="1600">
                <a:solidFill>
                  <a:schemeClr val="tx1"/>
                </a:solidFill>
                <a:latin typeface="Arial"/>
                <a:cs typeface="Arial"/>
              </a:defRPr>
            </a:lvl1pPr>
            <a:lvl2pPr>
              <a:defRPr sz="1600">
                <a:solidFill>
                  <a:schemeClr val="tx1"/>
                </a:solidFill>
                <a:latin typeface="Arial"/>
                <a:cs typeface="Arial"/>
              </a:defRPr>
            </a:lvl2pPr>
            <a:lvl3pPr>
              <a:defRPr sz="1600">
                <a:solidFill>
                  <a:schemeClr val="tx1"/>
                </a:solidFill>
                <a:latin typeface="Arial"/>
                <a:cs typeface="Arial"/>
              </a:defRPr>
            </a:lvl3pPr>
            <a:lvl4pPr>
              <a:defRPr sz="1600">
                <a:solidFill>
                  <a:schemeClr val="tx1"/>
                </a:solidFill>
                <a:latin typeface="Arial"/>
                <a:cs typeface="Arial"/>
              </a:defRPr>
            </a:lvl4pPr>
            <a:lvl5pPr>
              <a:defRPr sz="160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7" name="Text Placeholder 26"/>
          <p:cNvSpPr>
            <a:spLocks noGrp="1"/>
          </p:cNvSpPr>
          <p:nvPr>
            <p:ph type="body" sz="quarter" idx="11" hasCustomPrompt="1"/>
          </p:nvPr>
        </p:nvSpPr>
        <p:spPr>
          <a:xfrm>
            <a:off x="281182" y="822838"/>
            <a:ext cx="5751513" cy="663575"/>
          </a:xfrm>
          <a:prstGeom prst="rect">
            <a:avLst/>
          </a:prstGeom>
        </p:spPr>
        <p:txBody>
          <a:bodyPr vert="horz"/>
          <a:lstStyle>
            <a:lvl1pPr marL="0" indent="0">
              <a:buNone/>
              <a:defRPr sz="2400">
                <a:solidFill>
                  <a:schemeClr val="tx1"/>
                </a:solidFill>
                <a:latin typeface="Arial"/>
                <a:cs typeface="Arial"/>
              </a:defRPr>
            </a:lvl1pPr>
          </a:lstStyle>
          <a:p>
            <a:r>
              <a:rPr lang="en-GB" sz="2000" dirty="0">
                <a:solidFill>
                  <a:schemeClr val="bg1"/>
                </a:solidFill>
              </a:rPr>
              <a:t>Me</a:t>
            </a:r>
            <a:endParaRPr lang="en-US" sz="2000" dirty="0">
              <a:solidFill>
                <a:schemeClr val="bg1"/>
              </a:solidFill>
            </a:endParaRPr>
          </a:p>
        </p:txBody>
      </p:sp>
    </p:spTree>
    <p:extLst>
      <p:ext uri="{BB962C8B-B14F-4D97-AF65-F5344CB8AC3E}">
        <p14:creationId xmlns:p14="http://schemas.microsoft.com/office/powerpoint/2010/main" val="391337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white">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291379" y="210772"/>
            <a:ext cx="8229600" cy="1143000"/>
          </a:xfrm>
          <a:prstGeom prst="rect">
            <a:avLst/>
          </a:prstGeom>
        </p:spPr>
        <p:txBody>
          <a:bodyPr vert="horz"/>
          <a:lstStyle>
            <a:lvl1pPr algn="l">
              <a:defRPr sz="3200">
                <a:solidFill>
                  <a:schemeClr val="tx1"/>
                </a:solidFill>
                <a:latin typeface="Arial"/>
                <a:cs typeface="Arial"/>
              </a:defRPr>
            </a:lvl1pPr>
          </a:lstStyle>
          <a:p>
            <a:r>
              <a:rPr lang="en-GB" dirty="0"/>
              <a:t>Heading</a:t>
            </a:r>
            <a:endParaRPr lang="en-US" dirty="0"/>
          </a:p>
        </p:txBody>
      </p:sp>
      <p:sp>
        <p:nvSpPr>
          <p:cNvPr id="25" name="Text Placeholder 24"/>
          <p:cNvSpPr>
            <a:spLocks noGrp="1"/>
          </p:cNvSpPr>
          <p:nvPr>
            <p:ph type="body" sz="quarter" idx="10"/>
          </p:nvPr>
        </p:nvSpPr>
        <p:spPr>
          <a:xfrm>
            <a:off x="381770" y="1986478"/>
            <a:ext cx="8545513" cy="3532187"/>
          </a:xfrm>
          <a:prstGeom prst="rect">
            <a:avLst/>
          </a:prstGeom>
        </p:spPr>
        <p:txBody>
          <a:bodyPr vert="horz"/>
          <a:lstStyle>
            <a:lvl1pPr>
              <a:defRPr sz="1600">
                <a:solidFill>
                  <a:schemeClr val="tx1"/>
                </a:solidFill>
                <a:latin typeface="Arial"/>
                <a:cs typeface="Arial"/>
              </a:defRPr>
            </a:lvl1pPr>
            <a:lvl2pPr>
              <a:defRPr sz="1600">
                <a:solidFill>
                  <a:schemeClr val="tx1"/>
                </a:solidFill>
                <a:latin typeface="Arial"/>
                <a:cs typeface="Arial"/>
              </a:defRPr>
            </a:lvl2pPr>
            <a:lvl3pPr>
              <a:defRPr sz="1600">
                <a:solidFill>
                  <a:schemeClr val="tx1"/>
                </a:solidFill>
                <a:latin typeface="Arial"/>
                <a:cs typeface="Arial"/>
              </a:defRPr>
            </a:lvl3pPr>
            <a:lvl4pPr>
              <a:defRPr sz="1600">
                <a:solidFill>
                  <a:schemeClr val="tx1"/>
                </a:solidFill>
                <a:latin typeface="Arial"/>
                <a:cs typeface="Arial"/>
              </a:defRPr>
            </a:lvl4pPr>
            <a:lvl5pPr>
              <a:defRPr sz="160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4"/>
          <p:cNvSpPr>
            <a:spLocks noGrp="1"/>
          </p:cNvSpPr>
          <p:nvPr>
            <p:ph type="body" sz="quarter" idx="11" hasCustomPrompt="1"/>
          </p:nvPr>
        </p:nvSpPr>
        <p:spPr>
          <a:xfrm>
            <a:off x="291379" y="697773"/>
            <a:ext cx="4038600" cy="460375"/>
          </a:xfrm>
          <a:prstGeom prst="rect">
            <a:avLst/>
          </a:prstGeom>
        </p:spPr>
        <p:txBody>
          <a:bodyPr vert="horz"/>
          <a:lstStyle>
            <a:lvl1pPr marL="0" indent="0">
              <a:buNone/>
              <a:defRPr sz="2400">
                <a:solidFill>
                  <a:schemeClr val="tx1"/>
                </a:solidFill>
              </a:defRPr>
            </a:lvl1pPr>
          </a:lstStyle>
          <a:p>
            <a:pPr lvl="0"/>
            <a:r>
              <a:rPr lang="en-GB" dirty="0"/>
              <a:t>Sub-heading</a:t>
            </a:r>
            <a:endParaRPr lang="en-US" dirty="0"/>
          </a:p>
        </p:txBody>
      </p:sp>
    </p:spTree>
    <p:extLst>
      <p:ext uri="{BB962C8B-B14F-4D97-AF65-F5344CB8AC3E}">
        <p14:creationId xmlns:p14="http://schemas.microsoft.com/office/powerpoint/2010/main" val="444139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_color">
    <p:bg>
      <p:bgPr>
        <a:solidFill>
          <a:srgbClr val="00BEB8"/>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97485" y="1976438"/>
            <a:ext cx="8361414" cy="4502150"/>
          </a:xfrm>
          <a:prstGeom prst="rect">
            <a:avLst/>
          </a:prstGeom>
        </p:spPr>
        <p:txBody>
          <a:bodyPr vert="horz"/>
          <a:lstStyle>
            <a:lvl1pPr>
              <a:defRPr sz="1600">
                <a:solidFill>
                  <a:schemeClr val="tx1"/>
                </a:solidFill>
                <a:latin typeface="Arial"/>
                <a:cs typeface="Arial"/>
              </a:defRPr>
            </a:lvl1pPr>
          </a:lstStyle>
          <a:p>
            <a:r>
              <a:rPr lang="en-GB"/>
              <a:t>Click icon to add picture</a:t>
            </a:r>
            <a:endParaRPr lang="en-US" dirty="0"/>
          </a:p>
        </p:txBody>
      </p:sp>
      <p:sp>
        <p:nvSpPr>
          <p:cNvPr id="2" name="Title 1"/>
          <p:cNvSpPr>
            <a:spLocks noGrp="1"/>
          </p:cNvSpPr>
          <p:nvPr>
            <p:ph type="title" hasCustomPrompt="1"/>
          </p:nvPr>
        </p:nvSpPr>
        <p:spPr>
          <a:xfrm>
            <a:off x="271303" y="214202"/>
            <a:ext cx="8229600" cy="1143000"/>
          </a:xfrm>
          <a:prstGeom prst="rect">
            <a:avLst/>
          </a:prstGeom>
        </p:spPr>
        <p:txBody>
          <a:bodyPr vert="horz"/>
          <a:lstStyle>
            <a:lvl1pPr algn="l">
              <a:defRPr sz="3200">
                <a:solidFill>
                  <a:schemeClr val="tx1"/>
                </a:solidFill>
                <a:latin typeface="Arial"/>
                <a:cs typeface="Arial"/>
              </a:defRPr>
            </a:lvl1pPr>
          </a:lstStyle>
          <a:p>
            <a:r>
              <a:rPr lang="en-GB" dirty="0"/>
              <a:t>Heading</a:t>
            </a:r>
            <a:br>
              <a:rPr lang="en-GB" dirty="0"/>
            </a:br>
            <a:r>
              <a:rPr lang="en-GB" dirty="0"/>
              <a:t>An image speaks 1000 words</a:t>
            </a:r>
            <a:endParaRPr lang="en-US" dirty="0"/>
          </a:p>
        </p:txBody>
      </p:sp>
    </p:spTree>
    <p:extLst>
      <p:ext uri="{BB962C8B-B14F-4D97-AF65-F5344CB8AC3E}">
        <p14:creationId xmlns:p14="http://schemas.microsoft.com/office/powerpoint/2010/main" val="2473814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_white">
    <p:spTree>
      <p:nvGrpSpPr>
        <p:cNvPr id="1" name=""/>
        <p:cNvGrpSpPr/>
        <p:nvPr/>
      </p:nvGrpSpPr>
      <p:grpSpPr>
        <a:xfrm>
          <a:off x="0" y="0"/>
          <a:ext cx="0" cy="0"/>
          <a:chOff x="0" y="0"/>
          <a:chExt cx="0" cy="0"/>
        </a:xfrm>
      </p:grpSpPr>
      <p:sp>
        <p:nvSpPr>
          <p:cNvPr id="6" name="Rectangle 5"/>
          <p:cNvSpPr/>
          <p:nvPr userDrawn="1"/>
        </p:nvSpPr>
        <p:spPr>
          <a:xfrm>
            <a:off x="260543" y="221875"/>
            <a:ext cx="8457381" cy="1077218"/>
          </a:xfrm>
          <a:prstGeom prst="rect">
            <a:avLst/>
          </a:prstGeom>
        </p:spPr>
        <p:txBody>
          <a:bodyPr wrap="square">
            <a:spAutoFit/>
          </a:bodyPr>
          <a:lstStyle/>
          <a:p>
            <a:r>
              <a:rPr lang="en-GB" sz="3200" dirty="0">
                <a:solidFill>
                  <a:schemeClr val="tx1"/>
                </a:solidFill>
                <a:latin typeface="Arial"/>
                <a:cs typeface="Arial"/>
              </a:rPr>
              <a:t>Heading</a:t>
            </a:r>
            <a:br>
              <a:rPr lang="en-US" sz="3200" b="1" dirty="0">
                <a:solidFill>
                  <a:schemeClr val="tx1"/>
                </a:solidFill>
                <a:latin typeface="Arial"/>
                <a:cs typeface="Arial"/>
              </a:rPr>
            </a:br>
            <a:r>
              <a:rPr lang="en-US" sz="3200" b="0" cap="none" baseline="0" dirty="0">
                <a:solidFill>
                  <a:schemeClr val="tx1"/>
                </a:solidFill>
                <a:latin typeface="Arial"/>
                <a:ea typeface="Arial"/>
                <a:cs typeface="Arial"/>
                <a:sym typeface="Arial"/>
              </a:rPr>
              <a:t>Sometimes an image speaks a 1000 words</a:t>
            </a:r>
            <a:endParaRPr lang="en-US" sz="3200" b="0" cap="none" baseline="0" dirty="0">
              <a:solidFill>
                <a:schemeClr val="tx1"/>
              </a:solidFill>
            </a:endParaRPr>
          </a:p>
        </p:txBody>
      </p:sp>
      <p:sp>
        <p:nvSpPr>
          <p:cNvPr id="8" name="Picture Placeholder 7"/>
          <p:cNvSpPr>
            <a:spLocks noGrp="1"/>
          </p:cNvSpPr>
          <p:nvPr>
            <p:ph type="pic" sz="quarter" idx="10" hasCustomPrompt="1"/>
          </p:nvPr>
        </p:nvSpPr>
        <p:spPr>
          <a:xfrm>
            <a:off x="381097" y="1968244"/>
            <a:ext cx="8361414" cy="4502150"/>
          </a:xfrm>
          <a:prstGeom prst="rect">
            <a:avLst/>
          </a:prstGeom>
        </p:spPr>
        <p:txBody>
          <a:bodyPr vert="horz"/>
          <a:lstStyle>
            <a:lvl1pPr>
              <a:defRPr sz="3200"/>
            </a:lvl1pPr>
          </a:lstStyle>
          <a:p>
            <a:r>
              <a:rPr lang="en-US" sz="2600" b="0" i="0" dirty="0">
                <a:solidFill>
                  <a:srgbClr val="000000"/>
                </a:solidFill>
                <a:latin typeface="Lucida Grande"/>
                <a:ea typeface="Lucida Grande"/>
                <a:cs typeface="Lucida Grande"/>
              </a:rPr>
              <a:t>Insert your own image</a:t>
            </a:r>
            <a:endParaRPr lang="en-US" dirty="0"/>
          </a:p>
        </p:txBody>
      </p:sp>
    </p:spTree>
    <p:extLst>
      <p:ext uri="{BB962C8B-B14F-4D97-AF65-F5344CB8AC3E}">
        <p14:creationId xmlns:p14="http://schemas.microsoft.com/office/powerpoint/2010/main" val="2748820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white">
    <p:spTree>
      <p:nvGrpSpPr>
        <p:cNvPr id="1" name=""/>
        <p:cNvGrpSpPr/>
        <p:nvPr/>
      </p:nvGrpSpPr>
      <p:grpSpPr>
        <a:xfrm>
          <a:off x="0" y="0"/>
          <a:ext cx="0" cy="0"/>
          <a:chOff x="0" y="0"/>
          <a:chExt cx="0" cy="0"/>
        </a:xfrm>
      </p:grpSpPr>
      <p:sp>
        <p:nvSpPr>
          <p:cNvPr id="6" name="Rectangle 5"/>
          <p:cNvSpPr/>
          <p:nvPr userDrawn="1"/>
        </p:nvSpPr>
        <p:spPr>
          <a:xfrm>
            <a:off x="268741" y="206136"/>
            <a:ext cx="8457381" cy="1077218"/>
          </a:xfrm>
          <a:prstGeom prst="rect">
            <a:avLst/>
          </a:prstGeom>
        </p:spPr>
        <p:txBody>
          <a:bodyPr wrap="square">
            <a:spAutoFit/>
          </a:bodyPr>
          <a:lstStyle/>
          <a:p>
            <a:r>
              <a:rPr lang="en-GB" sz="3200" dirty="0">
                <a:solidFill>
                  <a:schemeClr val="tx1"/>
                </a:solidFill>
                <a:latin typeface="Arial"/>
                <a:cs typeface="Arial"/>
              </a:rPr>
              <a:t>Heading</a:t>
            </a:r>
            <a:br>
              <a:rPr lang="en-US" sz="3200" b="1" dirty="0">
                <a:solidFill>
                  <a:srgbClr val="D10074"/>
                </a:solidFill>
                <a:latin typeface="Arial"/>
                <a:cs typeface="Arial"/>
              </a:rPr>
            </a:br>
            <a:endParaRPr lang="en-US" sz="3200" b="0" cap="none" baseline="0" dirty="0">
              <a:solidFill>
                <a:srgbClr val="D10074"/>
              </a:solidFill>
            </a:endParaRPr>
          </a:p>
        </p:txBody>
      </p:sp>
      <p:sp>
        <p:nvSpPr>
          <p:cNvPr id="3" name="Content Placeholder 2"/>
          <p:cNvSpPr>
            <a:spLocks noGrp="1"/>
          </p:cNvSpPr>
          <p:nvPr>
            <p:ph sz="quarter" idx="10"/>
          </p:nvPr>
        </p:nvSpPr>
        <p:spPr>
          <a:xfrm>
            <a:off x="386629" y="1960612"/>
            <a:ext cx="7488238" cy="3711575"/>
          </a:xfrm>
          <a:prstGeom prst="rect">
            <a:avLst/>
          </a:prstGeom>
        </p:spPr>
        <p:txBody>
          <a:bodyPr vert="horz"/>
          <a:lstStyle>
            <a:lvl1pPr>
              <a:defRPr sz="1600">
                <a:latin typeface="Arial"/>
                <a:cs typeface="Arial"/>
              </a:defRPr>
            </a:lvl1pPr>
            <a:lvl2pPr>
              <a:defRPr sz="1600">
                <a:latin typeface="Arial"/>
                <a:cs typeface="Arial"/>
              </a:defRPr>
            </a:lvl2pPr>
            <a:lvl3pPr>
              <a:defRPr sz="1600">
                <a:latin typeface="Arial"/>
                <a:cs typeface="Arial"/>
              </a:defRPr>
            </a:lvl3pPr>
            <a:lvl4pPr>
              <a:defRPr sz="1600">
                <a:latin typeface="Arial"/>
                <a:cs typeface="Arial"/>
              </a:defRPr>
            </a:lvl4pPr>
            <a:lvl5pPr>
              <a:defRPr sz="1600">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4"/>
          <p:cNvSpPr>
            <a:spLocks noGrp="1"/>
          </p:cNvSpPr>
          <p:nvPr>
            <p:ph type="body" sz="quarter" idx="11" hasCustomPrompt="1"/>
          </p:nvPr>
        </p:nvSpPr>
        <p:spPr>
          <a:xfrm>
            <a:off x="299573" y="705967"/>
            <a:ext cx="4038600" cy="460375"/>
          </a:xfrm>
          <a:prstGeom prst="rect">
            <a:avLst/>
          </a:prstGeom>
        </p:spPr>
        <p:txBody>
          <a:bodyPr vert="horz"/>
          <a:lstStyle>
            <a:lvl1pPr marL="0" indent="0">
              <a:buNone/>
              <a:defRPr sz="2400">
                <a:solidFill>
                  <a:schemeClr val="tx1"/>
                </a:solidFill>
              </a:defRPr>
            </a:lvl1pPr>
          </a:lstStyle>
          <a:p>
            <a:pPr lvl="0"/>
            <a:r>
              <a:rPr lang="en-GB" dirty="0"/>
              <a:t>Sub-heading</a:t>
            </a:r>
            <a:endParaRPr lang="en-US" dirty="0"/>
          </a:p>
        </p:txBody>
      </p:sp>
    </p:spTree>
    <p:extLst>
      <p:ext uri="{BB962C8B-B14F-4D97-AF65-F5344CB8AC3E}">
        <p14:creationId xmlns:p14="http://schemas.microsoft.com/office/powerpoint/2010/main" val="1136616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boxes_color">
    <p:bg>
      <p:bgPr>
        <a:solidFill>
          <a:srgbClr val="00BEB8"/>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08036" y="1960736"/>
            <a:ext cx="4038600" cy="4525963"/>
          </a:xfrm>
          <a:prstGeom prst="rect">
            <a:avLst/>
          </a:prstGeom>
        </p:spPr>
        <p:txBody>
          <a:bodyPr/>
          <a:lstStyle>
            <a:lvl1pPr marL="0" indent="0">
              <a:buNone/>
              <a:defRPr sz="1600">
                <a:solidFill>
                  <a:schemeClr val="tx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GB" b="1" dirty="0">
                <a:solidFill>
                  <a:srgbClr val="FFFFFF"/>
                </a:solidFill>
                <a:latin typeface="Arial" charset="0"/>
                <a:cs typeface="Arial Unicode MS" charset="0"/>
              </a:rPr>
              <a:t>Read this panel and delete:</a:t>
            </a:r>
          </a:p>
          <a:p>
            <a:r>
              <a:rPr lang="en-GB" dirty="0">
                <a:solidFill>
                  <a:srgbClr val="FFFFFF"/>
                </a:solidFill>
                <a:latin typeface="Arial" charset="0"/>
                <a:cs typeface="Arial Unicode MS" charset="0"/>
              </a:rPr>
              <a:t>Insert your own images by replacing the examples below. </a:t>
            </a:r>
            <a:r>
              <a:rPr lang="en-GB" dirty="0">
                <a:solidFill>
                  <a:srgbClr val="FFFFFF"/>
                </a:solidFill>
                <a:latin typeface="Arial" charset="0"/>
              </a:rPr>
              <a:t>To insert your own images, go to the toolbar and select ‘Insert: Picture: From file’ then browse for the image you would like to insert.  NB: To keep within the format of this template, try to keep the images you insert at their original scale. You can do this by clicking on shift as you resize the image.</a:t>
            </a:r>
          </a:p>
        </p:txBody>
      </p:sp>
      <p:sp>
        <p:nvSpPr>
          <p:cNvPr id="4" name="Content Placeholder 3"/>
          <p:cNvSpPr>
            <a:spLocks noGrp="1"/>
          </p:cNvSpPr>
          <p:nvPr>
            <p:ph sz="half" idx="2"/>
          </p:nvPr>
        </p:nvSpPr>
        <p:spPr>
          <a:xfrm>
            <a:off x="4599036" y="1960736"/>
            <a:ext cx="4038600" cy="4525963"/>
          </a:xfrm>
          <a:prstGeom prst="rect">
            <a:avLst/>
          </a:prstGeom>
        </p:spPr>
        <p:txBody>
          <a:bodyPr/>
          <a:lstStyle>
            <a:lvl1pPr>
              <a:defRPr sz="1600">
                <a:solidFill>
                  <a:schemeClr val="tx1"/>
                </a:solidFill>
                <a:latin typeface="Arial"/>
                <a:cs typeface="Arial"/>
              </a:defRPr>
            </a:lvl1pPr>
            <a:lvl2pPr>
              <a:defRPr sz="1600">
                <a:solidFill>
                  <a:schemeClr val="tx1"/>
                </a:solidFill>
                <a:latin typeface="Arial"/>
                <a:cs typeface="Arial"/>
              </a:defRPr>
            </a:lvl2pPr>
            <a:lvl3pPr>
              <a:defRPr sz="1600">
                <a:solidFill>
                  <a:schemeClr val="tx1"/>
                </a:solidFill>
                <a:latin typeface="Arial"/>
                <a:cs typeface="Arial"/>
              </a:defRPr>
            </a:lvl3pPr>
            <a:lvl4pPr>
              <a:defRPr sz="1600">
                <a:solidFill>
                  <a:schemeClr val="tx1"/>
                </a:solidFill>
                <a:latin typeface="Arial"/>
                <a:cs typeface="Arial"/>
              </a:defRPr>
            </a:lvl4pPr>
            <a:lvl5pPr>
              <a:defRPr sz="1600">
                <a:solidFill>
                  <a:schemeClr val="tx1"/>
                </a:solidFill>
                <a:latin typeface="Arial"/>
                <a:cs typeface="Arial"/>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itle 19"/>
          <p:cNvSpPr>
            <a:spLocks noGrp="1"/>
          </p:cNvSpPr>
          <p:nvPr>
            <p:ph type="title" hasCustomPrompt="1"/>
          </p:nvPr>
        </p:nvSpPr>
        <p:spPr>
          <a:xfrm>
            <a:off x="274991" y="218966"/>
            <a:ext cx="8229600" cy="1143000"/>
          </a:xfrm>
          <a:prstGeom prst="rect">
            <a:avLst/>
          </a:prstGeom>
        </p:spPr>
        <p:txBody>
          <a:bodyPr vert="horz"/>
          <a:lstStyle>
            <a:lvl1pPr algn="l">
              <a:defRPr sz="3200">
                <a:solidFill>
                  <a:schemeClr val="tx1"/>
                </a:solidFill>
                <a:latin typeface="Arial"/>
                <a:cs typeface="Arial"/>
              </a:defRPr>
            </a:lvl1pPr>
          </a:lstStyle>
          <a:p>
            <a:r>
              <a:rPr lang="en-GB" dirty="0"/>
              <a:t>Heading</a:t>
            </a:r>
            <a:endParaRPr lang="en-US" dirty="0"/>
          </a:p>
        </p:txBody>
      </p:sp>
      <p:sp>
        <p:nvSpPr>
          <p:cNvPr id="9" name="Text Placeholder 26"/>
          <p:cNvSpPr>
            <a:spLocks noGrp="1"/>
          </p:cNvSpPr>
          <p:nvPr>
            <p:ph type="body" sz="quarter" idx="13" hasCustomPrompt="1"/>
          </p:nvPr>
        </p:nvSpPr>
        <p:spPr>
          <a:xfrm>
            <a:off x="289376" y="724510"/>
            <a:ext cx="5751513" cy="663575"/>
          </a:xfrm>
          <a:prstGeom prst="rect">
            <a:avLst/>
          </a:prstGeom>
        </p:spPr>
        <p:txBody>
          <a:bodyPr vert="horz"/>
          <a:lstStyle>
            <a:lvl1pPr marL="0" indent="0">
              <a:buNone/>
              <a:defRPr sz="2400">
                <a:solidFill>
                  <a:schemeClr val="tx1"/>
                </a:solidFill>
                <a:latin typeface="Arial"/>
                <a:cs typeface="Arial"/>
              </a:defRPr>
            </a:lvl1pPr>
          </a:lstStyle>
          <a:p>
            <a:r>
              <a:rPr lang="en-GB" sz="2000" dirty="0">
                <a:solidFill>
                  <a:schemeClr val="bg1"/>
                </a:solidFill>
              </a:rPr>
              <a:t>Presented by / Sub-heading</a:t>
            </a:r>
            <a:endParaRPr lang="en-US" sz="2000" dirty="0">
              <a:solidFill>
                <a:schemeClr val="bg1"/>
              </a:solidFill>
            </a:endParaRPr>
          </a:p>
        </p:txBody>
      </p:sp>
    </p:spTree>
    <p:extLst>
      <p:ext uri="{BB962C8B-B14F-4D97-AF65-F5344CB8AC3E}">
        <p14:creationId xmlns:p14="http://schemas.microsoft.com/office/powerpoint/2010/main" val="146623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boxes_whit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96672" y="1951038"/>
            <a:ext cx="4038600" cy="4525963"/>
          </a:xfrm>
          <a:prstGeom prst="rect">
            <a:avLst/>
          </a:prstGeom>
        </p:spPr>
        <p:txBody>
          <a:bodyPr/>
          <a:lstStyle>
            <a:lvl1pPr marL="0" indent="0">
              <a:buNone/>
              <a:defRPr sz="1600">
                <a:solidFill>
                  <a:srgbClr val="F7403A"/>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GB" b="1" dirty="0">
                <a:solidFill>
                  <a:srgbClr val="FFFFFF"/>
                </a:solidFill>
                <a:latin typeface="Arial" charset="0"/>
                <a:cs typeface="Arial Unicode MS" charset="0"/>
              </a:rPr>
              <a:t>Read this panel and delete:</a:t>
            </a:r>
          </a:p>
          <a:p>
            <a:r>
              <a:rPr lang="en-GB" dirty="0">
                <a:solidFill>
                  <a:srgbClr val="FFFFFF"/>
                </a:solidFill>
                <a:latin typeface="Arial" charset="0"/>
                <a:cs typeface="Arial Unicode MS" charset="0"/>
              </a:rPr>
              <a:t>Insert your own images by replacing the examples below. </a:t>
            </a:r>
            <a:r>
              <a:rPr lang="en-GB" dirty="0">
                <a:solidFill>
                  <a:srgbClr val="FFFFFF"/>
                </a:solidFill>
                <a:latin typeface="Arial" charset="0"/>
              </a:rPr>
              <a:t>To insert your own images, go to the toolbar and select ‘Insert: Picture: From file’ then browse for the image you would like to insert.  NB: To keep within the format of this template, try to keep the images you insert at their original scale. You can do this by clicking on shift as you resize the image.</a:t>
            </a:r>
          </a:p>
        </p:txBody>
      </p:sp>
      <p:sp>
        <p:nvSpPr>
          <p:cNvPr id="4" name="Content Placeholder 3"/>
          <p:cNvSpPr>
            <a:spLocks noGrp="1"/>
          </p:cNvSpPr>
          <p:nvPr>
            <p:ph sz="half" idx="2"/>
          </p:nvPr>
        </p:nvSpPr>
        <p:spPr>
          <a:xfrm>
            <a:off x="4587672" y="1951038"/>
            <a:ext cx="4038600" cy="4525963"/>
          </a:xfrm>
          <a:prstGeom prst="rect">
            <a:avLst/>
          </a:prstGeom>
        </p:spPr>
        <p:txBody>
          <a:bodyPr/>
          <a:lstStyle>
            <a:lvl1pPr>
              <a:defRPr sz="1600">
                <a:latin typeface="Arial"/>
                <a:cs typeface="Arial"/>
              </a:defRPr>
            </a:lvl1pPr>
            <a:lvl2pPr>
              <a:defRPr sz="1600">
                <a:latin typeface="Arial"/>
                <a:cs typeface="Arial"/>
              </a:defRPr>
            </a:lvl2pPr>
            <a:lvl3pPr>
              <a:defRPr sz="1600">
                <a:latin typeface="Arial"/>
                <a:cs typeface="Arial"/>
              </a:defRPr>
            </a:lvl3pPr>
            <a:lvl4pPr>
              <a:defRPr sz="1600">
                <a:latin typeface="Arial"/>
                <a:cs typeface="Arial"/>
              </a:defRPr>
            </a:lvl4pPr>
            <a:lvl5pPr>
              <a:defRPr sz="1600">
                <a:latin typeface="Arial"/>
                <a:cs typeface="Arial"/>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itle 19"/>
          <p:cNvSpPr>
            <a:spLocks noGrp="1"/>
          </p:cNvSpPr>
          <p:nvPr>
            <p:ph type="title" hasCustomPrompt="1"/>
          </p:nvPr>
        </p:nvSpPr>
        <p:spPr>
          <a:xfrm>
            <a:off x="291379" y="227160"/>
            <a:ext cx="8229600" cy="1143000"/>
          </a:xfrm>
          <a:prstGeom prst="rect">
            <a:avLst/>
          </a:prstGeom>
        </p:spPr>
        <p:txBody>
          <a:bodyPr vert="horz"/>
          <a:lstStyle>
            <a:lvl1pPr algn="l">
              <a:defRPr sz="3200">
                <a:solidFill>
                  <a:schemeClr val="tx1"/>
                </a:solidFill>
                <a:latin typeface="Arial"/>
                <a:cs typeface="Arial"/>
              </a:defRPr>
            </a:lvl1pPr>
          </a:lstStyle>
          <a:p>
            <a:r>
              <a:rPr lang="en-GB" dirty="0"/>
              <a:t>Heading</a:t>
            </a:r>
            <a:br>
              <a:rPr lang="en-GB" dirty="0"/>
            </a:br>
            <a:endParaRPr lang="en-US" dirty="0"/>
          </a:p>
        </p:txBody>
      </p:sp>
      <p:sp>
        <p:nvSpPr>
          <p:cNvPr id="5" name="Text Placeholder 4"/>
          <p:cNvSpPr>
            <a:spLocks noGrp="1"/>
          </p:cNvSpPr>
          <p:nvPr>
            <p:ph type="body" sz="quarter" idx="10" hasCustomPrompt="1"/>
          </p:nvPr>
        </p:nvSpPr>
        <p:spPr>
          <a:xfrm>
            <a:off x="291379" y="705967"/>
            <a:ext cx="4038600" cy="460375"/>
          </a:xfrm>
          <a:prstGeom prst="rect">
            <a:avLst/>
          </a:prstGeom>
        </p:spPr>
        <p:txBody>
          <a:bodyPr vert="horz"/>
          <a:lstStyle>
            <a:lvl1pPr marL="0" indent="0">
              <a:buNone/>
              <a:defRPr sz="2400">
                <a:solidFill>
                  <a:schemeClr val="tx1"/>
                </a:solidFill>
              </a:defRPr>
            </a:lvl1pPr>
          </a:lstStyle>
          <a:p>
            <a:pPr lvl="0"/>
            <a:r>
              <a:rPr lang="en-GB" dirty="0"/>
              <a:t>Sub-heading</a:t>
            </a:r>
            <a:endParaRPr lang="en-US" dirty="0"/>
          </a:p>
        </p:txBody>
      </p:sp>
    </p:spTree>
    <p:extLst>
      <p:ext uri="{BB962C8B-B14F-4D97-AF65-F5344CB8AC3E}">
        <p14:creationId xmlns:p14="http://schemas.microsoft.com/office/powerpoint/2010/main" val="893095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color">
    <p:bg>
      <p:bgPr>
        <a:solidFill>
          <a:srgbClr val="00BEB8"/>
        </a:solidFill>
        <a:effectLst/>
      </p:bgPr>
    </p:bg>
    <p:spTree>
      <p:nvGrpSpPr>
        <p:cNvPr id="1" name=""/>
        <p:cNvGrpSpPr/>
        <p:nvPr/>
      </p:nvGrpSpPr>
      <p:grpSpPr>
        <a:xfrm>
          <a:off x="0" y="0"/>
          <a:ext cx="0" cy="0"/>
          <a:chOff x="0" y="0"/>
          <a:chExt cx="0" cy="0"/>
        </a:xfrm>
      </p:grpSpPr>
      <p:sp>
        <p:nvSpPr>
          <p:cNvPr id="6" name="Rectangle 5"/>
          <p:cNvSpPr/>
          <p:nvPr userDrawn="1"/>
        </p:nvSpPr>
        <p:spPr>
          <a:xfrm>
            <a:off x="287691" y="217985"/>
            <a:ext cx="8457381" cy="892552"/>
          </a:xfrm>
          <a:prstGeom prst="rect">
            <a:avLst/>
          </a:prstGeom>
        </p:spPr>
        <p:txBody>
          <a:bodyPr wrap="square">
            <a:spAutoFit/>
          </a:bodyPr>
          <a:lstStyle/>
          <a:p>
            <a:r>
              <a:rPr lang="en-GB" sz="3200" dirty="0">
                <a:solidFill>
                  <a:schemeClr val="tx1"/>
                </a:solidFill>
                <a:latin typeface="Arial"/>
                <a:cs typeface="Arial"/>
              </a:rPr>
              <a:t>Heading</a:t>
            </a:r>
            <a:br>
              <a:rPr lang="en-US" sz="3200" b="1" dirty="0">
                <a:solidFill>
                  <a:schemeClr val="tx1"/>
                </a:solidFill>
                <a:latin typeface="Arial"/>
                <a:cs typeface="Arial"/>
              </a:rPr>
            </a:br>
            <a:r>
              <a:rPr lang="en-US" sz="2000" b="0" cap="none" baseline="0" dirty="0">
                <a:solidFill>
                  <a:schemeClr val="tx1"/>
                </a:solidFill>
                <a:latin typeface="Arial"/>
                <a:ea typeface="Arial"/>
                <a:cs typeface="Arial"/>
                <a:sym typeface="Arial"/>
              </a:rPr>
              <a:t>Sub-heading</a:t>
            </a:r>
            <a:endParaRPr lang="en-US" sz="2000" b="0" cap="none" baseline="0" dirty="0">
              <a:solidFill>
                <a:schemeClr val="tx1"/>
              </a:solidFill>
            </a:endParaRPr>
          </a:p>
        </p:txBody>
      </p:sp>
      <p:sp>
        <p:nvSpPr>
          <p:cNvPr id="5" name="Content Placeholder 4"/>
          <p:cNvSpPr>
            <a:spLocks noGrp="1"/>
          </p:cNvSpPr>
          <p:nvPr>
            <p:ph sz="quarter" idx="10"/>
          </p:nvPr>
        </p:nvSpPr>
        <p:spPr>
          <a:xfrm>
            <a:off x="377825" y="1944023"/>
            <a:ext cx="8372778" cy="3822700"/>
          </a:xfrm>
          <a:prstGeom prst="rect">
            <a:avLst/>
          </a:prstGeom>
        </p:spPr>
        <p:txBody>
          <a:bodyPr vert="horz"/>
          <a:lstStyle>
            <a:lvl1pPr>
              <a:defRPr sz="1600">
                <a:solidFill>
                  <a:schemeClr val="tx1"/>
                </a:solidFill>
                <a:latin typeface="Arial"/>
                <a:cs typeface="Arial"/>
              </a:defRPr>
            </a:lvl1pPr>
            <a:lvl2pPr>
              <a:defRPr sz="1600">
                <a:solidFill>
                  <a:schemeClr val="tx1"/>
                </a:solidFill>
                <a:latin typeface="Arial"/>
                <a:cs typeface="Arial"/>
              </a:defRPr>
            </a:lvl2pPr>
            <a:lvl3pPr>
              <a:defRPr sz="1600">
                <a:solidFill>
                  <a:schemeClr val="tx1"/>
                </a:solidFill>
                <a:latin typeface="Arial"/>
                <a:cs typeface="Arial"/>
              </a:defRPr>
            </a:lvl3pPr>
            <a:lvl4pPr>
              <a:defRPr sz="1600">
                <a:solidFill>
                  <a:schemeClr val="tx1"/>
                </a:solidFill>
                <a:latin typeface="Arial"/>
                <a:cs typeface="Arial"/>
              </a:defRPr>
            </a:lvl4pPr>
            <a:lvl5pPr>
              <a:defRPr sz="160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57311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050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4" r:id="rId4"/>
    <p:sldLayoutId id="2147483655" r:id="rId5"/>
    <p:sldLayoutId id="2147483659" r:id="rId6"/>
    <p:sldLayoutId id="2147483652" r:id="rId7"/>
    <p:sldLayoutId id="2147483656" r:id="rId8"/>
    <p:sldLayoutId id="2147483658"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web.team@westminste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libguides.westminster.ac.uk/copyrightresearchers/copyrightpermissio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estminsterresearch.westminster.ac.uk/item/q9y33/assembly-performing-the-materiality-of-muslim-prayer-space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mailto:web.team@westminster"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estminsterresearch.westminster.ac.uk/item/91v79/lemon-factory-extension" TargetMode="Externa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hyperlink" Target="http://kultur.eprints.org/docs/Kultur%20poster%20DCC.pdf"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3D33"/>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99685" y="227159"/>
            <a:ext cx="8229600" cy="1828143"/>
          </a:xfrm>
          <a:solidFill>
            <a:schemeClr val="bg1">
              <a:alpha val="31000"/>
            </a:schemeClr>
          </a:solidFill>
          <a:effectLst>
            <a:outerShdw blurRad="50800" dist="50800" dir="5400000" algn="ctr" rotWithShape="0">
              <a:schemeClr val="bg1"/>
            </a:outerShdw>
          </a:effectLst>
        </p:spPr>
        <p:txBody>
          <a:bodyPr/>
          <a:lstStyle/>
          <a:p>
            <a:r>
              <a:rPr lang="en-GB" b="1" dirty="0"/>
              <a:t>Collaborating with users to create a repository fit for practice-based research</a:t>
            </a:r>
          </a:p>
        </p:txBody>
      </p:sp>
      <p:sp>
        <p:nvSpPr>
          <p:cNvPr id="6" name="Text Placeholder 6"/>
          <p:cNvSpPr>
            <a:spLocks noGrp="1"/>
          </p:cNvSpPr>
          <p:nvPr>
            <p:ph type="body" sz="quarter" idx="11"/>
          </p:nvPr>
        </p:nvSpPr>
        <p:spPr>
          <a:xfrm>
            <a:off x="199685" y="1391727"/>
            <a:ext cx="7098737" cy="663575"/>
          </a:xfrm>
          <a:effectLst>
            <a:outerShdw blurRad="50800" dist="50800" dir="5400000" algn="ctr" rotWithShape="0">
              <a:srgbClr val="000000">
                <a:alpha val="0"/>
              </a:srgbClr>
            </a:outerShdw>
          </a:effectLst>
        </p:spPr>
        <p:txBody>
          <a:bodyPr/>
          <a:lstStyle/>
          <a:p>
            <a:r>
              <a:rPr lang="en-US" dirty="0">
                <a:solidFill>
                  <a:schemeClr val="tx1"/>
                </a:solidFill>
              </a:rPr>
              <a:t>A case study from the University of Westminster</a:t>
            </a:r>
          </a:p>
        </p:txBody>
      </p:sp>
      <p:sp>
        <p:nvSpPr>
          <p:cNvPr id="4" name="Shape 154">
            <a:extLst>
              <a:ext uri="{FF2B5EF4-FFF2-40B4-BE49-F238E27FC236}">
                <a16:creationId xmlns:a16="http://schemas.microsoft.com/office/drawing/2014/main" id="{AC27F595-6AFB-4378-BB67-BB942E504D1F}"/>
              </a:ext>
            </a:extLst>
          </p:cNvPr>
          <p:cNvSpPr txBox="1">
            <a:spLocks/>
          </p:cNvSpPr>
          <p:nvPr/>
        </p:nvSpPr>
        <p:spPr>
          <a:xfrm>
            <a:off x="2416630" y="5029857"/>
            <a:ext cx="6727370" cy="1828143"/>
          </a:xfrm>
          <a:prstGeom prst="rect">
            <a:avLst/>
          </a:prstGeom>
          <a:solidFill>
            <a:schemeClr val="bg1">
              <a:alpha val="47000"/>
            </a:schemeClr>
          </a:solidFill>
          <a:ln>
            <a:noFill/>
          </a:ln>
          <a:effectLst>
            <a:outerShdw blurRad="50800" dist="38100" dir="2700000" algn="tl" rotWithShape="0">
              <a:prstClr val="black">
                <a:alpha val="40000"/>
              </a:prstClr>
            </a:outerShdw>
          </a:effectLst>
        </p:spPr>
        <p:txBody>
          <a:bodyPr vert="horz" lIns="0" tIns="45700" rIns="91425" bIns="45700" rtlCol="0" anchor="t" anchorCtr="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r">
              <a:lnSpc>
                <a:spcPct val="90000"/>
              </a:lnSpc>
              <a:spcBef>
                <a:spcPts val="560"/>
              </a:spcBef>
              <a:buClr>
                <a:srgbClr val="647D8C"/>
              </a:buClr>
              <a:buSzPct val="25000"/>
              <a:buFont typeface="Arial"/>
              <a:buNone/>
            </a:pPr>
            <a:r>
              <a:rPr lang="en-US" sz="2400" dirty="0">
                <a:latin typeface="Arial"/>
                <a:ea typeface="Arial"/>
                <a:cs typeface="Arial"/>
                <a:sym typeface="Arial"/>
              </a:rPr>
              <a:t>Nina Watts, Repository &amp; Open Access Manager</a:t>
            </a:r>
          </a:p>
          <a:p>
            <a:pPr marL="0" indent="0" algn="r">
              <a:lnSpc>
                <a:spcPct val="90000"/>
              </a:lnSpc>
              <a:spcBef>
                <a:spcPts val="560"/>
              </a:spcBef>
              <a:buClr>
                <a:srgbClr val="647D8C"/>
              </a:buClr>
              <a:buSzPct val="25000"/>
              <a:buFont typeface="Arial"/>
              <a:buNone/>
            </a:pPr>
            <a:r>
              <a:rPr lang="en-US" sz="2400" dirty="0">
                <a:latin typeface="Arial"/>
                <a:ea typeface="Arial"/>
                <a:cs typeface="Arial"/>
                <a:sym typeface="Arial"/>
              </a:rPr>
              <a:t>Research &amp; Scholarly Communications, </a:t>
            </a:r>
          </a:p>
          <a:p>
            <a:pPr marL="0" indent="0" algn="r">
              <a:lnSpc>
                <a:spcPct val="90000"/>
              </a:lnSpc>
              <a:spcBef>
                <a:spcPts val="560"/>
              </a:spcBef>
              <a:buClr>
                <a:srgbClr val="647D8C"/>
              </a:buClr>
              <a:buSzPct val="25000"/>
              <a:buFont typeface="Arial"/>
              <a:buNone/>
            </a:pPr>
            <a:r>
              <a:rPr lang="en-US" sz="2400" dirty="0">
                <a:latin typeface="Arial"/>
                <a:ea typeface="Arial"/>
                <a:cs typeface="Arial"/>
                <a:sym typeface="Arial"/>
              </a:rPr>
              <a:t>University of Westminster</a:t>
            </a:r>
          </a:p>
          <a:p>
            <a:pPr marL="0" indent="0" algn="r">
              <a:lnSpc>
                <a:spcPct val="90000"/>
              </a:lnSpc>
              <a:spcBef>
                <a:spcPts val="560"/>
              </a:spcBef>
              <a:buClr>
                <a:srgbClr val="647D8C"/>
              </a:buClr>
              <a:buSzPct val="25000"/>
              <a:buFont typeface="Arial"/>
              <a:buNone/>
            </a:pPr>
            <a:r>
              <a:rPr lang="en-US" sz="2400" dirty="0">
                <a:latin typeface="Arial"/>
                <a:ea typeface="Arial"/>
                <a:cs typeface="Arial"/>
                <a:sym typeface="Arial"/>
              </a:rPr>
              <a:t>e: </a:t>
            </a:r>
            <a:r>
              <a:rPr lang="en-US" sz="2400" u="sng" dirty="0">
                <a:latin typeface="Arial"/>
                <a:ea typeface="Arial"/>
                <a:cs typeface="Arial"/>
                <a:sym typeface="Arial"/>
              </a:rPr>
              <a:t>wattsn@westminster.ac.uk</a:t>
            </a:r>
            <a:endParaRPr lang="en-US" sz="2400" u="sng" dirty="0">
              <a:latin typeface="Arial"/>
              <a:ea typeface="Arial"/>
              <a:cs typeface="Arial"/>
              <a:sym typeface="Arial"/>
              <a:hlinkClick r:id="rId3"/>
            </a:endParaRPr>
          </a:p>
        </p:txBody>
      </p:sp>
    </p:spTree>
    <p:extLst>
      <p:ext uri="{BB962C8B-B14F-4D97-AF65-F5344CB8AC3E}">
        <p14:creationId xmlns:p14="http://schemas.microsoft.com/office/powerpoint/2010/main" val="2202008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‘All </a:t>
            </a:r>
            <a:r>
              <a:rPr lang="en-US" dirty="0" err="1"/>
              <a:t>Haplo</a:t>
            </a:r>
            <a:r>
              <a:rPr lang="en-US" dirty="0"/>
              <a:t>’ repository</a:t>
            </a:r>
          </a:p>
        </p:txBody>
      </p:sp>
      <p:sp>
        <p:nvSpPr>
          <p:cNvPr id="6" name="Text Placeholder 5"/>
          <p:cNvSpPr>
            <a:spLocks noGrp="1"/>
          </p:cNvSpPr>
          <p:nvPr>
            <p:ph type="body" sz="quarter" idx="10"/>
          </p:nvPr>
        </p:nvSpPr>
        <p:spPr>
          <a:xfrm>
            <a:off x="381770" y="1370160"/>
            <a:ext cx="8545513" cy="4148505"/>
          </a:xfrm>
        </p:spPr>
        <p:txBody>
          <a:bodyPr/>
          <a:lstStyle/>
          <a:p>
            <a:pPr marL="0" indent="0">
              <a:buNone/>
            </a:pPr>
            <a:r>
              <a:rPr lang="en-US" sz="2400" dirty="0"/>
              <a:t>2018 – Collaborated with </a:t>
            </a:r>
            <a:r>
              <a:rPr lang="en-US" sz="2400" dirty="0" err="1"/>
              <a:t>Haplo</a:t>
            </a:r>
            <a:endParaRPr lang="en-US" sz="2400" dirty="0"/>
          </a:p>
          <a:p>
            <a:pPr marL="0" indent="0">
              <a:buNone/>
            </a:pPr>
            <a:r>
              <a:rPr lang="en-US" sz="2400" dirty="0"/>
              <a:t>Planned improvements:</a:t>
            </a:r>
          </a:p>
          <a:p>
            <a:r>
              <a:rPr lang="en-US" sz="2400" dirty="0"/>
              <a:t>Better support for practice / non-text based research outputs</a:t>
            </a:r>
          </a:p>
          <a:p>
            <a:r>
              <a:rPr lang="en-US" sz="2400" dirty="0"/>
              <a:t>REF2021 submission support</a:t>
            </a:r>
          </a:p>
          <a:p>
            <a:r>
              <a:rPr lang="en-US" sz="2400" dirty="0"/>
              <a:t>Design overhaul</a:t>
            </a:r>
          </a:p>
          <a:p>
            <a:r>
              <a:rPr lang="en-US" sz="2400" dirty="0" err="1"/>
              <a:t>Rationalisation</a:t>
            </a:r>
            <a:r>
              <a:rPr lang="en-US" sz="2400" dirty="0"/>
              <a:t> of author names</a:t>
            </a:r>
          </a:p>
          <a:p>
            <a:r>
              <a:rPr lang="en-US" sz="2400" dirty="0"/>
              <a:t>Related outputs</a:t>
            </a:r>
          </a:p>
          <a:p>
            <a:pPr marL="0" indent="0">
              <a:buNone/>
            </a:pPr>
            <a:endParaRPr lang="en-US" dirty="0"/>
          </a:p>
          <a:p>
            <a:pPr marL="0" indent="0">
              <a:buNone/>
            </a:pPr>
            <a:endParaRPr lang="en-US" dirty="0"/>
          </a:p>
          <a:p>
            <a:pPr marL="0" indent="0">
              <a:buNone/>
            </a:pPr>
            <a:endParaRPr lang="en-US" dirty="0"/>
          </a:p>
        </p:txBody>
      </p:sp>
      <p:pic>
        <p:nvPicPr>
          <p:cNvPr id="4" name="Content Placeholder 7">
            <a:extLst>
              <a:ext uri="{FF2B5EF4-FFF2-40B4-BE49-F238E27FC236}">
                <a16:creationId xmlns:a16="http://schemas.microsoft.com/office/drawing/2014/main" id="{99A2984F-BA11-244A-809A-CC50007E362B}"/>
              </a:ext>
            </a:extLst>
          </p:cNvPr>
          <p:cNvPicPr>
            <a:picLocks noChangeAspect="1"/>
          </p:cNvPicPr>
          <p:nvPr/>
        </p:nvPicPr>
        <p:blipFill>
          <a:blip r:embed="rId3"/>
          <a:stretch>
            <a:fillRect/>
          </a:stretch>
        </p:blipFill>
        <p:spPr>
          <a:xfrm>
            <a:off x="4888683" y="5197891"/>
            <a:ext cx="4038600" cy="1085907"/>
          </a:xfrm>
          <a:prstGeom prst="rect">
            <a:avLst/>
          </a:prstGeom>
          <a:solidFill>
            <a:schemeClr val="bg1"/>
          </a:solidFill>
        </p:spPr>
      </p:pic>
    </p:spTree>
    <p:extLst>
      <p:ext uri="{BB962C8B-B14F-4D97-AF65-F5344CB8AC3E}">
        <p14:creationId xmlns:p14="http://schemas.microsoft.com/office/powerpoint/2010/main" val="1526970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Key Strategies for Enabling Engagement</a:t>
            </a:r>
          </a:p>
        </p:txBody>
      </p:sp>
      <p:sp>
        <p:nvSpPr>
          <p:cNvPr id="6" name="Text Placeholder 5"/>
          <p:cNvSpPr>
            <a:spLocks noGrp="1"/>
          </p:cNvSpPr>
          <p:nvPr>
            <p:ph type="body" sz="quarter" idx="10"/>
          </p:nvPr>
        </p:nvSpPr>
        <p:spPr>
          <a:xfrm>
            <a:off x="381770" y="1370160"/>
            <a:ext cx="8545513" cy="4148505"/>
          </a:xfrm>
        </p:spPr>
        <p:txBody>
          <a:bodyPr/>
          <a:lstStyle/>
          <a:p>
            <a:r>
              <a:rPr lang="en-GB" sz="2400" dirty="0"/>
              <a:t>Collaboration between developers, repository team and researchers central to development</a:t>
            </a:r>
          </a:p>
          <a:p>
            <a:r>
              <a:rPr lang="en-GB" sz="2400" dirty="0"/>
              <a:t>Embedding our academic community within governance structures</a:t>
            </a:r>
          </a:p>
          <a:p>
            <a:r>
              <a:rPr lang="en-GB" sz="2400" dirty="0"/>
              <a:t>Understanding their drivers (including REF and time saving)</a:t>
            </a:r>
          </a:p>
          <a:p>
            <a:r>
              <a:rPr lang="en-GB" sz="2400" dirty="0"/>
              <a:t>Understanding how they articulate their research</a:t>
            </a:r>
          </a:p>
          <a:p>
            <a:r>
              <a:rPr lang="en-GB" sz="2400" dirty="0"/>
              <a:t>Involving them in requirements gathering, workflow mapping and testing</a:t>
            </a:r>
          </a:p>
          <a:p>
            <a:r>
              <a:rPr lang="en-GB" sz="2400" dirty="0"/>
              <a:t>Reiterating the significance of terminology to researchers in these disciplines</a:t>
            </a:r>
          </a:p>
          <a:p>
            <a:r>
              <a:rPr lang="en-GB" sz="2400" dirty="0"/>
              <a:t>Formal and informal advocacy and training</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189008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pattFill prst="pct5">
            <a:fgClr>
              <a:schemeClr val="bg1"/>
            </a:fgClr>
            <a:bgClr>
              <a:schemeClr val="bg1"/>
            </a:bgClr>
          </a:pattFill>
        </p:spPr>
        <p:txBody>
          <a:bodyPr/>
          <a:lstStyle/>
          <a:p>
            <a:r>
              <a:rPr lang="en-GB" dirty="0"/>
              <a:t>1 - Embedding our academic community within governance structures</a:t>
            </a:r>
            <a:br>
              <a:rPr lang="en-GB" dirty="0"/>
            </a:br>
            <a:br>
              <a:rPr lang="en-GB" dirty="0"/>
            </a:br>
            <a:endParaRPr lang="en-GB" dirty="0"/>
          </a:p>
        </p:txBody>
      </p:sp>
      <p:sp>
        <p:nvSpPr>
          <p:cNvPr id="6" name="Text Placeholder 5"/>
          <p:cNvSpPr>
            <a:spLocks noGrp="1"/>
          </p:cNvSpPr>
          <p:nvPr>
            <p:ph type="body" sz="quarter" idx="10"/>
          </p:nvPr>
        </p:nvSpPr>
        <p:spPr>
          <a:xfrm>
            <a:off x="299243" y="2244980"/>
            <a:ext cx="8545513" cy="1951463"/>
          </a:xfrm>
          <a:pattFill prst="pct5">
            <a:fgClr>
              <a:schemeClr val="bg1"/>
            </a:fgClr>
            <a:bgClr>
              <a:schemeClr val="bg1"/>
            </a:bgClr>
          </a:pattFill>
        </p:spPr>
        <p:txBody>
          <a:bodyPr/>
          <a:lstStyle/>
          <a:p>
            <a:r>
              <a:rPr lang="en-US" sz="2400" dirty="0"/>
              <a:t>Virtual Research Environment (VRE) Working Group </a:t>
            </a:r>
          </a:p>
          <a:p>
            <a:endParaRPr lang="en-US" sz="2400" dirty="0"/>
          </a:p>
          <a:p>
            <a:r>
              <a:rPr lang="en-US" sz="2400" dirty="0"/>
              <a:t>Research Data Management (RDM) Working Group</a:t>
            </a:r>
          </a:p>
          <a:p>
            <a:pPr marL="0" indent="0">
              <a:buNone/>
            </a:pPr>
            <a:endParaRPr lang="en-US" dirty="0"/>
          </a:p>
        </p:txBody>
      </p:sp>
    </p:spTree>
    <p:extLst>
      <p:ext uri="{BB962C8B-B14F-4D97-AF65-F5344CB8AC3E}">
        <p14:creationId xmlns:p14="http://schemas.microsoft.com/office/powerpoint/2010/main" val="1111624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2 - </a:t>
            </a:r>
            <a:r>
              <a:rPr lang="en-GB" dirty="0"/>
              <a:t>Understanding their drivers</a:t>
            </a:r>
            <a:br>
              <a:rPr lang="en-GB" dirty="0"/>
            </a:br>
            <a:endParaRPr lang="en-US" dirty="0"/>
          </a:p>
        </p:txBody>
      </p:sp>
      <p:sp>
        <p:nvSpPr>
          <p:cNvPr id="6" name="Text Placeholder 5"/>
          <p:cNvSpPr>
            <a:spLocks noGrp="1"/>
          </p:cNvSpPr>
          <p:nvPr>
            <p:ph type="body" sz="quarter" idx="10"/>
          </p:nvPr>
        </p:nvSpPr>
        <p:spPr>
          <a:xfrm>
            <a:off x="381770" y="1370160"/>
            <a:ext cx="8545513" cy="4148505"/>
          </a:xfrm>
        </p:spPr>
        <p:txBody>
          <a:bodyPr/>
          <a:lstStyle/>
          <a:p>
            <a:r>
              <a:rPr lang="en-US" sz="2400" dirty="0"/>
              <a:t>REF2021 output management</a:t>
            </a:r>
          </a:p>
          <a:p>
            <a:endParaRPr lang="en-US" sz="2400" dirty="0"/>
          </a:p>
          <a:p>
            <a:r>
              <a:rPr lang="en-US" sz="2400" dirty="0"/>
              <a:t>REF2021 portfolio creation</a:t>
            </a:r>
          </a:p>
          <a:p>
            <a:endParaRPr lang="en-US" sz="2400" dirty="0"/>
          </a:p>
          <a:p>
            <a:r>
              <a:rPr lang="en-US" sz="2400" dirty="0"/>
              <a:t>The benefits of having a complete record of ALL university research in one place</a:t>
            </a:r>
          </a:p>
          <a:p>
            <a:pPr lvl="1"/>
            <a:r>
              <a:rPr lang="en-US" sz="2400" dirty="0"/>
              <a:t>Including potential feeds to research groups, and project, websites</a:t>
            </a:r>
          </a:p>
          <a:p>
            <a:pPr lvl="1"/>
            <a:r>
              <a:rPr lang="en-US" sz="2400" dirty="0"/>
              <a:t>Increased exposure</a:t>
            </a:r>
          </a:p>
          <a:p>
            <a:pPr lvl="1"/>
            <a:r>
              <a:rPr lang="en-US" sz="2400" dirty="0"/>
              <a:t>Possibility of making more research open (Most previous REF portfolios aren’t open)</a:t>
            </a:r>
          </a:p>
          <a:p>
            <a:pPr marL="0" indent="0">
              <a:buNone/>
            </a:pPr>
            <a:endParaRPr lang="en-US" sz="2400" dirty="0"/>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3105148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3 - Involving them in requirements gathering, workflow mapping and testing</a:t>
            </a:r>
          </a:p>
        </p:txBody>
      </p:sp>
      <p:sp>
        <p:nvSpPr>
          <p:cNvPr id="6" name="Text Placeholder 5"/>
          <p:cNvSpPr>
            <a:spLocks noGrp="1"/>
          </p:cNvSpPr>
          <p:nvPr>
            <p:ph type="body" sz="quarter" idx="10"/>
          </p:nvPr>
        </p:nvSpPr>
        <p:spPr>
          <a:xfrm>
            <a:off x="381770" y="1370160"/>
            <a:ext cx="8545513" cy="4148505"/>
          </a:xfrm>
        </p:spPr>
        <p:txBody>
          <a:bodyPr/>
          <a:lstStyle/>
          <a:p>
            <a:r>
              <a:rPr lang="en-US" sz="2400" dirty="0"/>
              <a:t>Start with research leads</a:t>
            </a:r>
          </a:p>
          <a:p>
            <a:r>
              <a:rPr lang="en-US" sz="2400" dirty="0"/>
              <a:t>1 to 1’s with ‘friendly academics’</a:t>
            </a:r>
          </a:p>
          <a:p>
            <a:r>
              <a:rPr lang="en-US" sz="2400" dirty="0"/>
              <a:t>Using existing contacts</a:t>
            </a:r>
          </a:p>
          <a:p>
            <a:r>
              <a:rPr lang="en-US" sz="2400" dirty="0"/>
              <a:t>Using the REF as the driver to get to more people</a:t>
            </a:r>
            <a:endParaRPr lang="en-US" dirty="0"/>
          </a:p>
        </p:txBody>
      </p:sp>
      <p:pic>
        <p:nvPicPr>
          <p:cNvPr id="2" name="Picture 1">
            <a:extLst>
              <a:ext uri="{FF2B5EF4-FFF2-40B4-BE49-F238E27FC236}">
                <a16:creationId xmlns:a16="http://schemas.microsoft.com/office/drawing/2014/main" id="{A977ABD7-B57F-4547-A6FD-F584AD4B039F}"/>
              </a:ext>
            </a:extLst>
          </p:cNvPr>
          <p:cNvPicPr>
            <a:picLocks noChangeAspect="1"/>
          </p:cNvPicPr>
          <p:nvPr/>
        </p:nvPicPr>
        <p:blipFill>
          <a:blip r:embed="rId3"/>
          <a:stretch>
            <a:fillRect/>
          </a:stretch>
        </p:blipFill>
        <p:spPr>
          <a:xfrm>
            <a:off x="0" y="3752571"/>
            <a:ext cx="9144000" cy="2459149"/>
          </a:xfrm>
          <a:prstGeom prst="rect">
            <a:avLst/>
          </a:prstGeom>
        </p:spPr>
      </p:pic>
    </p:spTree>
    <p:extLst>
      <p:ext uri="{BB962C8B-B14F-4D97-AF65-F5344CB8AC3E}">
        <p14:creationId xmlns:p14="http://schemas.microsoft.com/office/powerpoint/2010/main" val="213422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4 - </a:t>
            </a:r>
            <a:r>
              <a:rPr lang="en-GB" dirty="0"/>
              <a:t>Reiterating the significance of terminology to researchers in these disciplines</a:t>
            </a:r>
            <a:br>
              <a:rPr lang="en-GB" dirty="0"/>
            </a:br>
            <a:endParaRPr lang="en-US" dirty="0"/>
          </a:p>
        </p:txBody>
      </p:sp>
      <p:sp>
        <p:nvSpPr>
          <p:cNvPr id="6" name="Text Placeholder 5"/>
          <p:cNvSpPr>
            <a:spLocks noGrp="1"/>
          </p:cNvSpPr>
          <p:nvPr>
            <p:ph type="body" sz="quarter" idx="10"/>
          </p:nvPr>
        </p:nvSpPr>
        <p:spPr>
          <a:xfrm>
            <a:off x="381770" y="1986478"/>
            <a:ext cx="8545513" cy="4769164"/>
          </a:xfrm>
        </p:spPr>
        <p:txBody>
          <a:bodyPr/>
          <a:lstStyle/>
          <a:p>
            <a:r>
              <a:rPr lang="en-US" sz="2400" dirty="0"/>
              <a:t>What is research data? Much wider than many first believe</a:t>
            </a:r>
          </a:p>
          <a:p>
            <a:r>
              <a:rPr lang="en-US" sz="2400" dirty="0"/>
              <a:t>Creators not authors</a:t>
            </a:r>
          </a:p>
          <a:p>
            <a:r>
              <a:rPr lang="en-US" sz="2400" dirty="0"/>
              <a:t>Descriptions instead of abstracts</a:t>
            </a:r>
          </a:p>
          <a:p>
            <a:r>
              <a:rPr lang="en-US" sz="2400" dirty="0"/>
              <a:t>Text based / Non-text based outputs</a:t>
            </a:r>
          </a:p>
          <a:p>
            <a:r>
              <a:rPr lang="en-US" sz="2400" dirty="0"/>
              <a:t>Collaborators with defined roles</a:t>
            </a:r>
          </a:p>
          <a:p>
            <a:endParaRPr lang="en-US" sz="2400" dirty="0"/>
          </a:p>
          <a:p>
            <a:pPr marL="0" indent="0">
              <a:buNone/>
            </a:pPr>
            <a:endParaRPr lang="en-US" sz="2400" dirty="0"/>
          </a:p>
          <a:p>
            <a:pPr marL="0" indent="0">
              <a:buNone/>
            </a:pPr>
            <a:endParaRPr lang="en-US" dirty="0"/>
          </a:p>
        </p:txBody>
      </p:sp>
      <p:graphicFrame>
        <p:nvGraphicFramePr>
          <p:cNvPr id="3" name="Table 2">
            <a:extLst>
              <a:ext uri="{FF2B5EF4-FFF2-40B4-BE49-F238E27FC236}">
                <a16:creationId xmlns:a16="http://schemas.microsoft.com/office/drawing/2014/main" id="{31CE0B9C-7E4F-466F-8B33-36B9EBF759A2}"/>
              </a:ext>
            </a:extLst>
          </p:cNvPr>
          <p:cNvGraphicFramePr>
            <a:graphicFrameLocks noGrp="1"/>
          </p:cNvGraphicFramePr>
          <p:nvPr>
            <p:extLst>
              <p:ext uri="{D42A27DB-BD31-4B8C-83A1-F6EECF244321}">
                <p14:modId xmlns:p14="http://schemas.microsoft.com/office/powerpoint/2010/main" val="2948233214"/>
              </p:ext>
            </p:extLst>
          </p:nvPr>
        </p:nvGraphicFramePr>
        <p:xfrm>
          <a:off x="1333021" y="4405208"/>
          <a:ext cx="6643010" cy="2225632"/>
        </p:xfrm>
        <a:graphic>
          <a:graphicData uri="http://schemas.openxmlformats.org/drawingml/2006/table">
            <a:tbl>
              <a:tblPr firstRow="1" firstCol="1" bandRow="1"/>
              <a:tblGrid>
                <a:gridCol w="1106677">
                  <a:extLst>
                    <a:ext uri="{9D8B030D-6E8A-4147-A177-3AD203B41FA5}">
                      <a16:colId xmlns:a16="http://schemas.microsoft.com/office/drawing/2014/main" val="1447349134"/>
                    </a:ext>
                  </a:extLst>
                </a:gridCol>
                <a:gridCol w="1106677">
                  <a:extLst>
                    <a:ext uri="{9D8B030D-6E8A-4147-A177-3AD203B41FA5}">
                      <a16:colId xmlns:a16="http://schemas.microsoft.com/office/drawing/2014/main" val="2234187494"/>
                    </a:ext>
                  </a:extLst>
                </a:gridCol>
                <a:gridCol w="1107414">
                  <a:extLst>
                    <a:ext uri="{9D8B030D-6E8A-4147-A177-3AD203B41FA5}">
                      <a16:colId xmlns:a16="http://schemas.microsoft.com/office/drawing/2014/main" val="3738519623"/>
                    </a:ext>
                  </a:extLst>
                </a:gridCol>
                <a:gridCol w="1107414">
                  <a:extLst>
                    <a:ext uri="{9D8B030D-6E8A-4147-A177-3AD203B41FA5}">
                      <a16:colId xmlns:a16="http://schemas.microsoft.com/office/drawing/2014/main" val="3512073230"/>
                    </a:ext>
                  </a:extLst>
                </a:gridCol>
                <a:gridCol w="1107414">
                  <a:extLst>
                    <a:ext uri="{9D8B030D-6E8A-4147-A177-3AD203B41FA5}">
                      <a16:colId xmlns:a16="http://schemas.microsoft.com/office/drawing/2014/main" val="489801892"/>
                    </a:ext>
                  </a:extLst>
                </a:gridCol>
                <a:gridCol w="1107414">
                  <a:extLst>
                    <a:ext uri="{9D8B030D-6E8A-4147-A177-3AD203B41FA5}">
                      <a16:colId xmlns:a16="http://schemas.microsoft.com/office/drawing/2014/main" val="1888300938"/>
                    </a:ext>
                  </a:extLst>
                </a:gridCol>
              </a:tblGrid>
              <a:tr h="44715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Actor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Animator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Author of Screenplay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Calligrapher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Choreographer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Cinematographer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0472303"/>
                  </a:ext>
                </a:extLst>
              </a:tr>
              <a:tr h="447150">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Composer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Conductor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Conference Organizer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Costume designer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Curator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Dancer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5316325"/>
                  </a:ext>
                </a:extLst>
              </a:tr>
              <a:tr h="44715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Designer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Director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Exhibitor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Film editor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Illustrator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Instrumentalist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6727709"/>
                  </a:ext>
                </a:extLst>
              </a:tr>
              <a:tr h="218516">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Librettist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Film editor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Illustrator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Musician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Performer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Photographer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8744994"/>
                  </a:ext>
                </a:extLst>
              </a:tr>
              <a:tr h="44715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Printmaker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Producer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Production personnel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Programmer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Recording engineer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Researcher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3987535"/>
                  </a:ext>
                </a:extLst>
              </a:tr>
              <a:tr h="218516">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Set designer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Singer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Translator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Videographer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Vocalist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1473782"/>
                  </a:ext>
                </a:extLst>
              </a:tr>
            </a:tbl>
          </a:graphicData>
        </a:graphic>
      </p:graphicFrame>
    </p:spTree>
    <p:extLst>
      <p:ext uri="{BB962C8B-B14F-4D97-AF65-F5344CB8AC3E}">
        <p14:creationId xmlns:p14="http://schemas.microsoft.com/office/powerpoint/2010/main" val="476388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lgCheck">
          <a:fgClr>
            <a:schemeClr val="bg1"/>
          </a:fgClr>
          <a:bgClr>
            <a:schemeClr val="bg1"/>
          </a:bgClr>
        </a:patt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br>
              <a:rPr lang="en-GB" dirty="0"/>
            </a:br>
            <a:br>
              <a:rPr lang="en-US" dirty="0"/>
            </a:br>
            <a:br>
              <a:rPr lang="en-GB" dirty="0"/>
            </a:br>
            <a:endParaRPr lang="en-US" dirty="0"/>
          </a:p>
        </p:txBody>
      </p:sp>
      <p:sp>
        <p:nvSpPr>
          <p:cNvPr id="6" name="Text Placeholder 5"/>
          <p:cNvSpPr>
            <a:spLocks noGrp="1"/>
          </p:cNvSpPr>
          <p:nvPr>
            <p:ph type="body" sz="quarter" idx="10"/>
          </p:nvPr>
        </p:nvSpPr>
        <p:spPr/>
        <p:txBody>
          <a:bodyPr/>
          <a:lstStyle/>
          <a:p>
            <a:pPr marL="0" indent="0">
              <a:buNone/>
            </a:pPr>
            <a:endParaRPr lang="en-US" dirty="0"/>
          </a:p>
          <a:p>
            <a:pPr marL="0" indent="0">
              <a:buNone/>
            </a:pPr>
            <a:endParaRPr lang="en-US" dirty="0"/>
          </a:p>
        </p:txBody>
      </p:sp>
      <p:pic>
        <p:nvPicPr>
          <p:cNvPr id="3" name="Picture 2">
            <a:extLst>
              <a:ext uri="{FF2B5EF4-FFF2-40B4-BE49-F238E27FC236}">
                <a16:creationId xmlns:a16="http://schemas.microsoft.com/office/drawing/2014/main" id="{CE482988-1857-437C-823D-31928205A50E}"/>
              </a:ext>
            </a:extLst>
          </p:cNvPr>
          <p:cNvPicPr>
            <a:picLocks noChangeAspect="1"/>
          </p:cNvPicPr>
          <p:nvPr/>
        </p:nvPicPr>
        <p:blipFill rotWithShape="1">
          <a:blip r:embed="rId3"/>
          <a:srcRect l="16072" t="9372" r="17321" b="11906"/>
          <a:stretch/>
        </p:blipFill>
        <p:spPr>
          <a:xfrm>
            <a:off x="78798" y="415658"/>
            <a:ext cx="9065202" cy="6026683"/>
          </a:xfrm>
          <a:prstGeom prst="rect">
            <a:avLst/>
          </a:prstGeom>
        </p:spPr>
      </p:pic>
      <p:sp>
        <p:nvSpPr>
          <p:cNvPr id="4" name="Oval 3">
            <a:extLst>
              <a:ext uri="{FF2B5EF4-FFF2-40B4-BE49-F238E27FC236}">
                <a16:creationId xmlns:a16="http://schemas.microsoft.com/office/drawing/2014/main" id="{A43C76A3-82A3-4C2C-8470-BA51F392AF10}"/>
              </a:ext>
            </a:extLst>
          </p:cNvPr>
          <p:cNvSpPr/>
          <p:nvPr/>
        </p:nvSpPr>
        <p:spPr>
          <a:xfrm>
            <a:off x="1681843" y="3380016"/>
            <a:ext cx="1355271" cy="424543"/>
          </a:xfrm>
          <a:prstGeom prst="ellipse">
            <a:avLst/>
          </a:prstGeom>
          <a:noFill/>
          <a:ln>
            <a:solidFill>
              <a:srgbClr val="FF0E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B374A5EB-991E-445E-84A2-50E9C5807307}"/>
              </a:ext>
            </a:extLst>
          </p:cNvPr>
          <p:cNvSpPr/>
          <p:nvPr/>
        </p:nvSpPr>
        <p:spPr>
          <a:xfrm>
            <a:off x="1738992" y="4684743"/>
            <a:ext cx="1355271" cy="424543"/>
          </a:xfrm>
          <a:prstGeom prst="ellipse">
            <a:avLst/>
          </a:prstGeom>
          <a:noFill/>
          <a:ln>
            <a:solidFill>
              <a:srgbClr val="FF0E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B1A99C4E-0788-429F-986E-2EBCFB6AAD3F}"/>
              </a:ext>
            </a:extLst>
          </p:cNvPr>
          <p:cNvSpPr/>
          <p:nvPr/>
        </p:nvSpPr>
        <p:spPr>
          <a:xfrm>
            <a:off x="1703613" y="3949401"/>
            <a:ext cx="1355271" cy="424543"/>
          </a:xfrm>
          <a:prstGeom prst="ellipse">
            <a:avLst/>
          </a:prstGeom>
          <a:noFill/>
          <a:ln>
            <a:solidFill>
              <a:srgbClr val="FF0E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0BA4F25-5B64-4828-9859-4BB415D20980}"/>
              </a:ext>
            </a:extLst>
          </p:cNvPr>
          <p:cNvSpPr/>
          <p:nvPr/>
        </p:nvSpPr>
        <p:spPr>
          <a:xfrm>
            <a:off x="1768926" y="5399477"/>
            <a:ext cx="1355271" cy="424543"/>
          </a:xfrm>
          <a:prstGeom prst="ellipse">
            <a:avLst/>
          </a:prstGeom>
          <a:noFill/>
          <a:ln>
            <a:solidFill>
              <a:srgbClr val="FF0E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63266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lgCheck">
          <a:fgClr>
            <a:schemeClr val="bg1"/>
          </a:fgClr>
          <a:bgClr>
            <a:schemeClr val="bg1"/>
          </a:bgClr>
        </a:patt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5 - </a:t>
            </a:r>
            <a:r>
              <a:rPr lang="en-GB" dirty="0"/>
              <a:t>Formal and informal advocacy and training</a:t>
            </a:r>
            <a:br>
              <a:rPr lang="en-GB" dirty="0"/>
            </a:br>
            <a:br>
              <a:rPr lang="en-US" dirty="0"/>
            </a:br>
            <a:br>
              <a:rPr lang="en-GB" dirty="0"/>
            </a:br>
            <a:endParaRPr lang="en-US" dirty="0"/>
          </a:p>
        </p:txBody>
      </p:sp>
      <p:sp>
        <p:nvSpPr>
          <p:cNvPr id="6" name="Text Placeholder 5"/>
          <p:cNvSpPr>
            <a:spLocks noGrp="1"/>
          </p:cNvSpPr>
          <p:nvPr>
            <p:ph type="body" sz="quarter" idx="10"/>
          </p:nvPr>
        </p:nvSpPr>
        <p:spPr/>
        <p:txBody>
          <a:bodyPr/>
          <a:lstStyle/>
          <a:p>
            <a:pPr marL="0" indent="0">
              <a:buNone/>
            </a:pPr>
            <a:endParaRPr lang="en-US" dirty="0"/>
          </a:p>
          <a:p>
            <a:pPr marL="0" indent="0">
              <a:buNone/>
            </a:pPr>
            <a:endParaRPr lang="en-US" dirty="0"/>
          </a:p>
        </p:txBody>
      </p:sp>
      <p:pic>
        <p:nvPicPr>
          <p:cNvPr id="3" name="Picture 2">
            <a:extLst>
              <a:ext uri="{FF2B5EF4-FFF2-40B4-BE49-F238E27FC236}">
                <a16:creationId xmlns:a16="http://schemas.microsoft.com/office/drawing/2014/main" id="{857CBD5D-2943-4B7C-BA9C-A3D968BF9B45}"/>
              </a:ext>
            </a:extLst>
          </p:cNvPr>
          <p:cNvPicPr>
            <a:picLocks noChangeAspect="1"/>
          </p:cNvPicPr>
          <p:nvPr/>
        </p:nvPicPr>
        <p:blipFill>
          <a:blip r:embed="rId3"/>
          <a:stretch>
            <a:fillRect/>
          </a:stretch>
        </p:blipFill>
        <p:spPr>
          <a:xfrm>
            <a:off x="1050877" y="1339335"/>
            <a:ext cx="7042245" cy="5281684"/>
          </a:xfrm>
          <a:prstGeom prst="rect">
            <a:avLst/>
          </a:prstGeom>
        </p:spPr>
      </p:pic>
    </p:spTree>
    <p:extLst>
      <p:ext uri="{BB962C8B-B14F-4D97-AF65-F5344CB8AC3E}">
        <p14:creationId xmlns:p14="http://schemas.microsoft.com/office/powerpoint/2010/main" val="3381342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Challenges / Lessons learned</a:t>
            </a:r>
            <a:br>
              <a:rPr lang="en-GB" dirty="0"/>
            </a:br>
            <a:endParaRPr lang="en-US" dirty="0"/>
          </a:p>
        </p:txBody>
      </p:sp>
      <p:sp>
        <p:nvSpPr>
          <p:cNvPr id="6" name="Text Placeholder 5"/>
          <p:cNvSpPr>
            <a:spLocks noGrp="1"/>
          </p:cNvSpPr>
          <p:nvPr>
            <p:ph type="body" sz="quarter" idx="10"/>
          </p:nvPr>
        </p:nvSpPr>
        <p:spPr>
          <a:xfrm>
            <a:off x="381770" y="1187356"/>
            <a:ext cx="8545513" cy="4331310"/>
          </a:xfrm>
        </p:spPr>
        <p:txBody>
          <a:bodyPr/>
          <a:lstStyle/>
          <a:p>
            <a:r>
              <a:rPr lang="en-US" sz="2400" dirty="0"/>
              <a:t>Changes and improvements have to work within existing standards to ensure interoperability</a:t>
            </a:r>
          </a:p>
          <a:p>
            <a:r>
              <a:rPr lang="en-US" sz="2400" dirty="0"/>
              <a:t>Changing goals / things got tangled up (scope creep)</a:t>
            </a:r>
          </a:p>
          <a:p>
            <a:r>
              <a:rPr lang="en-US" sz="2400" dirty="0"/>
              <a:t>Too reactive</a:t>
            </a:r>
          </a:p>
          <a:p>
            <a:r>
              <a:rPr lang="en-US" sz="2400" dirty="0"/>
              <a:t>Gathering requirements very early on in the life of  repository</a:t>
            </a:r>
          </a:p>
          <a:p>
            <a:r>
              <a:rPr lang="en-US" sz="2400" dirty="0"/>
              <a:t>Diverse stakeholder group</a:t>
            </a:r>
          </a:p>
          <a:p>
            <a:r>
              <a:rPr lang="en-US" sz="2400" dirty="0"/>
              <a:t>Funder mandates focus on text-based outputs</a:t>
            </a:r>
          </a:p>
          <a:p>
            <a:r>
              <a:rPr lang="en-US" sz="2400" dirty="0"/>
              <a:t>High level of engagement has seen lots of feedback (too much at times)</a:t>
            </a:r>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3750507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16717" y="227160"/>
            <a:ext cx="8229600" cy="1143000"/>
          </a:xfrm>
        </p:spPr>
        <p:txBody>
          <a:bodyPr/>
          <a:lstStyle/>
          <a:p>
            <a:r>
              <a:rPr lang="en-GB" dirty="0"/>
              <a:t>Summary of Benefits</a:t>
            </a:r>
            <a:br>
              <a:rPr lang="en-GB" dirty="0"/>
            </a:br>
            <a:endParaRPr lang="en-US" dirty="0"/>
          </a:p>
        </p:txBody>
      </p:sp>
      <p:sp>
        <p:nvSpPr>
          <p:cNvPr id="6" name="Text Placeholder 5"/>
          <p:cNvSpPr>
            <a:spLocks noGrp="1"/>
          </p:cNvSpPr>
          <p:nvPr>
            <p:ph type="body" sz="quarter" idx="10"/>
          </p:nvPr>
        </p:nvSpPr>
        <p:spPr>
          <a:xfrm>
            <a:off x="381770" y="1187355"/>
            <a:ext cx="8545513" cy="4940489"/>
          </a:xfrm>
        </p:spPr>
        <p:txBody>
          <a:bodyPr/>
          <a:lstStyle/>
          <a:p>
            <a:pPr marL="0" indent="0">
              <a:buNone/>
            </a:pPr>
            <a:r>
              <a:rPr lang="en-US" sz="2400" b="1" dirty="0"/>
              <a:t>Current:</a:t>
            </a:r>
          </a:p>
          <a:p>
            <a:r>
              <a:rPr lang="en-US" sz="2400" dirty="0"/>
              <a:t>Metadata fields which more accurately record research</a:t>
            </a:r>
          </a:p>
          <a:p>
            <a:r>
              <a:rPr lang="en-US" sz="2400" dirty="0"/>
              <a:t>Massive increase in self-deposit</a:t>
            </a:r>
          </a:p>
          <a:p>
            <a:r>
              <a:rPr lang="en-US" sz="2400" dirty="0"/>
              <a:t>Increase in practice-based research outputs:</a:t>
            </a:r>
          </a:p>
          <a:p>
            <a:pPr lvl="1"/>
            <a:r>
              <a:rPr lang="en-US" sz="2400" dirty="0"/>
              <a:t>261% from 2014 to September 2019</a:t>
            </a:r>
          </a:p>
          <a:p>
            <a:r>
              <a:rPr lang="en-US" sz="2400" dirty="0"/>
              <a:t>Portfolio/Collections functionality used to collate evidence for REF submission</a:t>
            </a:r>
          </a:p>
          <a:p>
            <a:r>
              <a:rPr lang="en-US" sz="2400" dirty="0"/>
              <a:t>Internal REF review same for all</a:t>
            </a:r>
          </a:p>
        </p:txBody>
      </p:sp>
    </p:spTree>
    <p:extLst>
      <p:ext uri="{BB962C8B-B14F-4D97-AF65-F5344CB8AC3E}">
        <p14:creationId xmlns:p14="http://schemas.microsoft.com/office/powerpoint/2010/main" val="684812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93D04-9F13-4760-A7DA-090A98334A19}"/>
              </a:ext>
            </a:extLst>
          </p:cNvPr>
          <p:cNvSpPr>
            <a:spLocks noGrp="1"/>
          </p:cNvSpPr>
          <p:nvPr>
            <p:ph type="title"/>
          </p:nvPr>
        </p:nvSpPr>
        <p:spPr/>
        <p:txBody>
          <a:bodyPr/>
          <a:lstStyle/>
          <a:p>
            <a:r>
              <a:rPr lang="en-GB" dirty="0"/>
              <a:t>About the University of Westminster</a:t>
            </a:r>
          </a:p>
        </p:txBody>
      </p:sp>
      <p:sp>
        <p:nvSpPr>
          <p:cNvPr id="6" name="Text Placeholder 5"/>
          <p:cNvSpPr>
            <a:spLocks noGrp="1"/>
          </p:cNvSpPr>
          <p:nvPr>
            <p:ph type="body" sz="quarter" idx="10"/>
          </p:nvPr>
        </p:nvSpPr>
        <p:spPr>
          <a:xfrm>
            <a:off x="363257" y="1353772"/>
            <a:ext cx="8545513" cy="3532187"/>
          </a:xfrm>
        </p:spPr>
        <p:txBody>
          <a:bodyPr/>
          <a:lstStyle/>
          <a:p>
            <a:r>
              <a:rPr lang="en-GB" sz="2400" dirty="0"/>
              <a:t>4 campuses centrally located in and around the London area.</a:t>
            </a:r>
          </a:p>
          <a:p>
            <a:endParaRPr lang="en-GB" sz="2400" dirty="0"/>
          </a:p>
          <a:p>
            <a:r>
              <a:rPr lang="en-GB" sz="2400" dirty="0"/>
              <a:t>Over 19,000 students from 169 countries, 866 academic teaching staff, 680 visiting staff and 928 support staff.</a:t>
            </a:r>
          </a:p>
          <a:p>
            <a:endParaRPr lang="en-GB" sz="2400" dirty="0"/>
          </a:p>
          <a:p>
            <a:r>
              <a:rPr lang="en-GB" sz="2400" dirty="0"/>
              <a:t>World leading research in Art and Design and Media and Communications; Internationally excellent research in English, Architecture and the Built Environment, and Allied Health; Excellence in Psychology and Neuroscience, Politics, Area Studies and Law (Research Excellence Framework, 2014)</a:t>
            </a:r>
          </a:p>
          <a:p>
            <a:endParaRPr lang="en-GB" dirty="0"/>
          </a:p>
          <a:p>
            <a:pPr marL="0" indent="0">
              <a:buNone/>
            </a:pPr>
            <a:endParaRPr lang="en-US" dirty="0"/>
          </a:p>
          <a:p>
            <a:pPr marL="0" indent="0">
              <a:buNone/>
            </a:pPr>
            <a:endParaRPr lang="en-US" dirty="0"/>
          </a:p>
          <a:p>
            <a:pPr marL="0" indent="0">
              <a:buNone/>
            </a:pPr>
            <a:endParaRPr lang="en-US" dirty="0"/>
          </a:p>
        </p:txBody>
      </p:sp>
      <p:sp>
        <p:nvSpPr>
          <p:cNvPr id="7" name="Rectangle 6">
            <a:extLst>
              <a:ext uri="{FF2B5EF4-FFF2-40B4-BE49-F238E27FC236}">
                <a16:creationId xmlns:a16="http://schemas.microsoft.com/office/drawing/2014/main" id="{AA638AD8-6D51-4284-861E-C39F7A0D1DBB}"/>
              </a:ext>
            </a:extLst>
          </p:cNvPr>
          <p:cNvSpPr/>
          <p:nvPr/>
        </p:nvSpPr>
        <p:spPr>
          <a:xfrm>
            <a:off x="-368490" y="0"/>
            <a:ext cx="9512490" cy="13708409"/>
          </a:xfrm>
          <a:prstGeom prst="rect">
            <a:avLst/>
          </a:prstGeom>
          <a:blipFill dpi="0" rotWithShape="1">
            <a:blip r:embed="rId3">
              <a:alphaModFix amt="20000"/>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39849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5A10EA-7E8B-4BDD-BA7A-AE37243C7D45}"/>
              </a:ext>
            </a:extLst>
          </p:cNvPr>
          <p:cNvPicPr>
            <a:picLocks noChangeAspect="1"/>
          </p:cNvPicPr>
          <p:nvPr/>
        </p:nvPicPr>
        <p:blipFill rotWithShape="1">
          <a:blip r:embed="rId3"/>
          <a:srcRect l="22500" t="24286" r="23214" b="3968"/>
          <a:stretch/>
        </p:blipFill>
        <p:spPr>
          <a:xfrm>
            <a:off x="460965" y="1072315"/>
            <a:ext cx="7782516" cy="5785685"/>
          </a:xfrm>
          <a:prstGeom prst="rect">
            <a:avLst/>
          </a:prstGeom>
        </p:spPr>
      </p:pic>
      <p:sp>
        <p:nvSpPr>
          <p:cNvPr id="5" name="Title 4"/>
          <p:cNvSpPr>
            <a:spLocks noGrp="1"/>
          </p:cNvSpPr>
          <p:nvPr>
            <p:ph type="title"/>
          </p:nvPr>
        </p:nvSpPr>
        <p:spPr>
          <a:xfrm>
            <a:off x="216717" y="258377"/>
            <a:ext cx="8229600" cy="1143000"/>
          </a:xfrm>
        </p:spPr>
        <p:txBody>
          <a:bodyPr/>
          <a:lstStyle/>
          <a:p>
            <a:r>
              <a:rPr lang="en-GB" dirty="0"/>
              <a:t>Summary of Benefits</a:t>
            </a:r>
            <a:br>
              <a:rPr lang="en-GB" dirty="0"/>
            </a:br>
            <a:endParaRPr lang="en-US" dirty="0"/>
          </a:p>
        </p:txBody>
      </p:sp>
      <p:sp>
        <p:nvSpPr>
          <p:cNvPr id="4" name="TextBox 3">
            <a:extLst>
              <a:ext uri="{FF2B5EF4-FFF2-40B4-BE49-F238E27FC236}">
                <a16:creationId xmlns:a16="http://schemas.microsoft.com/office/drawing/2014/main" id="{18AB4127-F347-4186-9DAF-CC90E6870929}"/>
              </a:ext>
            </a:extLst>
          </p:cNvPr>
          <p:cNvSpPr txBox="1"/>
          <p:nvPr/>
        </p:nvSpPr>
        <p:spPr>
          <a:xfrm>
            <a:off x="5130936" y="4939299"/>
            <a:ext cx="3870552" cy="1692771"/>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Copyright for Researchers </a:t>
            </a:r>
            <a:r>
              <a:rPr lang="en-GB" sz="2400" dirty="0" err="1">
                <a:latin typeface="Arial" panose="020B0604020202020204" pitchFamily="34" charset="0"/>
                <a:cs typeface="Arial" panose="020B0604020202020204" pitchFamily="34" charset="0"/>
              </a:rPr>
              <a:t>libguide</a:t>
            </a:r>
            <a:r>
              <a:rPr lang="en-GB" sz="2400" dirty="0">
                <a:latin typeface="Arial" panose="020B0604020202020204" pitchFamily="34" charset="0"/>
                <a:cs typeface="Arial" panose="020B0604020202020204" pitchFamily="34" charset="0"/>
              </a:rPr>
              <a:t>, created for us by Jane Secker. (CC-BY)</a:t>
            </a:r>
          </a:p>
          <a:p>
            <a:r>
              <a:rPr lang="en-GB" sz="1600" dirty="0">
                <a:latin typeface="Arial" panose="020B0604020202020204" pitchFamily="34" charset="0"/>
                <a:cs typeface="Arial" panose="020B0604020202020204" pitchFamily="34" charset="0"/>
                <a:hlinkClick r:id="rId4"/>
              </a:rPr>
              <a:t>https://libguides.westminster.ac.uk/copyrightresearchers/copyrightpermission</a:t>
            </a:r>
            <a:r>
              <a:rPr lang="en-GB"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88728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16717" y="227160"/>
            <a:ext cx="8229600" cy="1143000"/>
          </a:xfrm>
        </p:spPr>
        <p:txBody>
          <a:bodyPr/>
          <a:lstStyle/>
          <a:p>
            <a:r>
              <a:rPr lang="en-GB" dirty="0"/>
              <a:t>Summary of Benefits</a:t>
            </a:r>
            <a:br>
              <a:rPr lang="en-GB" dirty="0"/>
            </a:br>
            <a:endParaRPr lang="en-US" dirty="0"/>
          </a:p>
        </p:txBody>
      </p:sp>
      <p:sp>
        <p:nvSpPr>
          <p:cNvPr id="6" name="Text Placeholder 5"/>
          <p:cNvSpPr>
            <a:spLocks noGrp="1"/>
          </p:cNvSpPr>
          <p:nvPr>
            <p:ph type="body" sz="quarter" idx="10"/>
          </p:nvPr>
        </p:nvSpPr>
        <p:spPr>
          <a:xfrm>
            <a:off x="381770" y="1187355"/>
            <a:ext cx="8545513" cy="4940489"/>
          </a:xfrm>
        </p:spPr>
        <p:txBody>
          <a:bodyPr/>
          <a:lstStyle/>
          <a:p>
            <a:pPr marL="0" indent="0">
              <a:buNone/>
            </a:pPr>
            <a:r>
              <a:rPr lang="en-US" sz="2400" b="1" dirty="0"/>
              <a:t>Planned:</a:t>
            </a:r>
          </a:p>
          <a:p>
            <a:r>
              <a:rPr lang="en-US" sz="2400" dirty="0"/>
              <a:t>More openness to practice based research</a:t>
            </a:r>
          </a:p>
          <a:p>
            <a:r>
              <a:rPr lang="en-US" sz="2400" dirty="0"/>
              <a:t>How to record research that has a vital link to the space in which it takes place, or has tactile properties, etc. How best to record and share? </a:t>
            </a:r>
            <a:r>
              <a:rPr lang="en-GB" sz="2400" dirty="0"/>
              <a:t>The repository aims to hold a digital representation of the work, which is as rich as possible.</a:t>
            </a:r>
            <a:endParaRPr lang="en-US" sz="2400" dirty="0"/>
          </a:p>
          <a:p>
            <a:pPr lvl="1"/>
            <a:r>
              <a:rPr lang="en-GB" sz="2400" dirty="0"/>
              <a:t>EXAMPLE: Dr Julie Marsh’s work on </a:t>
            </a:r>
            <a:r>
              <a:rPr lang="en-GB" sz="2400" dirty="0">
                <a:hlinkClick r:id="rId3"/>
              </a:rPr>
              <a:t>Muslim prayer spaces</a:t>
            </a:r>
            <a:r>
              <a:rPr lang="en-GB" sz="2400" dirty="0"/>
              <a:t> </a:t>
            </a:r>
          </a:p>
          <a:p>
            <a:r>
              <a:rPr lang="en-GB" sz="2400" dirty="0"/>
              <a:t>File access levels – data repository</a:t>
            </a:r>
          </a:p>
          <a:p>
            <a:r>
              <a:rPr lang="en-GB" sz="2400" dirty="0"/>
              <a:t>Training on RDM and copyright aspects</a:t>
            </a:r>
          </a:p>
          <a:p>
            <a:pPr lvl="1"/>
            <a:endParaRPr lang="en-GB" sz="2400" dirty="0"/>
          </a:p>
          <a:p>
            <a:pPr marL="0" indent="0">
              <a:buNone/>
            </a:pPr>
            <a:endParaRPr lang="en-US" sz="2400" dirty="0"/>
          </a:p>
        </p:txBody>
      </p:sp>
    </p:spTree>
    <p:extLst>
      <p:ext uri="{BB962C8B-B14F-4D97-AF65-F5344CB8AC3E}">
        <p14:creationId xmlns:p14="http://schemas.microsoft.com/office/powerpoint/2010/main" val="3924314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16717" y="227160"/>
            <a:ext cx="8229600" cy="1143000"/>
          </a:xfrm>
        </p:spPr>
        <p:txBody>
          <a:bodyPr/>
          <a:lstStyle/>
          <a:p>
            <a:br>
              <a:rPr lang="en-GB" dirty="0"/>
            </a:br>
            <a:endParaRPr lang="en-US" dirty="0"/>
          </a:p>
        </p:txBody>
      </p:sp>
      <p:pic>
        <p:nvPicPr>
          <p:cNvPr id="7" name="Picture 6">
            <a:extLst>
              <a:ext uri="{FF2B5EF4-FFF2-40B4-BE49-F238E27FC236}">
                <a16:creationId xmlns:a16="http://schemas.microsoft.com/office/drawing/2014/main" id="{5179363D-4E7A-4896-A12D-3836E3D4F2BB}"/>
              </a:ext>
            </a:extLst>
          </p:cNvPr>
          <p:cNvPicPr>
            <a:picLocks noChangeAspect="1"/>
          </p:cNvPicPr>
          <p:nvPr/>
        </p:nvPicPr>
        <p:blipFill rotWithShape="1">
          <a:blip r:embed="rId3"/>
          <a:srcRect r="13025"/>
          <a:stretch/>
        </p:blipFill>
        <p:spPr>
          <a:xfrm>
            <a:off x="0" y="857250"/>
            <a:ext cx="8927283" cy="5773590"/>
          </a:xfrm>
          <a:prstGeom prst="rect">
            <a:avLst/>
          </a:prstGeom>
        </p:spPr>
      </p:pic>
    </p:spTree>
    <p:extLst>
      <p:ext uri="{BB962C8B-B14F-4D97-AF65-F5344CB8AC3E}">
        <p14:creationId xmlns:p14="http://schemas.microsoft.com/office/powerpoint/2010/main" val="1787829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p:cNvPicPr preferRelativeResize="0">
            <a:picLocks noGrp="1" noChangeAspect="1"/>
          </p:cNvPicPr>
          <p:nvPr>
            <p:ph type="pic" sz="quarter" idx="10"/>
          </p:nvPr>
        </p:nvPicPr>
        <p:blipFill>
          <a:blip r:embed="rId3"/>
          <a:stretch>
            <a:fillRect/>
          </a:stretch>
        </p:blipFill>
        <p:spPr>
          <a:xfrm rot="5400000">
            <a:off x="-267409" y="973429"/>
            <a:ext cx="3055048" cy="1856094"/>
          </a:xfrm>
          <a:prstGeom prst="rect">
            <a:avLst/>
          </a:prstGeom>
        </p:spPr>
      </p:pic>
      <p:pic>
        <p:nvPicPr>
          <p:cNvPr id="8" name="Content Placeholder 3">
            <a:extLst>
              <a:ext uri="{FF2B5EF4-FFF2-40B4-BE49-F238E27FC236}">
                <a16:creationId xmlns:a16="http://schemas.microsoft.com/office/drawing/2014/main" id="{4F14DDF5-9270-4F6F-8B51-76CF85ED7CA6}"/>
              </a:ext>
            </a:extLst>
          </p:cNvPr>
          <p:cNvPicPr>
            <a:picLocks noChangeAspect="1"/>
          </p:cNvPicPr>
          <p:nvPr/>
        </p:nvPicPr>
        <p:blipFill>
          <a:blip r:embed="rId4"/>
          <a:stretch>
            <a:fillRect/>
          </a:stretch>
        </p:blipFill>
        <p:spPr>
          <a:xfrm rot="5400000">
            <a:off x="1868500" y="973428"/>
            <a:ext cx="3055048" cy="1856094"/>
          </a:xfrm>
          <a:prstGeom prst="rect">
            <a:avLst/>
          </a:prstGeom>
        </p:spPr>
      </p:pic>
      <p:pic>
        <p:nvPicPr>
          <p:cNvPr id="9" name="Content Placeholder 3">
            <a:extLst>
              <a:ext uri="{FF2B5EF4-FFF2-40B4-BE49-F238E27FC236}">
                <a16:creationId xmlns:a16="http://schemas.microsoft.com/office/drawing/2014/main" id="{4F5B1920-644C-4ECE-9183-06BE0A988BD2}"/>
              </a:ext>
            </a:extLst>
          </p:cNvPr>
          <p:cNvPicPr>
            <a:picLocks noChangeAspect="1"/>
          </p:cNvPicPr>
          <p:nvPr/>
        </p:nvPicPr>
        <p:blipFill>
          <a:blip r:embed="rId5"/>
          <a:stretch>
            <a:fillRect/>
          </a:stretch>
        </p:blipFill>
        <p:spPr>
          <a:xfrm>
            <a:off x="332068" y="3634169"/>
            <a:ext cx="1856094" cy="3055049"/>
          </a:xfrm>
          <a:prstGeom prst="rect">
            <a:avLst/>
          </a:prstGeom>
        </p:spPr>
      </p:pic>
      <p:pic>
        <p:nvPicPr>
          <p:cNvPr id="10" name="Content Placeholder 3">
            <a:extLst>
              <a:ext uri="{FF2B5EF4-FFF2-40B4-BE49-F238E27FC236}">
                <a16:creationId xmlns:a16="http://schemas.microsoft.com/office/drawing/2014/main" id="{1D6F6B30-1799-407E-9271-D3ACE1276393}"/>
              </a:ext>
            </a:extLst>
          </p:cNvPr>
          <p:cNvPicPr>
            <a:picLocks noChangeAspect="1"/>
          </p:cNvPicPr>
          <p:nvPr/>
        </p:nvPicPr>
        <p:blipFill>
          <a:blip r:embed="rId6"/>
          <a:stretch>
            <a:fillRect/>
          </a:stretch>
        </p:blipFill>
        <p:spPr>
          <a:xfrm>
            <a:off x="2497504" y="3648388"/>
            <a:ext cx="1856094" cy="3040830"/>
          </a:xfrm>
          <a:prstGeom prst="rect">
            <a:avLst/>
          </a:prstGeom>
        </p:spPr>
      </p:pic>
      <p:pic>
        <p:nvPicPr>
          <p:cNvPr id="11" name="Content Placeholder 3">
            <a:extLst>
              <a:ext uri="{FF2B5EF4-FFF2-40B4-BE49-F238E27FC236}">
                <a16:creationId xmlns:a16="http://schemas.microsoft.com/office/drawing/2014/main" id="{84A02829-0033-42B1-9C97-A14A8A2FED2E}"/>
              </a:ext>
            </a:extLst>
          </p:cNvPr>
          <p:cNvPicPr>
            <a:picLocks noChangeAspect="1"/>
          </p:cNvPicPr>
          <p:nvPr/>
        </p:nvPicPr>
        <p:blipFill>
          <a:blip r:embed="rId7"/>
          <a:stretch>
            <a:fillRect/>
          </a:stretch>
        </p:blipFill>
        <p:spPr>
          <a:xfrm rot="5400000">
            <a:off x="6196532" y="984235"/>
            <a:ext cx="3047086" cy="1842444"/>
          </a:xfrm>
          <a:prstGeom prst="rect">
            <a:avLst/>
          </a:prstGeom>
        </p:spPr>
      </p:pic>
      <p:pic>
        <p:nvPicPr>
          <p:cNvPr id="12" name="Content Placeholder 3">
            <a:extLst>
              <a:ext uri="{FF2B5EF4-FFF2-40B4-BE49-F238E27FC236}">
                <a16:creationId xmlns:a16="http://schemas.microsoft.com/office/drawing/2014/main" id="{4A7B3C5C-5C75-40B2-9349-2CE948CD3E0F}"/>
              </a:ext>
            </a:extLst>
          </p:cNvPr>
          <p:cNvPicPr>
            <a:picLocks noChangeAspect="1"/>
          </p:cNvPicPr>
          <p:nvPr/>
        </p:nvPicPr>
        <p:blipFill>
          <a:blip r:embed="rId8"/>
          <a:stretch>
            <a:fillRect/>
          </a:stretch>
        </p:blipFill>
        <p:spPr>
          <a:xfrm>
            <a:off x="4662942" y="3648388"/>
            <a:ext cx="1842445" cy="3047086"/>
          </a:xfrm>
          <a:prstGeom prst="rect">
            <a:avLst/>
          </a:prstGeom>
        </p:spPr>
      </p:pic>
      <p:pic>
        <p:nvPicPr>
          <p:cNvPr id="13" name="Content Placeholder 3">
            <a:extLst>
              <a:ext uri="{FF2B5EF4-FFF2-40B4-BE49-F238E27FC236}">
                <a16:creationId xmlns:a16="http://schemas.microsoft.com/office/drawing/2014/main" id="{FD7F3443-35AB-47D8-9ECF-40339F24A97E}"/>
              </a:ext>
            </a:extLst>
          </p:cNvPr>
          <p:cNvPicPr>
            <a:picLocks noChangeAspect="1"/>
          </p:cNvPicPr>
          <p:nvPr/>
        </p:nvPicPr>
        <p:blipFill>
          <a:blip r:embed="rId9"/>
          <a:stretch>
            <a:fillRect/>
          </a:stretch>
        </p:blipFill>
        <p:spPr>
          <a:xfrm rot="5400000">
            <a:off x="4060621" y="984237"/>
            <a:ext cx="3047085" cy="1842444"/>
          </a:xfrm>
          <a:prstGeom prst="rect">
            <a:avLst/>
          </a:prstGeom>
        </p:spPr>
      </p:pic>
      <p:pic>
        <p:nvPicPr>
          <p:cNvPr id="14" name="Content Placeholder 3">
            <a:extLst>
              <a:ext uri="{FF2B5EF4-FFF2-40B4-BE49-F238E27FC236}">
                <a16:creationId xmlns:a16="http://schemas.microsoft.com/office/drawing/2014/main" id="{B986A0CA-B86E-4EE4-9FA1-555294FB2C60}"/>
              </a:ext>
            </a:extLst>
          </p:cNvPr>
          <p:cNvPicPr>
            <a:picLocks noChangeAspect="1"/>
          </p:cNvPicPr>
          <p:nvPr/>
        </p:nvPicPr>
        <p:blipFill>
          <a:blip r:embed="rId10"/>
          <a:stretch>
            <a:fillRect/>
          </a:stretch>
        </p:blipFill>
        <p:spPr>
          <a:xfrm rot="5400000">
            <a:off x="6196531" y="4250710"/>
            <a:ext cx="3047087" cy="1842444"/>
          </a:xfrm>
          <a:prstGeom prst="rect">
            <a:avLst/>
          </a:prstGeom>
        </p:spPr>
      </p:pic>
    </p:spTree>
    <p:extLst>
      <p:ext uri="{BB962C8B-B14F-4D97-AF65-F5344CB8AC3E}">
        <p14:creationId xmlns:p14="http://schemas.microsoft.com/office/powerpoint/2010/main" val="1070025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6" name="Text Placeholder 5"/>
          <p:cNvSpPr>
            <a:spLocks noGrp="1"/>
          </p:cNvSpPr>
          <p:nvPr>
            <p:ph type="body" sz="quarter" idx="10"/>
          </p:nvPr>
        </p:nvSpPr>
        <p:spPr/>
        <p:txBody>
          <a:bodyPr/>
          <a:lstStyle/>
          <a:p>
            <a:pPr marL="0" indent="0">
              <a:buNone/>
            </a:pPr>
            <a:endParaRPr lang="en-US" dirty="0"/>
          </a:p>
          <a:p>
            <a:pPr marL="0" indent="0">
              <a:buNone/>
            </a:pPr>
            <a:endParaRPr lang="en-US" dirty="0"/>
          </a:p>
        </p:txBody>
      </p:sp>
      <p:pic>
        <p:nvPicPr>
          <p:cNvPr id="8" name="Picture 7">
            <a:extLst>
              <a:ext uri="{FF2B5EF4-FFF2-40B4-BE49-F238E27FC236}">
                <a16:creationId xmlns:a16="http://schemas.microsoft.com/office/drawing/2014/main" id="{3B68537E-AAE8-4482-969D-56B24F0DE91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31822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327777" y="2857500"/>
            <a:ext cx="8229600" cy="1143000"/>
          </a:xfrm>
          <a:prstGeom prst="rect">
            <a:avLst/>
          </a:prstGeom>
        </p:spPr>
        <p:txBody>
          <a:bodyPr>
            <a:normAutofit/>
          </a:bodyPr>
          <a:lstStyle/>
          <a:p>
            <a:pPr algn="l"/>
            <a:r>
              <a:rPr lang="en-US" sz="2800" b="1" dirty="0">
                <a:latin typeface="Arial"/>
                <a:cs typeface="Arial"/>
              </a:rPr>
              <a:t>Thank you for listening</a:t>
            </a:r>
            <a:endParaRPr lang="en-US" sz="3200" b="1" dirty="0">
              <a:latin typeface="Arial"/>
              <a:cs typeface="Arial"/>
            </a:endParaRPr>
          </a:p>
        </p:txBody>
      </p:sp>
      <p:sp>
        <p:nvSpPr>
          <p:cNvPr id="5" name="Shape 154"/>
          <p:cNvSpPr txBox="1">
            <a:spLocks/>
          </p:cNvSpPr>
          <p:nvPr/>
        </p:nvSpPr>
        <p:spPr>
          <a:xfrm>
            <a:off x="400577" y="4743093"/>
            <a:ext cx="6467474" cy="1439862"/>
          </a:xfrm>
          <a:prstGeom prst="rect">
            <a:avLst/>
          </a:prstGeom>
          <a:noFill/>
          <a:ln>
            <a:noFill/>
          </a:ln>
        </p:spPr>
        <p:txBody>
          <a:bodyPr vert="horz" lIns="0" tIns="45700" rIns="91425" bIns="45700" rtlCol="0" anchor="t" anchorCtr="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90000"/>
              </a:lnSpc>
              <a:spcBef>
                <a:spcPts val="560"/>
              </a:spcBef>
              <a:buClr>
                <a:srgbClr val="647D8C"/>
              </a:buClr>
              <a:buSzPct val="25000"/>
              <a:buFont typeface="Arial"/>
              <a:buNone/>
            </a:pPr>
            <a:r>
              <a:rPr lang="en-US" sz="2000" dirty="0">
                <a:latin typeface="Arial"/>
                <a:ea typeface="Arial"/>
                <a:cs typeface="Arial"/>
                <a:sym typeface="Arial"/>
              </a:rPr>
              <a:t>Nina Watts, Repository &amp; Open Access Manager</a:t>
            </a:r>
          </a:p>
          <a:p>
            <a:pPr marL="0" indent="0">
              <a:lnSpc>
                <a:spcPct val="90000"/>
              </a:lnSpc>
              <a:spcBef>
                <a:spcPts val="560"/>
              </a:spcBef>
              <a:buClr>
                <a:srgbClr val="647D8C"/>
              </a:buClr>
              <a:buSzPct val="25000"/>
              <a:buFont typeface="Arial"/>
              <a:buNone/>
            </a:pPr>
            <a:r>
              <a:rPr lang="en-US" sz="2000" dirty="0">
                <a:latin typeface="Arial"/>
                <a:ea typeface="Arial"/>
                <a:cs typeface="Arial"/>
                <a:sym typeface="Arial"/>
              </a:rPr>
              <a:t>Research &amp; Scholarly Communications, </a:t>
            </a:r>
          </a:p>
          <a:p>
            <a:pPr marL="0" indent="0">
              <a:lnSpc>
                <a:spcPct val="90000"/>
              </a:lnSpc>
              <a:spcBef>
                <a:spcPts val="560"/>
              </a:spcBef>
              <a:buClr>
                <a:srgbClr val="647D8C"/>
              </a:buClr>
              <a:buSzPct val="25000"/>
              <a:buFont typeface="Arial"/>
              <a:buNone/>
            </a:pPr>
            <a:r>
              <a:rPr lang="en-US" sz="2000" dirty="0">
                <a:latin typeface="Arial"/>
                <a:ea typeface="Arial"/>
                <a:cs typeface="Arial"/>
                <a:sym typeface="Arial"/>
              </a:rPr>
              <a:t>University of Westminster</a:t>
            </a:r>
          </a:p>
          <a:p>
            <a:pPr marL="0" indent="0">
              <a:lnSpc>
                <a:spcPct val="90000"/>
              </a:lnSpc>
              <a:spcBef>
                <a:spcPts val="560"/>
              </a:spcBef>
              <a:buClr>
                <a:srgbClr val="647D8C"/>
              </a:buClr>
              <a:buSzPct val="25000"/>
              <a:buFont typeface="Arial"/>
              <a:buNone/>
            </a:pPr>
            <a:r>
              <a:rPr lang="en-US" sz="2000" dirty="0">
                <a:latin typeface="Arial"/>
                <a:ea typeface="Arial"/>
                <a:cs typeface="Arial"/>
                <a:sym typeface="Arial"/>
              </a:rPr>
              <a:t>E: </a:t>
            </a:r>
            <a:r>
              <a:rPr lang="en-US" sz="2000" u="sng" dirty="0">
                <a:latin typeface="Arial"/>
                <a:ea typeface="Arial"/>
                <a:cs typeface="Arial"/>
                <a:sym typeface="Arial"/>
              </a:rPr>
              <a:t>wattsn@westminster.ac.uk</a:t>
            </a:r>
            <a:endParaRPr lang="en-US" sz="2000" u="sng" dirty="0">
              <a:latin typeface="Arial"/>
              <a:ea typeface="Arial"/>
              <a:cs typeface="Arial"/>
              <a:sym typeface="Arial"/>
              <a:hlinkClick r:id="rId3"/>
            </a:endParaRPr>
          </a:p>
        </p:txBody>
      </p:sp>
      <p:pic>
        <p:nvPicPr>
          <p:cNvPr id="3074" name="Picture 2" descr="UOW logo claret 55mm300">
            <a:extLst>
              <a:ext uri="{FF2B5EF4-FFF2-40B4-BE49-F238E27FC236}">
                <a16:creationId xmlns:a16="http://schemas.microsoft.com/office/drawing/2014/main" id="{1063116C-3E65-4821-AFA7-3BC6FA3721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0833" y="481013"/>
            <a:ext cx="3376544" cy="79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429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Early Days for WestminsterResearch</a:t>
            </a:r>
          </a:p>
        </p:txBody>
      </p:sp>
      <p:sp>
        <p:nvSpPr>
          <p:cNvPr id="6" name="Text Placeholder 5"/>
          <p:cNvSpPr>
            <a:spLocks noGrp="1"/>
          </p:cNvSpPr>
          <p:nvPr>
            <p:ph type="body" sz="quarter" idx="10"/>
          </p:nvPr>
        </p:nvSpPr>
        <p:spPr>
          <a:xfrm>
            <a:off x="381770" y="1353772"/>
            <a:ext cx="8545513" cy="4164893"/>
          </a:xfrm>
        </p:spPr>
        <p:txBody>
          <a:bodyPr/>
          <a:lstStyle/>
          <a:p>
            <a:pPr marL="0" indent="0">
              <a:buNone/>
            </a:pPr>
            <a:r>
              <a:rPr lang="en-US" sz="2400" b="1" dirty="0"/>
              <a:t>2004</a:t>
            </a:r>
            <a:r>
              <a:rPr lang="en-US" sz="2400" dirty="0"/>
              <a:t> Westminster installed an early version of the E-Prints repository</a:t>
            </a:r>
          </a:p>
          <a:p>
            <a:pPr marL="0" indent="0">
              <a:buNone/>
            </a:pPr>
            <a:endParaRPr lang="en-US" sz="2400" dirty="0"/>
          </a:p>
          <a:p>
            <a:pPr marL="0" indent="0">
              <a:buNone/>
            </a:pPr>
            <a:r>
              <a:rPr lang="en-US" sz="2400" dirty="0"/>
              <a:t>Also in 2004 – I was completing my masters whilst working at the University as a Casual Library Assistant</a:t>
            </a:r>
          </a:p>
          <a:p>
            <a:pPr marL="0" indent="0">
              <a:buNone/>
            </a:pPr>
            <a:endParaRPr lang="en-US" sz="2400" dirty="0"/>
          </a:p>
          <a:p>
            <a:pPr marL="0" indent="0">
              <a:buNone/>
            </a:pPr>
            <a:r>
              <a:rPr lang="en-US" sz="2400" dirty="0"/>
              <a:t>An annual exercise had been ongoing since RAE2001, gathering publications data on spreadsheets</a:t>
            </a:r>
          </a:p>
          <a:p>
            <a:pPr marL="0" indent="0">
              <a:buNone/>
            </a:pPr>
            <a:endParaRPr lang="en-US" sz="2400" dirty="0"/>
          </a:p>
          <a:p>
            <a:pPr marL="0" indent="0">
              <a:buNone/>
            </a:pPr>
            <a:r>
              <a:rPr lang="en-US" sz="2400" dirty="0"/>
              <a:t>2006 – no. of outputs had reached critical mass and WestminsterResearch went live</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562281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First Steps with Practice Based Research</a:t>
            </a:r>
          </a:p>
        </p:txBody>
      </p:sp>
      <p:sp>
        <p:nvSpPr>
          <p:cNvPr id="6" name="Text Placeholder 5"/>
          <p:cNvSpPr>
            <a:spLocks noGrp="1"/>
          </p:cNvSpPr>
          <p:nvPr>
            <p:ph type="body" sz="quarter" idx="10"/>
          </p:nvPr>
        </p:nvSpPr>
        <p:spPr>
          <a:xfrm>
            <a:off x="381770" y="1353772"/>
            <a:ext cx="8545513" cy="4164893"/>
          </a:xfrm>
        </p:spPr>
        <p:txBody>
          <a:bodyPr/>
          <a:lstStyle/>
          <a:p>
            <a:r>
              <a:rPr lang="en-US" sz="2400" dirty="0"/>
              <a:t>Good Intentions</a:t>
            </a:r>
          </a:p>
          <a:p>
            <a:r>
              <a:rPr lang="en-US" sz="2400" dirty="0"/>
              <a:t>Post RAE2008 the Architecture Unit lead gave us their complete portfolios which we added as artefacts.</a:t>
            </a:r>
          </a:p>
          <a:p>
            <a:pPr marL="0" indent="0">
              <a:buNone/>
            </a:pPr>
            <a:endParaRPr lang="en-US" dirty="0"/>
          </a:p>
          <a:p>
            <a:endParaRPr lang="en-US" dirty="0"/>
          </a:p>
          <a:p>
            <a:pPr marL="0" indent="0">
              <a:buNone/>
            </a:pPr>
            <a:endParaRPr lang="en-US" dirty="0"/>
          </a:p>
        </p:txBody>
      </p:sp>
      <p:pic>
        <p:nvPicPr>
          <p:cNvPr id="3" name="Picture 2">
            <a:extLst>
              <a:ext uri="{FF2B5EF4-FFF2-40B4-BE49-F238E27FC236}">
                <a16:creationId xmlns:a16="http://schemas.microsoft.com/office/drawing/2014/main" id="{9C54A374-1126-4F0C-A674-CA2C06BAD0AD}"/>
              </a:ext>
            </a:extLst>
          </p:cNvPr>
          <p:cNvPicPr>
            <a:picLocks noChangeAspect="1"/>
          </p:cNvPicPr>
          <p:nvPr/>
        </p:nvPicPr>
        <p:blipFill rotWithShape="1">
          <a:blip r:embed="rId3"/>
          <a:srcRect l="6546" t="20653" r="8750" b="9794"/>
          <a:stretch/>
        </p:blipFill>
        <p:spPr>
          <a:xfrm>
            <a:off x="533472" y="2759528"/>
            <a:ext cx="8228758" cy="3577457"/>
          </a:xfrm>
          <a:prstGeom prst="rect">
            <a:avLst/>
          </a:prstGeom>
        </p:spPr>
      </p:pic>
      <p:pic>
        <p:nvPicPr>
          <p:cNvPr id="7" name="Picture 6">
            <a:extLst>
              <a:ext uri="{FF2B5EF4-FFF2-40B4-BE49-F238E27FC236}">
                <a16:creationId xmlns:a16="http://schemas.microsoft.com/office/drawing/2014/main" id="{0CFFE94F-567B-447F-BE08-7B9006EBF373}"/>
              </a:ext>
            </a:extLst>
          </p:cNvPr>
          <p:cNvPicPr>
            <a:picLocks noChangeAspect="1"/>
          </p:cNvPicPr>
          <p:nvPr/>
        </p:nvPicPr>
        <p:blipFill>
          <a:blip r:embed="rId4"/>
          <a:stretch>
            <a:fillRect/>
          </a:stretch>
        </p:blipFill>
        <p:spPr>
          <a:xfrm>
            <a:off x="433735" y="2759528"/>
            <a:ext cx="4948946" cy="2358161"/>
          </a:xfrm>
          <a:prstGeom prst="rect">
            <a:avLst/>
          </a:prstGeom>
          <a:effectLst>
            <a:glow rad="101600">
              <a:schemeClr val="accent1">
                <a:satMod val="175000"/>
                <a:alpha val="40000"/>
              </a:schemeClr>
            </a:glow>
          </a:effectLst>
        </p:spPr>
      </p:pic>
      <p:sp>
        <p:nvSpPr>
          <p:cNvPr id="9" name="TextBox 8">
            <a:extLst>
              <a:ext uri="{FF2B5EF4-FFF2-40B4-BE49-F238E27FC236}">
                <a16:creationId xmlns:a16="http://schemas.microsoft.com/office/drawing/2014/main" id="{D949E5D8-E516-4D58-BB4A-893844C74A26}"/>
              </a:ext>
            </a:extLst>
          </p:cNvPr>
          <p:cNvSpPr txBox="1"/>
          <p:nvPr/>
        </p:nvSpPr>
        <p:spPr>
          <a:xfrm>
            <a:off x="457621" y="6506822"/>
            <a:ext cx="8228758" cy="615553"/>
          </a:xfrm>
          <a:prstGeom prst="rect">
            <a:avLst/>
          </a:prstGeom>
          <a:noFill/>
        </p:spPr>
        <p:txBody>
          <a:bodyPr wrap="square" rtlCol="0">
            <a:spAutoFit/>
          </a:bodyPr>
          <a:lstStyle/>
          <a:p>
            <a:r>
              <a:rPr lang="en-GB" sz="1600" dirty="0"/>
              <a:t>Taken from </a:t>
            </a:r>
            <a:r>
              <a:rPr lang="en-GB" sz="1600" dirty="0">
                <a:hlinkClick r:id="rId5"/>
              </a:rPr>
              <a:t>https://westminsterresearch.westminster.ac.uk/item/91v79/lemon-factory-extension</a:t>
            </a:r>
            <a:endParaRPr lang="en-GB" sz="1600" dirty="0"/>
          </a:p>
          <a:p>
            <a:endParaRPr lang="en-GB" dirty="0"/>
          </a:p>
        </p:txBody>
      </p:sp>
    </p:spTree>
    <p:extLst>
      <p:ext uri="{BB962C8B-B14F-4D97-AF65-F5344CB8AC3E}">
        <p14:creationId xmlns:p14="http://schemas.microsoft.com/office/powerpoint/2010/main" val="2705730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First Steps with Practice Based Research</a:t>
            </a:r>
          </a:p>
        </p:txBody>
      </p:sp>
      <p:sp>
        <p:nvSpPr>
          <p:cNvPr id="6" name="Text Placeholder 5"/>
          <p:cNvSpPr>
            <a:spLocks noGrp="1"/>
          </p:cNvSpPr>
          <p:nvPr>
            <p:ph type="body" sz="quarter" idx="10"/>
          </p:nvPr>
        </p:nvSpPr>
        <p:spPr>
          <a:xfrm>
            <a:off x="381770" y="1353772"/>
            <a:ext cx="8545513" cy="4164893"/>
          </a:xfrm>
        </p:spPr>
        <p:txBody>
          <a:bodyPr/>
          <a:lstStyle/>
          <a:p>
            <a:r>
              <a:rPr lang="en-US" sz="2400" dirty="0"/>
              <a:t>Initial discussions with practiced-based researchers didn’t go far</a:t>
            </a:r>
          </a:p>
          <a:p>
            <a:r>
              <a:rPr lang="en-US" sz="2400" dirty="0"/>
              <a:t>WestminsterResearch did not look good</a:t>
            </a:r>
          </a:p>
          <a:p>
            <a:r>
              <a:rPr lang="en-US" sz="2400" dirty="0"/>
              <a:t>Kultur and </a:t>
            </a:r>
            <a:r>
              <a:rPr lang="en-US" sz="2400" dirty="0" err="1"/>
              <a:t>Kultivate</a:t>
            </a:r>
            <a:r>
              <a:rPr lang="en-US" sz="2400" dirty="0"/>
              <a:t>, etc.</a:t>
            </a:r>
          </a:p>
          <a:p>
            <a:endParaRPr lang="en-US" sz="2400" dirty="0"/>
          </a:p>
          <a:p>
            <a:endParaRPr lang="en-US" sz="2400" dirty="0"/>
          </a:p>
          <a:p>
            <a:pPr marL="0" indent="0">
              <a:buNone/>
            </a:pPr>
            <a:r>
              <a:rPr lang="en-US" sz="2400" dirty="0"/>
              <a:t> </a:t>
            </a:r>
          </a:p>
          <a:p>
            <a:pPr marL="0" indent="0">
              <a:buNone/>
            </a:pPr>
            <a:endParaRPr lang="en-US" sz="2400" dirty="0"/>
          </a:p>
          <a:p>
            <a:r>
              <a:rPr lang="en-US" sz="2400" dirty="0"/>
              <a:t>REF2014 – basic records of all outputs added to repository, in order to push to the REF submission system</a:t>
            </a:r>
          </a:p>
          <a:p>
            <a:endParaRPr lang="en-US" dirty="0"/>
          </a:p>
          <a:p>
            <a:endParaRPr lang="en-US" dirty="0"/>
          </a:p>
          <a:p>
            <a:pPr marL="0" indent="0">
              <a:buNone/>
            </a:pPr>
            <a:r>
              <a:rPr lang="en-US" dirty="0"/>
              <a:t>Section of Kultur </a:t>
            </a:r>
            <a:r>
              <a:rPr lang="en-GB" dirty="0"/>
              <a:t>Poster from </a:t>
            </a:r>
            <a:r>
              <a:rPr lang="en-GB" b="1" dirty="0"/>
              <a:t>DCC 4th International Curation Conference</a:t>
            </a:r>
            <a:r>
              <a:rPr lang="en-GB" dirty="0"/>
              <a:t>, Edinburgh (Dec 2008) </a:t>
            </a:r>
            <a:r>
              <a:rPr lang="en-GB" dirty="0">
                <a:hlinkClick r:id="rId3"/>
              </a:rPr>
              <a:t>http://kultur.eprints.org/docs/Kultur%20poster%20DCC.pdf</a:t>
            </a:r>
            <a:r>
              <a:rPr lang="en-GB" dirty="0"/>
              <a:t> </a:t>
            </a:r>
            <a:endParaRPr lang="en-US" dirty="0"/>
          </a:p>
        </p:txBody>
      </p:sp>
      <p:pic>
        <p:nvPicPr>
          <p:cNvPr id="3" name="Picture 2">
            <a:extLst>
              <a:ext uri="{FF2B5EF4-FFF2-40B4-BE49-F238E27FC236}">
                <a16:creationId xmlns:a16="http://schemas.microsoft.com/office/drawing/2014/main" id="{344DD41C-2946-4DDD-80A5-7E2A5A2728B2}"/>
              </a:ext>
            </a:extLst>
          </p:cNvPr>
          <p:cNvPicPr>
            <a:picLocks noChangeAspect="1"/>
          </p:cNvPicPr>
          <p:nvPr/>
        </p:nvPicPr>
        <p:blipFill rotWithShape="1">
          <a:blip r:embed="rId4"/>
          <a:srcRect b="61530"/>
          <a:stretch/>
        </p:blipFill>
        <p:spPr>
          <a:xfrm>
            <a:off x="4572000" y="2784022"/>
            <a:ext cx="3347906" cy="1820635"/>
          </a:xfrm>
          <a:prstGeom prst="rect">
            <a:avLst/>
          </a:prstGeom>
        </p:spPr>
      </p:pic>
    </p:spTree>
    <p:extLst>
      <p:ext uri="{BB962C8B-B14F-4D97-AF65-F5344CB8AC3E}">
        <p14:creationId xmlns:p14="http://schemas.microsoft.com/office/powerpoint/2010/main" val="1493875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WestminsterResearch Homepage </a:t>
            </a:r>
            <a:br>
              <a:rPr lang="en-US" dirty="0"/>
            </a:br>
            <a:r>
              <a:rPr lang="en-US" dirty="0"/>
              <a:t>August 2018</a:t>
            </a:r>
          </a:p>
        </p:txBody>
      </p:sp>
      <p:pic>
        <p:nvPicPr>
          <p:cNvPr id="7" name="Content Placeholder 3"/>
          <p:cNvPicPr>
            <a:picLocks noGrp="1" noChangeAspect="1"/>
          </p:cNvPicPr>
          <p:nvPr>
            <p:ph type="pic" sz="quarter" idx="4294967295"/>
          </p:nvPr>
        </p:nvPicPr>
        <p:blipFill>
          <a:blip r:embed="rId3"/>
          <a:stretch>
            <a:fillRect/>
          </a:stretch>
        </p:blipFill>
        <p:spPr>
          <a:xfrm>
            <a:off x="391319" y="2046359"/>
            <a:ext cx="8361362" cy="3952875"/>
          </a:xfrm>
          <a:prstGeom prst="rect">
            <a:avLst/>
          </a:prstGeom>
        </p:spPr>
      </p:pic>
    </p:spTree>
    <p:extLst>
      <p:ext uri="{BB962C8B-B14F-4D97-AF65-F5344CB8AC3E}">
        <p14:creationId xmlns:p14="http://schemas.microsoft.com/office/powerpoint/2010/main" val="3662270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Haplo</a:t>
            </a:r>
            <a:endParaRPr lang="en-US" dirty="0"/>
          </a:p>
        </p:txBody>
      </p:sp>
      <p:sp>
        <p:nvSpPr>
          <p:cNvPr id="8" name="Text Placeholder 7"/>
          <p:cNvSpPr>
            <a:spLocks noGrp="1"/>
          </p:cNvSpPr>
          <p:nvPr>
            <p:ph type="body" sz="quarter" idx="13"/>
          </p:nvPr>
        </p:nvSpPr>
        <p:spPr/>
        <p:txBody>
          <a:bodyPr/>
          <a:lstStyle/>
          <a:p>
            <a:r>
              <a:rPr lang="en-US" dirty="0"/>
              <a:t>2014 </a:t>
            </a:r>
            <a:r>
              <a:rPr lang="en-GB" dirty="0"/>
              <a:t>Virtual Research Environment</a:t>
            </a:r>
            <a:endParaRPr lang="en-US" dirty="0"/>
          </a:p>
        </p:txBody>
      </p:sp>
      <p:sp>
        <p:nvSpPr>
          <p:cNvPr id="12" name="Rectangle 5"/>
          <p:cNvSpPr>
            <a:spLocks noChangeArrowheads="1"/>
          </p:cNvSpPr>
          <p:nvPr/>
        </p:nvSpPr>
        <p:spPr bwMode="auto">
          <a:xfrm>
            <a:off x="495613" y="6243700"/>
            <a:ext cx="8339138" cy="3571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lstStyle/>
          <a:p>
            <a:endParaRPr lang="en-GB" sz="1600" dirty="0">
              <a:solidFill>
                <a:srgbClr val="FFFFFF"/>
              </a:solidFill>
              <a:latin typeface="Arial" charset="0"/>
            </a:endParaRPr>
          </a:p>
        </p:txBody>
      </p:sp>
      <p:sp>
        <p:nvSpPr>
          <p:cNvPr id="9" name="TextBox 8"/>
          <p:cNvSpPr txBox="1"/>
          <p:nvPr/>
        </p:nvSpPr>
        <p:spPr>
          <a:xfrm>
            <a:off x="409637" y="1333043"/>
            <a:ext cx="8292433" cy="1384995"/>
          </a:xfrm>
          <a:prstGeom prst="rect">
            <a:avLst/>
          </a:prstGeom>
          <a:solidFill>
            <a:schemeClr val="bg1">
              <a:alpha val="75000"/>
            </a:schemeClr>
          </a:solidFill>
        </p:spPr>
        <p:txBody>
          <a:bodyPr wrap="square" rtlCol="0">
            <a:spAutoFit/>
          </a:bodyPr>
          <a:lstStyle/>
          <a:p>
            <a:r>
              <a:rPr lang="en-GB" sz="2800" dirty="0"/>
              <a:t>1 - PhD Management </a:t>
            </a:r>
          </a:p>
          <a:p>
            <a:r>
              <a:rPr lang="en-GB" sz="2800" dirty="0"/>
              <a:t>2 - Ethics</a:t>
            </a:r>
          </a:p>
          <a:p>
            <a:r>
              <a:rPr lang="en-GB" sz="2800" dirty="0"/>
              <a:t>3 - Outputs Repository (internal only) &gt; </a:t>
            </a:r>
            <a:r>
              <a:rPr lang="en-GB" sz="2800" dirty="0" err="1"/>
              <a:t>ePrints</a:t>
            </a:r>
            <a:endParaRPr lang="en-US" sz="2800" dirty="0"/>
          </a:p>
        </p:txBody>
      </p:sp>
      <p:pic>
        <p:nvPicPr>
          <p:cNvPr id="10" name="Content Placeholder 7"/>
          <p:cNvPicPr>
            <a:picLocks noGrp="1" noChangeAspect="1"/>
          </p:cNvPicPr>
          <p:nvPr>
            <p:ph sz="half" idx="1"/>
          </p:nvPr>
        </p:nvPicPr>
        <p:blipFill>
          <a:blip r:embed="rId3"/>
          <a:stretch>
            <a:fillRect/>
          </a:stretch>
        </p:blipFill>
        <p:spPr>
          <a:xfrm>
            <a:off x="436274" y="5553127"/>
            <a:ext cx="4038600" cy="1085907"/>
          </a:xfrm>
          <a:solidFill>
            <a:schemeClr val="bg1"/>
          </a:solidFill>
        </p:spPr>
      </p:pic>
      <p:pic>
        <p:nvPicPr>
          <p:cNvPr id="4" name="Picture 3">
            <a:extLst>
              <a:ext uri="{FF2B5EF4-FFF2-40B4-BE49-F238E27FC236}">
                <a16:creationId xmlns:a16="http://schemas.microsoft.com/office/drawing/2014/main" id="{C23F9DB2-6748-47EE-82F1-2E04783DB9BC}"/>
              </a:ext>
            </a:extLst>
          </p:cNvPr>
          <p:cNvPicPr>
            <a:picLocks noChangeAspect="1"/>
          </p:cNvPicPr>
          <p:nvPr/>
        </p:nvPicPr>
        <p:blipFill>
          <a:blip r:embed="rId4"/>
          <a:stretch>
            <a:fillRect/>
          </a:stretch>
        </p:blipFill>
        <p:spPr>
          <a:xfrm>
            <a:off x="412350" y="4223174"/>
            <a:ext cx="3741800" cy="1085907"/>
          </a:xfrm>
          <a:prstGeom prst="rect">
            <a:avLst/>
          </a:prstGeom>
          <a:solidFill>
            <a:schemeClr val="bg1"/>
          </a:solidFill>
        </p:spPr>
      </p:pic>
      <p:pic>
        <p:nvPicPr>
          <p:cNvPr id="20" name="Picture 19">
            <a:extLst>
              <a:ext uri="{FF2B5EF4-FFF2-40B4-BE49-F238E27FC236}">
                <a16:creationId xmlns:a16="http://schemas.microsoft.com/office/drawing/2014/main" id="{B0B3ED46-256A-45BE-8DBB-20451B8EEAC6}"/>
              </a:ext>
            </a:extLst>
          </p:cNvPr>
          <p:cNvPicPr>
            <a:picLocks noChangeAspect="1"/>
          </p:cNvPicPr>
          <p:nvPr/>
        </p:nvPicPr>
        <p:blipFill>
          <a:blip r:embed="rId5"/>
          <a:stretch>
            <a:fillRect/>
          </a:stretch>
        </p:blipFill>
        <p:spPr>
          <a:xfrm>
            <a:off x="436274" y="2866521"/>
            <a:ext cx="3399766" cy="1094221"/>
          </a:xfrm>
          <a:prstGeom prst="rect">
            <a:avLst/>
          </a:prstGeom>
          <a:solidFill>
            <a:schemeClr val="bg1"/>
          </a:solidFill>
        </p:spPr>
      </p:pic>
      <p:pic>
        <p:nvPicPr>
          <p:cNvPr id="1026" name="Picture 2" descr="Image result for eprints logo">
            <a:extLst>
              <a:ext uri="{FF2B5EF4-FFF2-40B4-BE49-F238E27FC236}">
                <a16:creationId xmlns:a16="http://schemas.microsoft.com/office/drawing/2014/main" id="{6B7E4A6E-E9D0-4CAC-BF98-5697593655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9320" y="5529743"/>
            <a:ext cx="3282750" cy="1137331"/>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Down 12">
            <a:extLst>
              <a:ext uri="{FF2B5EF4-FFF2-40B4-BE49-F238E27FC236}">
                <a16:creationId xmlns:a16="http://schemas.microsoft.com/office/drawing/2014/main" id="{49FAC3C1-6C8A-4900-95FE-E7BCC8926BB0}"/>
              </a:ext>
            </a:extLst>
          </p:cNvPr>
          <p:cNvSpPr/>
          <p:nvPr/>
        </p:nvSpPr>
        <p:spPr>
          <a:xfrm rot="16200000">
            <a:off x="4735739" y="5851550"/>
            <a:ext cx="422717" cy="65192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2299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Number of outputs included in WestminsterResearch (2006 – June 2018)</a:t>
            </a:r>
            <a:br>
              <a:rPr lang="en-GB" dirty="0"/>
            </a:br>
            <a:endParaRPr lang="en-US" dirty="0"/>
          </a:p>
        </p:txBody>
      </p:sp>
      <p:sp>
        <p:nvSpPr>
          <p:cNvPr id="6" name="Text Placeholder 5"/>
          <p:cNvSpPr>
            <a:spLocks noGrp="1"/>
          </p:cNvSpPr>
          <p:nvPr>
            <p:ph type="body" sz="quarter" idx="10"/>
          </p:nvPr>
        </p:nvSpPr>
        <p:spPr/>
        <p:txBody>
          <a:bodyPr/>
          <a:lstStyle/>
          <a:p>
            <a:pPr marL="0" indent="0">
              <a:buNone/>
            </a:pPr>
            <a:endParaRPr lang="en-US" dirty="0"/>
          </a:p>
          <a:p>
            <a:pPr marL="0" indent="0">
              <a:buNone/>
            </a:pPr>
            <a:endParaRPr lang="en-US" dirty="0"/>
          </a:p>
        </p:txBody>
      </p:sp>
      <p:pic>
        <p:nvPicPr>
          <p:cNvPr id="1025" name="Picture 1">
            <a:extLst>
              <a:ext uri="{FF2B5EF4-FFF2-40B4-BE49-F238E27FC236}">
                <a16:creationId xmlns:a16="http://schemas.microsoft.com/office/drawing/2014/main" id="{5C275DFF-39C0-4757-AAE2-DDAF188C3B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360"/>
          <a:stretch/>
        </p:blipFill>
        <p:spPr bwMode="auto">
          <a:xfrm>
            <a:off x="262020" y="1678093"/>
            <a:ext cx="8665263" cy="4148956"/>
          </a:xfrm>
          <a:prstGeom prst="rect">
            <a:avLst/>
          </a:prstGeom>
          <a:noFill/>
          <a:effectLst>
            <a:outerShdw blurRad="50800" dist="50800" dir="5400000" algn="ctr" rotWithShape="0">
              <a:schemeClr val="accent1"/>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673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Workflow between the Researcher and the Repository Manager</a:t>
            </a:r>
            <a:br>
              <a:rPr lang="en-GB" dirty="0"/>
            </a:br>
            <a:endParaRPr lang="en-US" dirty="0"/>
          </a:p>
        </p:txBody>
      </p:sp>
      <p:sp>
        <p:nvSpPr>
          <p:cNvPr id="6" name="Text Placeholder 5"/>
          <p:cNvSpPr>
            <a:spLocks noGrp="1"/>
          </p:cNvSpPr>
          <p:nvPr>
            <p:ph type="body" sz="quarter" idx="10"/>
          </p:nvPr>
        </p:nvSpPr>
        <p:spPr/>
        <p:txBody>
          <a:bodyPr/>
          <a:lstStyle/>
          <a:p>
            <a:pPr marL="0" indent="0">
              <a:buNone/>
            </a:pPr>
            <a:endParaRPr lang="en-US" dirty="0"/>
          </a:p>
          <a:p>
            <a:pPr marL="0" indent="0">
              <a:buNone/>
            </a:pPr>
            <a:endParaRPr lang="en-US" dirty="0"/>
          </a:p>
        </p:txBody>
      </p:sp>
      <p:pic>
        <p:nvPicPr>
          <p:cNvPr id="11" name="Picture 10">
            <a:extLst>
              <a:ext uri="{FF2B5EF4-FFF2-40B4-BE49-F238E27FC236}">
                <a16:creationId xmlns:a16="http://schemas.microsoft.com/office/drawing/2014/main" id="{EC280FC9-552B-42A6-94B2-1A696D595E3B}"/>
              </a:ext>
            </a:extLst>
          </p:cNvPr>
          <p:cNvPicPr>
            <a:picLocks noChangeAspect="1"/>
          </p:cNvPicPr>
          <p:nvPr/>
        </p:nvPicPr>
        <p:blipFill rotWithShape="1">
          <a:blip r:embed="rId3"/>
          <a:srcRect l="6814" t="14912" r="45893" b="30800"/>
          <a:stretch/>
        </p:blipFill>
        <p:spPr>
          <a:xfrm>
            <a:off x="672008" y="1273629"/>
            <a:ext cx="6708506" cy="5443163"/>
          </a:xfrm>
          <a:prstGeom prst="rect">
            <a:avLst/>
          </a:prstGeom>
        </p:spPr>
      </p:pic>
    </p:spTree>
    <p:extLst>
      <p:ext uri="{BB962C8B-B14F-4D97-AF65-F5344CB8AC3E}">
        <p14:creationId xmlns:p14="http://schemas.microsoft.com/office/powerpoint/2010/main" val="16900084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LI conference.potx" id="{AC867B0A-3C6F-4E6B-9DA9-D88387C4A652}" vid="{9B84AA50-529C-4263-AE73-C1DEF0CED3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a4b2985e-8075-4a13-89f9-6a14a0a360f6" ContentTypeId="0x0101000872A23329C4AC42A42DC877B8C5549E01" PreviousValue="false"/>
</file>

<file path=customXml/item2.xml><?xml version="1.0" encoding="utf-8"?>
<ct:contentTypeSchema xmlns:ct="http://schemas.microsoft.com/office/2006/metadata/contentType" xmlns:ma="http://schemas.microsoft.com/office/2006/metadata/properties/metaAttributes" ct:_="" ma:_="" ma:contentTypeName="UoW Resource Document" ma:contentTypeID="0x0101000872A23329C4AC42A42DC877B8C5549E010053BAD7F8A6C2E948973E196186806DC1" ma:contentTypeVersion="35" ma:contentTypeDescription="Create a new document." ma:contentTypeScope="" ma:versionID="62962460fc1182e3060652512bae6d0a">
  <xsd:schema xmlns:xsd="http://www.w3.org/2001/XMLSchema" xmlns:xs="http://www.w3.org/2001/XMLSchema" xmlns:p="http://schemas.microsoft.com/office/2006/metadata/properties" xmlns:ns2="8afd83c1-34ef-4475-95ec-b1400d36b782" xmlns:ns3="d9b316c9-70e1-43b4-89a2-fa0aab0c61d7" xmlns:ns4="f0848501-3f0e-467e-9221-1068f8647f44" targetNamespace="http://schemas.microsoft.com/office/2006/metadata/properties" ma:root="true" ma:fieldsID="01bd319507a7aa2c06803ad5f2d5087c" ns2:_="" ns3:_="" ns4:_="">
    <xsd:import namespace="8afd83c1-34ef-4475-95ec-b1400d36b782"/>
    <xsd:import namespace="d9b316c9-70e1-43b4-89a2-fa0aab0c61d7"/>
    <xsd:import namespace="f0848501-3f0e-467e-9221-1068f8647f44"/>
    <xsd:element name="properties">
      <xsd:complexType>
        <xsd:sequence>
          <xsd:element name="documentManagement">
            <xsd:complexType>
              <xsd:all>
                <xsd:element ref="ns3:NextReviewDate"/>
                <xsd:element ref="ns3:e3321d89ea4a4cb692d83bbdf7d8626c" minOccurs="0"/>
                <xsd:element ref="ns3:o0ed3803896c4c398d6158f6841bb873" minOccurs="0"/>
                <xsd:element ref="ns3:g1accebf831647729c4d6deae28f9098" minOccurs="0"/>
                <xsd:element ref="ns3:l16784b27bee415f80b87cdd8399701b" minOccurs="0"/>
                <xsd:element ref="ns3:hb5accf2246b4401a37370093a83748f" minOccurs="0"/>
                <xsd:element ref="ns2:TaxCatchAllLabel" minOccurs="0"/>
                <xsd:element ref="ns2:TaxKeywordTaxHTField" minOccurs="0"/>
                <xsd:element ref="ns2:o1b54e17f42241ec9f9ce6cfc8d10dc8" minOccurs="0"/>
                <xsd:element ref="ns3:b61f0c131a914996ab71f79092e6263a" minOccurs="0"/>
                <xsd:element ref="ns2:TaxCatchAll"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fd83c1-34ef-4475-95ec-b1400d36b782" elementFormDefault="qualified">
    <xsd:import namespace="http://schemas.microsoft.com/office/2006/documentManagement/types"/>
    <xsd:import namespace="http://schemas.microsoft.com/office/infopath/2007/PartnerControls"/>
    <xsd:element name="TaxCatchAllLabel" ma:index="20" nillable="true" ma:displayName="Taxonomy Catch All Column1" ma:hidden="true" ma:list="{5b3f4850-c3a3-41b5-8466-abdecfec7e70}" ma:internalName="TaxCatchAllLabel" ma:readOnly="true" ma:showField="CatchAllDataLabel" ma:web="f0848501-3f0e-467e-9221-1068f8647f44">
      <xsd:complexType>
        <xsd:complexContent>
          <xsd:extension base="dms:MultiChoiceLookup">
            <xsd:sequence>
              <xsd:element name="Value" type="dms:Lookup" maxOccurs="unbounded" minOccurs="0" nillable="true"/>
            </xsd:sequence>
          </xsd:extension>
        </xsd:complexContent>
      </xsd:complexType>
    </xsd:element>
    <xsd:element name="TaxKeywordTaxHTField" ma:index="21" nillable="true" ma:taxonomy="true" ma:internalName="TaxKeywordTaxHTField" ma:taxonomyFieldName="TaxKeyword" ma:displayName="Enterprise Keywords" ma:fieldId="{23f27201-bee3-471e-b2e7-b64fd8b7ca38}" ma:taxonomyMulti="true" ma:sspId="a4b2985e-8075-4a13-89f9-6a14a0a360f6" ma:termSetId="00000000-0000-0000-0000-000000000000" ma:anchorId="00000000-0000-0000-0000-000000000000" ma:open="true" ma:isKeyword="true">
      <xsd:complexType>
        <xsd:sequence>
          <xsd:element ref="pc:Terms" minOccurs="0" maxOccurs="1"/>
        </xsd:sequence>
      </xsd:complexType>
    </xsd:element>
    <xsd:element name="o1b54e17f42241ec9f9ce6cfc8d10dc8" ma:index="23" ma:taxonomy="true" ma:internalName="o1b54e17f42241ec9f9ce6cfc8d10dc8" ma:taxonomyFieldName="Published_x0020_By" ma:displayName="Published By" ma:readOnly="false" ma:default="" ma:fieldId="{81b54e17-f422-41ec-9f9c-e6cfc8d10dc8}" ma:sspId="a4b2985e-8075-4a13-89f9-6a14a0a360f6" ma:termSetId="b0382270-659c-4baa-ae65-af17d17180d9" ma:anchorId="00000000-0000-0000-0000-000000000000" ma:open="false" ma:isKeyword="false">
      <xsd:complexType>
        <xsd:sequence>
          <xsd:element ref="pc:Terms" minOccurs="0" maxOccurs="1"/>
        </xsd:sequence>
      </xsd:complexType>
    </xsd:element>
    <xsd:element name="TaxCatchAll" ma:index="26" nillable="true" ma:displayName="Taxonomy Catch All Column" ma:hidden="true" ma:list="{5b3f4850-c3a3-41b5-8466-abdecfec7e70}" ma:internalName="TaxCatchAll" ma:showField="CatchAllData" ma:web="f0848501-3f0e-467e-9221-1068f8647f4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b316c9-70e1-43b4-89a2-fa0aab0c61d7" elementFormDefault="qualified">
    <xsd:import namespace="http://schemas.microsoft.com/office/2006/documentManagement/types"/>
    <xsd:import namespace="http://schemas.microsoft.com/office/infopath/2007/PartnerControls"/>
    <xsd:element name="NextReviewDate" ma:index="8" ma:displayName="Review Date" ma:format="DateOnly" ma:internalName="NextReviewDate" ma:readOnly="false">
      <xsd:simpleType>
        <xsd:restriction base="dms:DateTime"/>
      </xsd:simpleType>
    </xsd:element>
    <xsd:element name="e3321d89ea4a4cb692d83bbdf7d8626c" ma:index="13" nillable="true" ma:taxonomy="true" ma:internalName="e3321d89ea4a4cb692d83bbdf7d8626c" ma:taxonomyFieldName="DocumentType" ma:displayName="Document Type" ma:default="" ma:fieldId="{e3321d89-ea4a-4cb6-92d8-3bbdf7d8626c}" ma:sspId="a4b2985e-8075-4a13-89f9-6a14a0a360f6" ma:termSetId="3cc346a8-e99e-4bb9-aae5-d2c2d0af2bfc" ma:anchorId="00000000-0000-0000-0000-000000000000" ma:open="false" ma:isKeyword="false">
      <xsd:complexType>
        <xsd:sequence>
          <xsd:element ref="pc:Terms" minOccurs="0" maxOccurs="1"/>
        </xsd:sequence>
      </xsd:complexType>
    </xsd:element>
    <xsd:element name="o0ed3803896c4c398d6158f6841bb873" ma:index="15" ma:taxonomy="true" ma:internalName="o0ed3803896c4c398d6158f6841bb873" ma:taxonomyFieldName="ResourceCategory" ma:displayName="Resource Category" ma:readOnly="false" ma:default="" ma:fieldId="{80ed3803-896c-4c39-8d61-58f6841bb873}" ma:sspId="a4b2985e-8075-4a13-89f9-6a14a0a360f6" ma:termSetId="f9500f1b-d31a-4784-bc10-0175673eb99b" ma:anchorId="00000000-0000-0000-0000-000000000000" ma:open="false" ma:isKeyword="false">
      <xsd:complexType>
        <xsd:sequence>
          <xsd:element ref="pc:Terms" minOccurs="0" maxOccurs="1"/>
        </xsd:sequence>
      </xsd:complexType>
    </xsd:element>
    <xsd:element name="g1accebf831647729c4d6deae28f9098" ma:index="16" nillable="true" ma:taxonomy="true" ma:internalName="g1accebf831647729c4d6deae28f9098" ma:taxonomyFieldName="DocumentStatus" ma:displayName="Document Status" ma:default="" ma:fieldId="{01accebf-8316-4772-9c4d-6deae28f9098}" ma:sspId="a4b2985e-8075-4a13-89f9-6a14a0a360f6" ma:termSetId="e49c2653-b49c-4746-8b45-6e09e830c4c8" ma:anchorId="00000000-0000-0000-0000-000000000000" ma:open="false" ma:isKeyword="false">
      <xsd:complexType>
        <xsd:sequence>
          <xsd:element ref="pc:Terms" minOccurs="0" maxOccurs="1"/>
        </xsd:sequence>
      </xsd:complexType>
    </xsd:element>
    <xsd:element name="l16784b27bee415f80b87cdd8399701b" ma:index="17" nillable="true" ma:taxonomy="true" ma:internalName="l16784b27bee415f80b87cdd8399701b" ma:taxonomyFieldName="Year" ma:displayName="Year" ma:default="" ma:fieldId="{516784b2-7bee-415f-80b8-7cdd8399701b}" ma:sspId="a4b2985e-8075-4a13-89f9-6a14a0a360f6" ma:termSetId="93cbcb1a-91c2-4afe-b1c0-07a0b9031957" ma:anchorId="00000000-0000-0000-0000-000000000000" ma:open="false" ma:isKeyword="false">
      <xsd:complexType>
        <xsd:sequence>
          <xsd:element ref="pc:Terms" minOccurs="0" maxOccurs="1"/>
        </xsd:sequence>
      </xsd:complexType>
    </xsd:element>
    <xsd:element name="hb5accf2246b4401a37370093a83748f" ma:index="19" nillable="true" ma:taxonomy="true" ma:internalName="hb5accf2246b4401a37370093a83748f" ma:taxonomyFieldName="UoWAudience" ma:displayName="Audience" ma:default="" ma:fieldId="{1b5accf2-246b-4401-a373-70093a83748f}" ma:sspId="a4b2985e-8075-4a13-89f9-6a14a0a360f6" ma:termSetId="b0382270-659c-4baa-ae65-af17d17180d9" ma:anchorId="00000000-0000-0000-0000-000000000000" ma:open="false" ma:isKeyword="false">
      <xsd:complexType>
        <xsd:sequence>
          <xsd:element ref="pc:Terms" minOccurs="0" maxOccurs="1"/>
        </xsd:sequence>
      </xsd:complexType>
    </xsd:element>
    <xsd:element name="b61f0c131a914996ab71f79092e6263a" ma:index="25" nillable="true" ma:taxonomy="true" ma:internalName="b61f0c131a914996ab71f79092e6263a" ma:taxonomyFieldName="UniversityLocation" ma:displayName="University Location" ma:readOnly="false" ma:default="" ma:fieldId="{b61f0c13-1a91-4996-ab71-f79092e6263a}" ma:taxonomyMulti="true" ma:sspId="a4b2985e-8075-4a13-89f9-6a14a0a360f6" ma:termSetId="79284c12-5400-43ec-afca-1bdfc0e427f7"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0848501-3f0e-467e-9221-1068f8647f44" elementFormDefault="qualified">
    <xsd:import namespace="http://schemas.microsoft.com/office/2006/documentManagement/types"/>
    <xsd:import namespace="http://schemas.microsoft.com/office/infopath/2007/PartnerControls"/>
    <xsd:element name="_dlc_DocId" ma:index="27" nillable="true" ma:displayName="Document ID Value" ma:description="The value of the document ID assigned to this item." ma:internalName="_dlc_DocId" ma:readOnly="true">
      <xsd:simpleType>
        <xsd:restriction base="dms:Text"/>
      </xsd:simpleType>
    </xsd:element>
    <xsd:element name="_dlc_DocIdUrl" ma:index="2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9"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extReviewDate xmlns="d9b316c9-70e1-43b4-89a2-fa0aab0c61d7"/>
    <g1accebf831647729c4d6deae28f9098 xmlns="d9b316c9-70e1-43b4-89a2-fa0aab0c61d7">
      <Terms xmlns="http://schemas.microsoft.com/office/infopath/2007/PartnerControls"/>
    </g1accebf831647729c4d6deae28f9098>
    <_dlc_DocId xmlns="f0848501-3f0e-467e-9221-1068f8647f44">KUZ7H24WCRHT-1334008099-5166</_dlc_DocId>
    <hb5accf2246b4401a37370093a83748f xmlns="d9b316c9-70e1-43b4-89a2-fa0aab0c61d7">
      <Terms xmlns="http://schemas.microsoft.com/office/infopath/2007/PartnerControls"/>
    </hb5accf2246b4401a37370093a83748f>
    <TaxCatchAll xmlns="8afd83c1-34ef-4475-95ec-b1400d36b782"/>
    <TaxKeywordTaxHTField xmlns="8afd83c1-34ef-4475-95ec-b1400d36b782">
      <Terms xmlns="http://schemas.microsoft.com/office/infopath/2007/PartnerControls"/>
    </TaxKeywordTaxHTField>
    <b61f0c131a914996ab71f79092e6263a xmlns="d9b316c9-70e1-43b4-89a2-fa0aab0c61d7">
      <Terms xmlns="http://schemas.microsoft.com/office/infopath/2007/PartnerControls"/>
    </b61f0c131a914996ab71f79092e6263a>
    <e3321d89ea4a4cb692d83bbdf7d8626c xmlns="d9b316c9-70e1-43b4-89a2-fa0aab0c61d7">
      <Terms xmlns="http://schemas.microsoft.com/office/infopath/2007/PartnerControls"/>
    </e3321d89ea4a4cb692d83bbdf7d8626c>
    <o0ed3803896c4c398d6158f6841bb873 xmlns="d9b316c9-70e1-43b4-89a2-fa0aab0c61d7">
      <Terms xmlns="http://schemas.microsoft.com/office/infopath/2007/PartnerControls"/>
    </o0ed3803896c4c398d6158f6841bb873>
    <l16784b27bee415f80b87cdd8399701b xmlns="d9b316c9-70e1-43b4-89a2-fa0aab0c61d7">
      <Terms xmlns="http://schemas.microsoft.com/office/infopath/2007/PartnerControls"/>
    </l16784b27bee415f80b87cdd8399701b>
    <o1b54e17f42241ec9f9ce6cfc8d10dc8 xmlns="8afd83c1-34ef-4475-95ec-b1400d36b782">
      <Terms xmlns="http://schemas.microsoft.com/office/infopath/2007/PartnerControls">
        <TermInfo xmlns="http://schemas.microsoft.com/office/infopath/2007/PartnerControls">
          <TermName xmlns="http://schemas.microsoft.com/office/infopath/2007/PartnerControls">Research Office</TermName>
          <TermId xmlns="http://schemas.microsoft.com/office/infopath/2007/PartnerControls">b5a1d38f-e351-44c4-afcf-39cb3152df0c</TermId>
        </TermInfo>
      </Terms>
    </o1b54e17f42241ec9f9ce6cfc8d10dc8>
    <_dlc_DocIdUrl xmlns="f0848501-3f0e-467e-9221-1068f8647f44">
      <Url>https://universityofwestminster.sharepoint.com/sites/Resources/_layouts/15/DocIdRedir.aspx?ID=KUZ7H24WCRHT-1334008099-5166</Url>
      <Description>KUZ7H24WCRHT-1334008099-5166</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B056194-3B8D-4758-82FF-860E1A81E1BA}">
  <ds:schemaRefs>
    <ds:schemaRef ds:uri="Microsoft.SharePoint.Taxonomy.ContentTypeSync"/>
  </ds:schemaRefs>
</ds:datastoreItem>
</file>

<file path=customXml/itemProps2.xml><?xml version="1.0" encoding="utf-8"?>
<ds:datastoreItem xmlns:ds="http://schemas.openxmlformats.org/officeDocument/2006/customXml" ds:itemID="{8CE0607E-84EE-4509-925A-0A9F7E314F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fd83c1-34ef-4475-95ec-b1400d36b782"/>
    <ds:schemaRef ds:uri="d9b316c9-70e1-43b4-89a2-fa0aab0c61d7"/>
    <ds:schemaRef ds:uri="f0848501-3f0e-467e-9221-1068f8647f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9AF14E-34A1-442D-BA41-B2D0922C1C30}">
  <ds:schemaRefs>
    <ds:schemaRef ds:uri="8afd83c1-34ef-4475-95ec-b1400d36b782"/>
    <ds:schemaRef ds:uri="http://purl.org/dc/elements/1.1/"/>
    <ds:schemaRef ds:uri="http://schemas.microsoft.com/office/2006/metadata/properties"/>
    <ds:schemaRef ds:uri="f0848501-3f0e-467e-9221-1068f8647f44"/>
    <ds:schemaRef ds:uri="http://www.w3.org/XML/1998/namespace"/>
    <ds:schemaRef ds:uri="d9b316c9-70e1-43b4-89a2-fa0aab0c61d7"/>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4.xml><?xml version="1.0" encoding="utf-8"?>
<ds:datastoreItem xmlns:ds="http://schemas.openxmlformats.org/officeDocument/2006/customXml" ds:itemID="{28E3FAE0-85E4-4CD2-9A6C-5DB086FE2A9D}">
  <ds:schemaRefs>
    <ds:schemaRef ds:uri="http://schemas.microsoft.com/sharepoint/v3/contenttype/forms"/>
  </ds:schemaRefs>
</ds:datastoreItem>
</file>

<file path=customXml/itemProps5.xml><?xml version="1.0" encoding="utf-8"?>
<ds:datastoreItem xmlns:ds="http://schemas.openxmlformats.org/officeDocument/2006/customXml" ds:itemID="{860E28F1-59CF-413F-8AEA-7F3E4454CAC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235</TotalTime>
  <Words>936</Words>
  <Application>Microsoft Office PowerPoint</Application>
  <PresentationFormat>On-screen Show (4:3)</PresentationFormat>
  <Paragraphs>192</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Arial Unicode MS</vt:lpstr>
      <vt:lpstr>Calibri</vt:lpstr>
      <vt:lpstr>Lucida Grande</vt:lpstr>
      <vt:lpstr>Times New Roman</vt:lpstr>
      <vt:lpstr>Office Theme</vt:lpstr>
      <vt:lpstr>Collaborating with users to create a repository fit for practice-based research</vt:lpstr>
      <vt:lpstr>About the University of Westminster</vt:lpstr>
      <vt:lpstr>Early Days for WestminsterResearch</vt:lpstr>
      <vt:lpstr>First Steps with Practice Based Research</vt:lpstr>
      <vt:lpstr>First Steps with Practice Based Research</vt:lpstr>
      <vt:lpstr>WestminsterResearch Homepage  August 2018</vt:lpstr>
      <vt:lpstr>Haplo</vt:lpstr>
      <vt:lpstr>Number of outputs included in WestminsterResearch (2006 – June 2018) </vt:lpstr>
      <vt:lpstr>Workflow between the Researcher and the Repository Manager </vt:lpstr>
      <vt:lpstr>‘All Haplo’ repository</vt:lpstr>
      <vt:lpstr>Key Strategies for Enabling Engagement</vt:lpstr>
      <vt:lpstr>1 - Embedding our academic community within governance structures  </vt:lpstr>
      <vt:lpstr>2 - Understanding their drivers </vt:lpstr>
      <vt:lpstr>3 - Involving them in requirements gathering, workflow mapping and testing</vt:lpstr>
      <vt:lpstr>4 - Reiterating the significance of terminology to researchers in these disciplines </vt:lpstr>
      <vt:lpstr>   </vt:lpstr>
      <vt:lpstr>5 - Formal and informal advocacy and training   </vt:lpstr>
      <vt:lpstr>Challenges / Lessons learned </vt:lpstr>
      <vt:lpstr>Summary of Benefits </vt:lpstr>
      <vt:lpstr>Summary of Benefits </vt:lpstr>
      <vt:lpstr>Summary of Benefits </vt:lpstr>
      <vt:lpstr> </vt:lpstr>
      <vt:lpstr>PowerPoint Presentation</vt:lpstr>
      <vt:lpstr>PowerPoint Presentation</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Collaborating with users to create a repository fit for practice-based research</dc:title>
  <dc:creator>Jenny Evans</dc:creator>
  <cp:lastModifiedBy>Nina Watts</cp:lastModifiedBy>
  <cp:revision>34</cp:revision>
  <dcterms:created xsi:type="dcterms:W3CDTF">2019-10-02T09:22:24Z</dcterms:created>
  <dcterms:modified xsi:type="dcterms:W3CDTF">2020-02-18T13:57:24Z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0x0101000872A23329C4AC42A42DC877B8C5549E010053BAD7F8A6C2E948973E196186806DC1</vt:lpwstr>
  </property>
  <property fmtid="{D5CDD505-2E9C-101B-9397-08002B2CF9AE}" pid="4" name="_dlc_DocIdItemGuid">
    <vt:lpwstr>a0c5f4d6-55fd-4881-a997-a165d1888a96</vt:lpwstr>
  </property>
</Properties>
</file>