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674" r:id="rId3"/>
  </p:sldMasterIdLst>
  <p:notesMasterIdLst>
    <p:notesMasterId r:id="rId18"/>
  </p:notesMasterIdLst>
  <p:handoutMasterIdLst>
    <p:handoutMasterId r:id="rId19"/>
  </p:handoutMasterIdLst>
  <p:sldIdLst>
    <p:sldId id="271" r:id="rId4"/>
    <p:sldId id="261" r:id="rId5"/>
    <p:sldId id="265" r:id="rId6"/>
    <p:sldId id="266" r:id="rId7"/>
    <p:sldId id="264" r:id="rId8"/>
    <p:sldId id="263" r:id="rId9"/>
    <p:sldId id="267" r:id="rId10"/>
    <p:sldId id="268" r:id="rId11"/>
    <p:sldId id="269" r:id="rId12"/>
    <p:sldId id="270" r:id="rId13"/>
    <p:sldId id="289" r:id="rId14"/>
    <p:sldId id="291" r:id="rId15"/>
    <p:sldId id="272" r:id="rId16"/>
    <p:sldId id="277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LT Std 85 Heavy"/>
        <a:ea typeface="Avenir LT Std 85 Heavy"/>
        <a:cs typeface="Avenir LT Std 85 Heavy"/>
        <a:sym typeface="Avenir LT Std 85 Heavy"/>
      </a:defRPr>
    </a:lvl1pPr>
    <a:lvl2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LT Std 85 Heavy"/>
        <a:ea typeface="Avenir LT Std 85 Heavy"/>
        <a:cs typeface="Avenir LT Std 85 Heavy"/>
        <a:sym typeface="Avenir LT Std 85 Heavy"/>
      </a:defRPr>
    </a:lvl2pPr>
    <a:lvl3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LT Std 85 Heavy"/>
        <a:ea typeface="Avenir LT Std 85 Heavy"/>
        <a:cs typeface="Avenir LT Std 85 Heavy"/>
        <a:sym typeface="Avenir LT Std 85 Heavy"/>
      </a:defRPr>
    </a:lvl3pPr>
    <a:lvl4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LT Std 85 Heavy"/>
        <a:ea typeface="Avenir LT Std 85 Heavy"/>
        <a:cs typeface="Avenir LT Std 85 Heavy"/>
        <a:sym typeface="Avenir LT Std 85 Heavy"/>
      </a:defRPr>
    </a:lvl4pPr>
    <a:lvl5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LT Std 85 Heavy"/>
        <a:ea typeface="Avenir LT Std 85 Heavy"/>
        <a:cs typeface="Avenir LT Std 85 Heavy"/>
        <a:sym typeface="Avenir LT Std 85 Heavy"/>
      </a:defRPr>
    </a:lvl5pPr>
    <a:lvl6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LT Std 85 Heavy"/>
        <a:ea typeface="Avenir LT Std 85 Heavy"/>
        <a:cs typeface="Avenir LT Std 85 Heavy"/>
        <a:sym typeface="Avenir LT Std 85 Heavy"/>
      </a:defRPr>
    </a:lvl6pPr>
    <a:lvl7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LT Std 85 Heavy"/>
        <a:ea typeface="Avenir LT Std 85 Heavy"/>
        <a:cs typeface="Avenir LT Std 85 Heavy"/>
        <a:sym typeface="Avenir LT Std 85 Heavy"/>
      </a:defRPr>
    </a:lvl7pPr>
    <a:lvl8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LT Std 85 Heavy"/>
        <a:ea typeface="Avenir LT Std 85 Heavy"/>
        <a:cs typeface="Avenir LT Std 85 Heavy"/>
        <a:sym typeface="Avenir LT Std 85 Heavy"/>
      </a:defRPr>
    </a:lvl8pPr>
    <a:lvl9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LT Std 85 Heavy"/>
        <a:ea typeface="Avenir LT Std 85 Heavy"/>
        <a:cs typeface="Avenir LT Std 85 Heavy"/>
        <a:sym typeface="Avenir LT Std 85 Heavy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1216" userDrawn="1">
          <p15:clr>
            <a:srgbClr val="A4A3A4"/>
          </p15:clr>
        </p15:guide>
        <p15:guide id="3" pos="2441" userDrawn="1">
          <p15:clr>
            <a:srgbClr val="A4A3A4"/>
          </p15:clr>
        </p15:guide>
        <p15:guide id="4" orient="horz" pos="85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2F4C"/>
    <a:srgbClr val="B90024"/>
    <a:srgbClr val="A91F49"/>
    <a:srgbClr val="C01340"/>
    <a:srgbClr val="7F7F7F"/>
    <a:srgbClr val="C0001C"/>
    <a:srgbClr val="1B355E"/>
    <a:srgbClr val="1F29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ff">
        <a:font>
          <a:latin typeface="Avenir LT Std 85 Heavy"/>
          <a:ea typeface="Avenir LT Std 85 Heavy"/>
          <a:cs typeface="Avenir LT Std 85 Heavy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round/>
            </a:ln>
          </a:left>
          <a:right>
            <a:ln w="12700" cap="flat">
              <a:solidFill>
                <a:srgbClr val="5B5854"/>
              </a:solidFill>
              <a:prstDash val="solid"/>
              <a:round/>
            </a:ln>
          </a:right>
          <a:top>
            <a:ln w="12700" cap="flat">
              <a:solidFill>
                <a:srgbClr val="5B5854"/>
              </a:solidFill>
              <a:prstDash val="solid"/>
              <a:round/>
            </a:ln>
          </a:top>
          <a:bottom>
            <a:ln w="12700" cap="flat">
              <a:solidFill>
                <a:srgbClr val="5B5854"/>
              </a:solidFill>
              <a:prstDash val="solid"/>
              <a:round/>
            </a:ln>
          </a:bottom>
          <a:insideH>
            <a:ln w="12700" cap="flat">
              <a:solidFill>
                <a:srgbClr val="5B5854"/>
              </a:solidFill>
              <a:prstDash val="solid"/>
              <a:round/>
            </a:ln>
          </a:insideH>
          <a:insideV>
            <a:ln w="12700" cap="flat">
              <a:solidFill>
                <a:srgbClr val="5B5854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venir LT Std 85 Heavy"/>
          <a:ea typeface="Avenir LT Std 85 Heavy"/>
          <a:cs typeface="Avenir LT Std 85 Heavy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round/>
            </a:ln>
          </a:left>
          <a:right>
            <a:ln w="12700" cap="flat">
              <a:solidFill>
                <a:srgbClr val="5B5854"/>
              </a:solidFill>
              <a:prstDash val="solid"/>
              <a:round/>
            </a:ln>
          </a:right>
          <a:top>
            <a:ln w="12700" cap="flat">
              <a:solidFill>
                <a:srgbClr val="5B5854"/>
              </a:solidFill>
              <a:prstDash val="solid"/>
              <a:round/>
            </a:ln>
          </a:top>
          <a:bottom>
            <a:ln w="12700" cap="flat">
              <a:solidFill>
                <a:srgbClr val="5B5854"/>
              </a:solidFill>
              <a:prstDash val="solid"/>
              <a:round/>
            </a:ln>
          </a:bottom>
          <a:insideH>
            <a:ln w="12700" cap="flat">
              <a:solidFill>
                <a:srgbClr val="5B5854"/>
              </a:solidFill>
              <a:prstDash val="solid"/>
              <a:round/>
            </a:ln>
          </a:insideH>
          <a:insideV>
            <a:ln w="12700" cap="flat">
              <a:solidFill>
                <a:srgbClr val="5B5854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n" i="off">
        <a:font>
          <a:latin typeface="Avenir LT Std 85 Heavy"/>
          <a:ea typeface="Avenir LT Std 85 Heavy"/>
          <a:cs typeface="Avenir LT Std 85 Heavy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round/>
            </a:ln>
          </a:left>
          <a:right>
            <a:ln w="12700" cap="flat">
              <a:solidFill>
                <a:srgbClr val="5B5854"/>
              </a:solidFill>
              <a:prstDash val="solid"/>
              <a:round/>
            </a:ln>
          </a:right>
          <a:top>
            <a:ln w="12700" cap="flat">
              <a:solidFill>
                <a:srgbClr val="5B5854"/>
              </a:solidFill>
              <a:prstDash val="solid"/>
              <a:round/>
            </a:ln>
          </a:top>
          <a:bottom>
            <a:ln w="12700" cap="flat">
              <a:solidFill>
                <a:srgbClr val="5B5854"/>
              </a:solidFill>
              <a:prstDash val="solid"/>
              <a:round/>
            </a:ln>
          </a:bottom>
          <a:insideH>
            <a:ln w="12700" cap="flat">
              <a:solidFill>
                <a:srgbClr val="5B5854"/>
              </a:solidFill>
              <a:prstDash val="solid"/>
              <a:round/>
            </a:ln>
          </a:insideH>
          <a:insideV>
            <a:ln w="12700" cap="flat">
              <a:solidFill>
                <a:srgbClr val="5B5854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venir LT Std 85 Heavy"/>
          <a:ea typeface="Avenir LT Std 85 Heavy"/>
          <a:cs typeface="Avenir LT Std 85 Heavy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round/>
            </a:ln>
          </a:left>
          <a:right>
            <a:ln w="12700" cap="flat">
              <a:solidFill>
                <a:srgbClr val="5B5854"/>
              </a:solidFill>
              <a:prstDash val="solid"/>
              <a:round/>
            </a:ln>
          </a:right>
          <a:top>
            <a:ln w="12700" cap="flat">
              <a:solidFill>
                <a:srgbClr val="5B5854"/>
              </a:solidFill>
              <a:prstDash val="solid"/>
              <a:round/>
            </a:ln>
          </a:top>
          <a:bottom>
            <a:ln w="12700" cap="flat">
              <a:solidFill>
                <a:srgbClr val="5B5854"/>
              </a:solidFill>
              <a:prstDash val="solid"/>
              <a:round/>
            </a:ln>
          </a:bottom>
          <a:insideH>
            <a:ln w="12700" cap="flat">
              <a:solidFill>
                <a:srgbClr val="5B5854"/>
              </a:solidFill>
              <a:prstDash val="solid"/>
              <a:round/>
            </a:ln>
          </a:insideH>
          <a:insideV>
            <a:ln w="12700" cap="flat">
              <a:solidFill>
                <a:srgbClr val="5B5854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n" i="off">
        <a:font>
          <a:latin typeface="Avenir LT Std 85 Heavy"/>
          <a:ea typeface="Avenir LT Std 85 Heavy"/>
          <a:cs typeface="Avenir LT Std 85 Heavy"/>
        </a:font>
        <a:srgbClr val="5B5854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rgbClr val="D4DAE0"/>
          </a:solidFill>
        </a:fill>
      </a:tcStyle>
    </a:wholeTbl>
    <a:band2H>
      <a:tcTxStyle/>
      <a:tcStyle>
        <a:tcBdr/>
        <a:fill>
          <a:solidFill>
            <a:srgbClr val="EBEDF0"/>
          </a:solidFill>
        </a:fill>
      </a:tcStyle>
    </a:band2H>
    <a:firstCol>
      <a:tcTxStyle b="on" i="off">
        <a:font>
          <a:latin typeface="AvenirLTStd-Heavy"/>
          <a:ea typeface="AvenirLTStd-Heavy"/>
          <a:cs typeface="AvenirLTStd-Heavy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venirLTStd-Heavy"/>
          <a:ea typeface="AvenirLTStd-Heavy"/>
          <a:cs typeface="AvenirLTStd-Heavy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381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venirLTStd-Heavy"/>
          <a:ea typeface="AvenirLTStd-Heavy"/>
          <a:cs typeface="AvenirLTStd-Heavy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381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n" i="off">
        <a:font>
          <a:latin typeface="Avenir LT Std 85 Heavy"/>
          <a:ea typeface="Avenir LT Std 85 Heavy"/>
          <a:cs typeface="Avenir LT Std 85 Heavy"/>
        </a:font>
        <a:srgbClr val="5B5854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rgbClr val="DDE0D3"/>
          </a:solidFill>
        </a:fill>
      </a:tcStyle>
    </a:wholeTbl>
    <a:band2H>
      <a:tcTxStyle/>
      <a:tcStyle>
        <a:tcBdr/>
        <a:fill>
          <a:solidFill>
            <a:srgbClr val="EFF0EA"/>
          </a:solidFill>
        </a:fill>
      </a:tcStyle>
    </a:band2H>
    <a:firstCol>
      <a:tcTxStyle b="on" i="off">
        <a:font>
          <a:latin typeface="AvenirLTStd-Heavy"/>
          <a:ea typeface="AvenirLTStd-Heavy"/>
          <a:cs typeface="AvenirLTStd-Heavy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venirLTStd-Heavy"/>
          <a:ea typeface="AvenirLTStd-Heavy"/>
          <a:cs typeface="AvenirLTStd-Heavy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381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venirLTStd-Heavy"/>
          <a:ea typeface="AvenirLTStd-Heavy"/>
          <a:cs typeface="AvenirLTStd-Heavy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381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n" i="off">
        <a:font>
          <a:latin typeface="Avenir LT Std 85 Heavy"/>
          <a:ea typeface="Avenir LT Std 85 Heavy"/>
          <a:cs typeface="Avenir LT Std 85 Heavy"/>
        </a:font>
        <a:srgbClr val="5B5854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rgbClr val="D8D6DD"/>
          </a:solidFill>
        </a:fill>
      </a:tcStyle>
    </a:wholeTbl>
    <a:band2H>
      <a:tcTxStyle/>
      <a:tcStyle>
        <a:tcBdr/>
        <a:fill>
          <a:solidFill>
            <a:srgbClr val="ECECEF"/>
          </a:solidFill>
        </a:fill>
      </a:tcStyle>
    </a:band2H>
    <a:firstCol>
      <a:tcTxStyle b="on" i="off">
        <a:font>
          <a:latin typeface="AvenirLTStd-Heavy"/>
          <a:ea typeface="AvenirLTStd-Heavy"/>
          <a:cs typeface="AvenirLTStd-Heavy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venirLTStd-Heavy"/>
          <a:ea typeface="AvenirLTStd-Heavy"/>
          <a:cs typeface="AvenirLTStd-Heavy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381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venirLTStd-Heavy"/>
          <a:ea typeface="AvenirLTStd-Heavy"/>
          <a:cs typeface="AvenirLTStd-Heavy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381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n" i="off">
        <a:font>
          <a:latin typeface="Avenir LT Std 85 Heavy"/>
          <a:ea typeface="Avenir LT Std 85 Heavy"/>
          <a:cs typeface="Avenir LT Std 85 Heavy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/>
      <a:tcStyle>
        <a:tcBdr/>
        <a:fill>
          <a:solidFill>
            <a:srgbClr val="072B5B"/>
          </a:solidFill>
        </a:fill>
      </a:tcStyle>
    </a:band2H>
    <a:firstCol>
      <a:tcTxStyle b="on" i="off">
        <a:font>
          <a:latin typeface="AvenirLTStd-Heavy"/>
          <a:ea typeface="AvenirLTStd-Heavy"/>
          <a:cs typeface="AvenirLTStd-Heavy"/>
        </a:font>
        <a:srgbClr val="072B5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venirLTStd-Heavy"/>
          <a:ea typeface="AvenirLTStd-Heavy"/>
          <a:cs typeface="AvenirLTStd-Heavy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B5854"/>
              </a:solidFill>
              <a:prstDash val="solid"/>
              <a:round/>
            </a:ln>
          </a:top>
          <a:bottom>
            <a:ln w="25400" cap="flat">
              <a:solidFill>
                <a:srgbClr val="5B5854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72B5B"/>
          </a:solidFill>
        </a:fill>
      </a:tcStyle>
    </a:lastRow>
    <a:firstRow>
      <a:tcTxStyle b="on" i="off">
        <a:font>
          <a:latin typeface="AvenirLTStd-Heavy"/>
          <a:ea typeface="AvenirLTStd-Heavy"/>
          <a:cs typeface="AvenirLTStd-Heavy"/>
        </a:font>
        <a:srgbClr val="072B5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B5854"/>
              </a:solidFill>
              <a:prstDash val="solid"/>
              <a:round/>
            </a:ln>
          </a:top>
          <a:bottom>
            <a:ln w="25400" cap="flat">
              <a:solidFill>
                <a:srgbClr val="5B5854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n" i="off">
        <a:font>
          <a:latin typeface="Avenir LT Std 85 Heavy"/>
          <a:ea typeface="Avenir LT Std 85 Heavy"/>
          <a:cs typeface="Avenir LT Std 85 Heavy"/>
        </a:font>
        <a:srgbClr val="5B5854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rgbClr val="D0D0CF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ff">
        <a:font>
          <a:latin typeface="AvenirLTStd-Heavy"/>
          <a:ea typeface="AvenirLTStd-Heavy"/>
          <a:cs typeface="AvenirLTStd-Heavy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rgbClr val="5B5854"/>
          </a:solidFill>
        </a:fill>
      </a:tcStyle>
    </a:firstCol>
    <a:lastRow>
      <a:tcTxStyle b="on" i="off">
        <a:font>
          <a:latin typeface="AvenirLTStd-Heavy"/>
          <a:ea typeface="AvenirLTStd-Heavy"/>
          <a:cs typeface="AvenirLTStd-Heavy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381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rgbClr val="5B5854"/>
          </a:solidFill>
        </a:fill>
      </a:tcStyle>
    </a:lastRow>
    <a:firstRow>
      <a:tcTxStyle b="on" i="off">
        <a:font>
          <a:latin typeface="AvenirLTStd-Heavy"/>
          <a:ea typeface="AvenirLTStd-Heavy"/>
          <a:cs typeface="AvenirLTStd-Heavy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381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rgbClr val="5B5854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611"/>
    <p:restoredTop sz="93076" autoAdjust="0"/>
  </p:normalViewPr>
  <p:slideViewPr>
    <p:cSldViewPr snapToGrid="0" snapToObjects="1" showGuides="1">
      <p:cViewPr varScale="1">
        <p:scale>
          <a:sx n="61" d="100"/>
          <a:sy n="61" d="100"/>
        </p:scale>
        <p:origin x="1432" y="216"/>
      </p:cViewPr>
      <p:guideLst>
        <p:guide orient="horz" pos="4320"/>
        <p:guide pos="1216"/>
        <p:guide pos="2441"/>
        <p:guide orient="horz" pos="85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6" d="100"/>
          <a:sy n="86" d="100"/>
        </p:scale>
        <p:origin x="3928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552E352E-A695-212D-F819-8628F16CD9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1090"/>
            <a:ext cx="6858000" cy="2001820"/>
          </a:xfrm>
          <a:prstGeom prst="rect">
            <a:avLst/>
          </a:prstGeom>
        </p:spPr>
      </p:pic>
      <p:sp>
        <p:nvSpPr>
          <p:cNvPr id="8" name="Segnaposto intestazione 7">
            <a:extLst>
              <a:ext uri="{FF2B5EF4-FFF2-40B4-BE49-F238E27FC236}">
                <a16:creationId xmlns:a16="http://schemas.microsoft.com/office/drawing/2014/main" id="{E5ACAEF3-F47E-53D8-3190-0B68343CDC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EA06062E-0470-CCC0-68D5-C479ABEBB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842" y="229394"/>
            <a:ext cx="3953656" cy="115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132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216021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Predictability is a result of earlier flight planning based on fully shared information on trajectories and airspace capacities.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A6B78D-A857-49A8-B0FC-7ECFD8995A1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634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ts.it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BLU edificio">
    <p:bg>
      <p:bgPr>
        <a:solidFill>
          <a:srgbClr val="1F29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107665E-DE6F-D94B-835B-AE4260F105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711" y="7642107"/>
            <a:ext cx="24419989" cy="6038946"/>
          </a:xfrm>
          <a:prstGeom prst="rect">
            <a:avLst/>
          </a:prstGeom>
        </p:spPr>
      </p:pic>
      <p:pic>
        <p:nvPicPr>
          <p:cNvPr id="16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8809" y="-3087595"/>
            <a:ext cx="6479291" cy="2181976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Titolo Testo"/>
          <p:cNvSpPr txBox="1">
            <a:spLocks noGrp="1"/>
          </p:cNvSpPr>
          <p:nvPr>
            <p:ph type="title"/>
          </p:nvPr>
        </p:nvSpPr>
        <p:spPr>
          <a:xfrm>
            <a:off x="3810000" y="3315063"/>
            <a:ext cx="18731640" cy="3115151"/>
          </a:xfrm>
          <a:prstGeom prst="rect">
            <a:avLst/>
          </a:prstGeom>
        </p:spPr>
        <p:txBody>
          <a:bodyPr/>
          <a:lstStyle>
            <a:lvl1pPr>
              <a:defRPr sz="7700" cap="none" spc="308">
                <a:solidFill>
                  <a:srgbClr val="FFFFFF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dirty="0"/>
          </a:p>
        </p:txBody>
      </p:sp>
      <p:sp>
        <p:nvSpPr>
          <p:cNvPr id="20" name="Sottotitolo"/>
          <p:cNvSpPr txBox="1">
            <a:spLocks noGrp="1"/>
          </p:cNvSpPr>
          <p:nvPr>
            <p:ph type="body" sz="quarter" idx="14"/>
          </p:nvPr>
        </p:nvSpPr>
        <p:spPr>
          <a:xfrm>
            <a:off x="3822433" y="6619533"/>
            <a:ext cx="18765507" cy="53594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0" indent="0" algn="l">
              <a:buClrTx/>
              <a:buSzTx/>
              <a:buNone/>
              <a:defRPr sz="3400" cap="none" spc="300">
                <a:solidFill>
                  <a:srgbClr val="FFFFFF"/>
                </a:solidFill>
                <a:latin typeface="Avenir LT Std 55 Roman"/>
                <a:ea typeface="Avenir LT Std 55 Roman"/>
                <a:cs typeface="Avenir LT Std 55 Roman"/>
                <a:sym typeface="Avenir LT Std 55 Roman"/>
              </a:defRPr>
            </a:pPr>
            <a:r>
              <a:rPr lang="it-IT"/>
              <a:t>Fare clic per modificare gli stili del testo dello schema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DB0DF9B-43CD-492A-A275-DBC76738345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579" y="306274"/>
            <a:ext cx="10922122" cy="318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577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BLU SIGILLO">
    <p:bg>
      <p:bgPr>
        <a:solidFill>
          <a:srgbClr val="1F29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" descr="Immagine"/>
          <p:cNvPicPr>
            <a:picLocks noChangeAspect="1"/>
          </p:cNvPicPr>
          <p:nvPr userDrawn="1"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12650300" y="1990727"/>
            <a:ext cx="12749700" cy="127412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8809" y="-3087595"/>
            <a:ext cx="6479291" cy="2181976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Titolo Testo"/>
          <p:cNvSpPr txBox="1">
            <a:spLocks noGrp="1"/>
          </p:cNvSpPr>
          <p:nvPr>
            <p:ph type="title"/>
          </p:nvPr>
        </p:nvSpPr>
        <p:spPr>
          <a:xfrm>
            <a:off x="3810000" y="3315063"/>
            <a:ext cx="18731640" cy="3115151"/>
          </a:xfrm>
          <a:prstGeom prst="rect">
            <a:avLst/>
          </a:prstGeom>
        </p:spPr>
        <p:txBody>
          <a:bodyPr/>
          <a:lstStyle>
            <a:lvl1pPr>
              <a:defRPr sz="7700" cap="none" spc="308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20" name="Sottotitolo"/>
          <p:cNvSpPr txBox="1">
            <a:spLocks noGrp="1"/>
          </p:cNvSpPr>
          <p:nvPr>
            <p:ph type="body" sz="quarter" idx="14"/>
          </p:nvPr>
        </p:nvSpPr>
        <p:spPr>
          <a:xfrm>
            <a:off x="3822433" y="6619533"/>
            <a:ext cx="18719207" cy="53594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0" indent="0" algn="l">
              <a:buClrTx/>
              <a:buSzTx/>
              <a:buNone/>
              <a:defRPr sz="3400" cap="none" spc="300">
                <a:solidFill>
                  <a:srgbClr val="FFFFFF"/>
                </a:solidFill>
                <a:latin typeface="Avenir LT Std 55 Roman"/>
                <a:ea typeface="Avenir LT Std 55 Roman"/>
                <a:cs typeface="Avenir LT Std 55 Roman"/>
                <a:sym typeface="Avenir LT Std 55 Roman"/>
              </a:defRPr>
            </a:pPr>
            <a:r>
              <a:rPr lang="it-IT"/>
              <a:t>Fare clic per modificare gli stili del testo dello schema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5097CF8-9D2F-4C36-B4A4-7F768BF390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579" y="306274"/>
            <a:ext cx="10922122" cy="3189519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 sottotitolo SIGI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3B6D867-89CA-4A31-ACE7-D5969D6A6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98BD2-B577-4AD8-89CD-0A125B3F6FFE}" type="datetimeFigureOut">
              <a:rPr lang="it-IT" smtClean="0"/>
              <a:t>13/03/24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0F085F-A9D2-4594-9BBF-374F178D5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3CD45D3-CA59-465B-91EA-39A62512A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2765-4937-4672-B7B4-C1128805FF8B}" type="slidenum">
              <a:rPr lang="it-IT" smtClean="0"/>
              <a:t>‹N›</a:t>
            </a:fld>
            <a:endParaRPr lang="it-IT"/>
          </a:p>
        </p:txBody>
      </p:sp>
      <p:sp>
        <p:nvSpPr>
          <p:cNvPr id="7" name="Titolo Testo">
            <a:extLst>
              <a:ext uri="{FF2B5EF4-FFF2-40B4-BE49-F238E27FC236}">
                <a16:creationId xmlns:a16="http://schemas.microsoft.com/office/drawing/2014/main" id="{5555B332-9B0A-4FF3-BCF4-1B8D0712748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901825" y="-624791"/>
            <a:ext cx="21138724" cy="26511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>
                <a:solidFill>
                  <a:srgbClr val="1B2F4C"/>
                </a:solidFill>
                <a:latin typeface="Avenir Medium"/>
              </a:defRPr>
            </a:lvl1pPr>
          </a:lstStyle>
          <a:p>
            <a:r>
              <a:rPr lang="it-IT" dirty="0"/>
              <a:t>TITOLO DELLA SLIDE</a:t>
            </a:r>
          </a:p>
        </p:txBody>
      </p:sp>
      <p:sp>
        <p:nvSpPr>
          <p:cNvPr id="8" name="Sottotitolo">
            <a:extLst>
              <a:ext uri="{FF2B5EF4-FFF2-40B4-BE49-F238E27FC236}">
                <a16:creationId xmlns:a16="http://schemas.microsoft.com/office/drawing/2014/main" id="{B52CB7DB-8238-42B0-8842-83D977D9521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1901826" y="1981200"/>
            <a:ext cx="21138724" cy="52578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ClrTx/>
              <a:buSzTx/>
              <a:buNone/>
              <a:defRPr sz="3400" cap="none" spc="306">
                <a:solidFill>
                  <a:srgbClr val="9A958E"/>
                </a:solidFill>
                <a:latin typeface="Avenir LT Std 55 Roman"/>
                <a:ea typeface="Avenir LT Std 55 Roman"/>
                <a:cs typeface="Avenir LT Std 55 Roman"/>
                <a:sym typeface="Avenir LT Std 55 Roman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795636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 SIGI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47B6482-39E6-4662-AB64-564A26E42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98BD2-B577-4AD8-89CD-0A125B3F6FFE}" type="datetimeFigureOut">
              <a:rPr lang="it-IT" smtClean="0"/>
              <a:t>13/03/24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BB0A95E-04C6-4963-A616-12E829FC2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87F9B3F-2C02-43F5-A08A-3FC200AC2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2765-4937-4672-B7B4-C1128805FF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3789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3651251"/>
            <a:ext cx="21031200" cy="8480394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" name="Immagine 5">
            <a:extLst>
              <a:ext uri="{FF2B5EF4-FFF2-40B4-BE49-F238E27FC236}">
                <a16:creationId xmlns:a16="http://schemas.microsoft.com/office/drawing/2014/main" id="{46AEAAF1-46DE-4ADF-B206-6D96CF046B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2763" y="974425"/>
            <a:ext cx="3276850" cy="97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928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1846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ZIONE SIGI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" descr="Immagine">
            <a:extLst>
              <a:ext uri="{FF2B5EF4-FFF2-40B4-BE49-F238E27FC236}">
                <a16:creationId xmlns:a16="http://schemas.microsoft.com/office/drawing/2014/main" id="{993ECAEC-1E60-415B-9437-AD7FD2DB03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12650300" y="1990727"/>
            <a:ext cx="12749700" cy="12741273"/>
          </a:xfrm>
          <a:prstGeom prst="rect">
            <a:avLst/>
          </a:prstGeom>
          <a:ln w="12700">
            <a:miter lim="400000"/>
          </a:ln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3" name="&quot;">
            <a:extLst>
              <a:ext uri="{FF2B5EF4-FFF2-40B4-BE49-F238E27FC236}">
                <a16:creationId xmlns:a16="http://schemas.microsoft.com/office/drawing/2014/main" id="{5C481663-2DC6-4615-BE2D-77DBB5FA6FD2}"/>
              </a:ext>
            </a:extLst>
          </p:cNvPr>
          <p:cNvSpPr txBox="1"/>
          <p:nvPr userDrawn="1"/>
        </p:nvSpPr>
        <p:spPr>
          <a:xfrm>
            <a:off x="11519802" y="9931400"/>
            <a:ext cx="1346455" cy="238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18000" b="1" spc="360">
                <a:solidFill>
                  <a:srgbClr val="1D355E"/>
                </a:solidFill>
                <a:latin typeface="AvenirLTStd-Heavy"/>
                <a:ea typeface="AvenirLTStd-Heavy"/>
                <a:cs typeface="AvenirLTStd-Heavy"/>
                <a:sym typeface="AvenirLTStd-Heavy"/>
              </a:defRPr>
            </a:lvl1pPr>
          </a:lstStyle>
          <a:p>
            <a:r>
              <a:t>"</a:t>
            </a:r>
          </a:p>
        </p:txBody>
      </p:sp>
      <p:sp>
        <p:nvSpPr>
          <p:cNvPr id="4" name="&quot;">
            <a:extLst>
              <a:ext uri="{FF2B5EF4-FFF2-40B4-BE49-F238E27FC236}">
                <a16:creationId xmlns:a16="http://schemas.microsoft.com/office/drawing/2014/main" id="{773EB2C5-6B1E-41AE-BE3F-E541501E3E7B}"/>
              </a:ext>
            </a:extLst>
          </p:cNvPr>
          <p:cNvSpPr txBox="1"/>
          <p:nvPr userDrawn="1"/>
        </p:nvSpPr>
        <p:spPr>
          <a:xfrm>
            <a:off x="11519802" y="2514600"/>
            <a:ext cx="1346455" cy="238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18000" b="1" spc="360">
                <a:solidFill>
                  <a:srgbClr val="1D355E"/>
                </a:solidFill>
                <a:latin typeface="AvenirLTStd-Heavy"/>
                <a:ea typeface="AvenirLTStd-Heavy"/>
                <a:cs typeface="AvenirLTStd-Heavy"/>
                <a:sym typeface="AvenirLTStd-Heavy"/>
              </a:defRPr>
            </a:lvl1pPr>
          </a:lstStyle>
          <a:p>
            <a:r>
              <a:rPr dirty="0"/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11285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USURA SIGI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" descr="Immagine">
            <a:extLst>
              <a:ext uri="{FF2B5EF4-FFF2-40B4-BE49-F238E27FC236}">
                <a16:creationId xmlns:a16="http://schemas.microsoft.com/office/drawing/2014/main" id="{993ECAEC-1E60-415B-9437-AD7FD2DB03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12650300" y="1990727"/>
            <a:ext cx="12749700" cy="12741273"/>
          </a:xfrm>
          <a:prstGeom prst="rect">
            <a:avLst/>
          </a:prstGeom>
          <a:ln w="12700">
            <a:miter lim="400000"/>
          </a:ln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5" name="www.units.it">
            <a:extLst>
              <a:ext uri="{FF2B5EF4-FFF2-40B4-BE49-F238E27FC236}">
                <a16:creationId xmlns:a16="http://schemas.microsoft.com/office/drawing/2014/main" id="{8DEE07B9-D2E6-44C6-B3BE-897897CBF233}"/>
              </a:ext>
            </a:extLst>
          </p:cNvPr>
          <p:cNvSpPr txBox="1"/>
          <p:nvPr userDrawn="1"/>
        </p:nvSpPr>
        <p:spPr>
          <a:xfrm>
            <a:off x="10847132" y="12111963"/>
            <a:ext cx="2689734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spcBef>
                <a:spcPts val="4000"/>
              </a:spcBef>
              <a:defRPr u="sng" spc="7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venir Medium"/>
                <a:ea typeface="Avenir Medium"/>
                <a:cs typeface="Avenir Medium"/>
                <a:sym typeface="Avenir Medium"/>
                <a:hlinkClick r:id="rId3"/>
              </a:defRPr>
            </a:lvl1pPr>
          </a:lstStyle>
          <a:p>
            <a:pPr>
              <a:defRPr>
                <a:solidFill>
                  <a:srgbClr val="1D355E"/>
                </a:solidFill>
                <a:uFillTx/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www.units.it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F789CCE-718C-4889-995C-53787B13C53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609" y="605272"/>
            <a:ext cx="12600458" cy="540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8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28D26903-2C60-DD43-BF5A-96413FE9D4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711" y="5674754"/>
            <a:ext cx="24419989" cy="6038946"/>
          </a:xfrm>
          <a:prstGeom prst="rect">
            <a:avLst/>
          </a:prstGeom>
        </p:spPr>
      </p:pic>
      <p:sp>
        <p:nvSpPr>
          <p:cNvPr id="2" name="Rettangolo"/>
          <p:cNvSpPr/>
          <p:nvPr/>
        </p:nvSpPr>
        <p:spPr>
          <a:xfrm>
            <a:off x="0" y="12262777"/>
            <a:ext cx="24384000" cy="1453225"/>
          </a:xfrm>
          <a:prstGeom prst="rect">
            <a:avLst/>
          </a:prstGeom>
          <a:solidFill>
            <a:srgbClr val="1D35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1D355E"/>
                </a:solidFill>
                <a:latin typeface="Avenir LT Std 65 Medium"/>
                <a:ea typeface="Avenir LT Std 65 Medium"/>
                <a:cs typeface="Avenir LT Std 65 Medium"/>
                <a:sym typeface="Avenir LT Std 65 Medium"/>
              </a:defRPr>
            </a:pPr>
            <a:endParaRPr/>
          </a:p>
        </p:txBody>
      </p:sp>
      <p:sp>
        <p:nvSpPr>
          <p:cNvPr id="4" name="Linea"/>
          <p:cNvSpPr/>
          <p:nvPr/>
        </p:nvSpPr>
        <p:spPr>
          <a:xfrm flipV="1">
            <a:off x="2603499" y="12714946"/>
            <a:ext cx="2" cy="53594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" name="Linea"/>
          <p:cNvSpPr/>
          <p:nvPr/>
        </p:nvSpPr>
        <p:spPr>
          <a:xfrm flipV="1">
            <a:off x="2603499" y="12714946"/>
            <a:ext cx="2" cy="53594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" name="Titolo Testo"/>
          <p:cNvSpPr txBox="1">
            <a:spLocks noGrp="1"/>
          </p:cNvSpPr>
          <p:nvPr>
            <p:ph type="title"/>
          </p:nvPr>
        </p:nvSpPr>
        <p:spPr>
          <a:xfrm>
            <a:off x="1901825" y="-624791"/>
            <a:ext cx="21138724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>
            <a:normAutofit/>
          </a:bodyPr>
          <a:lstStyle/>
          <a:p>
            <a:r>
              <a:rPr dirty="0" err="1"/>
              <a:t>Titolo</a:t>
            </a:r>
            <a:r>
              <a:rPr dirty="0"/>
              <a:t> </a:t>
            </a:r>
            <a:r>
              <a:rPr dirty="0" err="1"/>
              <a:t>Testo</a:t>
            </a:r>
            <a:endParaRPr dirty="0"/>
          </a:p>
        </p:txBody>
      </p:sp>
      <p:sp>
        <p:nvSpPr>
          <p:cNvPr id="8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911857" y="12785260"/>
            <a:ext cx="443485" cy="40894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2400" cap="all" spc="48">
                <a:solidFill>
                  <a:srgbClr val="FFFFFF"/>
                </a:solidFill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1pPr>
          </a:lstStyle>
          <a:p>
            <a:fld id="{86CB4B4D-7CA3-9044-876B-883B54F8677D}" type="slidenum">
              <a:rPr/>
              <a:t>‹N›</a:t>
            </a:fld>
            <a:endParaRPr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CA2CC17-4DB3-4036-8CBA-E8285FB67DD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0450" y="11831223"/>
            <a:ext cx="7931995" cy="231633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49" r:id="rId2"/>
  </p:sldLayoutIdLst>
  <p:transition spd="med"/>
  <p:hf hdr="0" ftr="0" dt="0"/>
  <p:txStyles>
    <p:titleStyle>
      <a:lvl1pPr marL="0" marR="0" indent="0" algn="l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all" spc="298" baseline="0">
          <a:ln>
            <a:noFill/>
          </a:ln>
          <a:solidFill>
            <a:srgbClr val="1D355E"/>
          </a:solidFill>
          <a:uFillTx/>
          <a:latin typeface="AvenirLTStd-Medium"/>
          <a:ea typeface="AvenirLTStd-Medium"/>
          <a:cs typeface="AvenirLTStd-Medium"/>
          <a:sym typeface="AvenirLTStd-Medium"/>
        </a:defRPr>
      </a:lvl1pPr>
      <a:lvl2pPr marL="0" marR="0" indent="0" algn="l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all" spc="298" baseline="0">
          <a:ln>
            <a:noFill/>
          </a:ln>
          <a:solidFill>
            <a:srgbClr val="1D355E"/>
          </a:solidFill>
          <a:uFillTx/>
          <a:latin typeface="AvenirLTStd-Medium"/>
          <a:ea typeface="AvenirLTStd-Medium"/>
          <a:cs typeface="AvenirLTStd-Medium"/>
          <a:sym typeface="AvenirLTStd-Medium"/>
        </a:defRPr>
      </a:lvl2pPr>
      <a:lvl3pPr marL="0" marR="0" indent="0" algn="l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all" spc="298" baseline="0">
          <a:ln>
            <a:noFill/>
          </a:ln>
          <a:solidFill>
            <a:srgbClr val="1D355E"/>
          </a:solidFill>
          <a:uFillTx/>
          <a:latin typeface="AvenirLTStd-Medium"/>
          <a:ea typeface="AvenirLTStd-Medium"/>
          <a:cs typeface="AvenirLTStd-Medium"/>
          <a:sym typeface="AvenirLTStd-Medium"/>
        </a:defRPr>
      </a:lvl3pPr>
      <a:lvl4pPr marL="0" marR="0" indent="0" algn="l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all" spc="298" baseline="0">
          <a:ln>
            <a:noFill/>
          </a:ln>
          <a:solidFill>
            <a:srgbClr val="1D355E"/>
          </a:solidFill>
          <a:uFillTx/>
          <a:latin typeface="AvenirLTStd-Medium"/>
          <a:ea typeface="AvenirLTStd-Medium"/>
          <a:cs typeface="AvenirLTStd-Medium"/>
          <a:sym typeface="AvenirLTStd-Medium"/>
        </a:defRPr>
      </a:lvl4pPr>
      <a:lvl5pPr marL="0" marR="0" indent="0" algn="l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all" spc="298" baseline="0">
          <a:ln>
            <a:noFill/>
          </a:ln>
          <a:solidFill>
            <a:srgbClr val="1D355E"/>
          </a:solidFill>
          <a:uFillTx/>
          <a:latin typeface="AvenirLTStd-Medium"/>
          <a:ea typeface="AvenirLTStd-Medium"/>
          <a:cs typeface="AvenirLTStd-Medium"/>
          <a:sym typeface="AvenirLTStd-Medium"/>
        </a:defRPr>
      </a:lvl5pPr>
      <a:lvl6pPr marL="0" marR="0" indent="0" algn="l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all" spc="298" baseline="0">
          <a:ln>
            <a:noFill/>
          </a:ln>
          <a:solidFill>
            <a:srgbClr val="1D355E"/>
          </a:solidFill>
          <a:uFillTx/>
          <a:latin typeface="AvenirLTStd-Medium"/>
          <a:ea typeface="AvenirLTStd-Medium"/>
          <a:cs typeface="AvenirLTStd-Medium"/>
          <a:sym typeface="AvenirLTStd-Medium"/>
        </a:defRPr>
      </a:lvl6pPr>
      <a:lvl7pPr marL="0" marR="0" indent="0" algn="l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all" spc="298" baseline="0">
          <a:ln>
            <a:noFill/>
          </a:ln>
          <a:solidFill>
            <a:srgbClr val="1D355E"/>
          </a:solidFill>
          <a:uFillTx/>
          <a:latin typeface="AvenirLTStd-Medium"/>
          <a:ea typeface="AvenirLTStd-Medium"/>
          <a:cs typeface="AvenirLTStd-Medium"/>
          <a:sym typeface="AvenirLTStd-Medium"/>
        </a:defRPr>
      </a:lvl7pPr>
      <a:lvl8pPr marL="0" marR="0" indent="0" algn="l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all" spc="298" baseline="0">
          <a:ln>
            <a:noFill/>
          </a:ln>
          <a:solidFill>
            <a:srgbClr val="1D355E"/>
          </a:solidFill>
          <a:uFillTx/>
          <a:latin typeface="AvenirLTStd-Medium"/>
          <a:ea typeface="AvenirLTStd-Medium"/>
          <a:cs typeface="AvenirLTStd-Medium"/>
          <a:sym typeface="AvenirLTStd-Medium"/>
        </a:defRPr>
      </a:lvl8pPr>
      <a:lvl9pPr marL="0" marR="0" indent="0" algn="l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all" spc="298" baseline="0">
          <a:ln>
            <a:noFill/>
          </a:ln>
          <a:solidFill>
            <a:srgbClr val="1D355E"/>
          </a:solidFill>
          <a:uFillTx/>
          <a:latin typeface="AvenirLTStd-Medium"/>
          <a:ea typeface="AvenirLTStd-Medium"/>
          <a:cs typeface="AvenirLTStd-Medium"/>
          <a:sym typeface="AvenirLTStd-Medium"/>
        </a:defRPr>
      </a:lvl9pPr>
    </p:titleStyle>
    <p:bodyStyle>
      <a:lvl1pPr marL="290284" marR="0" indent="-290284" algn="ctr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400" b="0" i="0" u="none" strike="noStrike" cap="all" spc="48" baseline="0">
          <a:ln>
            <a:noFill/>
          </a:ln>
          <a:solidFill>
            <a:srgbClr val="1D355E"/>
          </a:solidFill>
          <a:uFillTx/>
          <a:latin typeface="Avenir LT Std 35 Light"/>
          <a:ea typeface="Avenir LT Std 35 Light"/>
          <a:cs typeface="Avenir LT Std 35 Light"/>
          <a:sym typeface="Avenir LT Std 35 Light"/>
        </a:defRPr>
      </a:lvl1pPr>
      <a:lvl2pPr marL="798284" marR="0" indent="-290284" algn="ctr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400" b="0" i="0" u="none" strike="noStrike" cap="all" spc="48" baseline="0">
          <a:ln>
            <a:noFill/>
          </a:ln>
          <a:solidFill>
            <a:srgbClr val="1D355E"/>
          </a:solidFill>
          <a:uFillTx/>
          <a:latin typeface="Avenir LT Std 35 Light"/>
          <a:ea typeface="Avenir LT Std 35 Light"/>
          <a:cs typeface="Avenir LT Std 35 Light"/>
          <a:sym typeface="Avenir LT Std 35 Light"/>
        </a:defRPr>
      </a:lvl2pPr>
      <a:lvl3pPr marL="1306284" marR="0" indent="-290284" algn="ctr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400" b="0" i="0" u="none" strike="noStrike" cap="all" spc="48" baseline="0">
          <a:ln>
            <a:noFill/>
          </a:ln>
          <a:solidFill>
            <a:srgbClr val="1D355E"/>
          </a:solidFill>
          <a:uFillTx/>
          <a:latin typeface="Avenir LT Std 35 Light"/>
          <a:ea typeface="Avenir LT Std 35 Light"/>
          <a:cs typeface="Avenir LT Std 35 Light"/>
          <a:sym typeface="Avenir LT Std 35 Light"/>
        </a:defRPr>
      </a:lvl3pPr>
      <a:lvl4pPr marL="1814284" marR="0" indent="-290284" algn="ctr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400" b="0" i="0" u="none" strike="noStrike" cap="all" spc="48" baseline="0">
          <a:ln>
            <a:noFill/>
          </a:ln>
          <a:solidFill>
            <a:srgbClr val="1D355E"/>
          </a:solidFill>
          <a:uFillTx/>
          <a:latin typeface="Avenir LT Std 35 Light"/>
          <a:ea typeface="Avenir LT Std 35 Light"/>
          <a:cs typeface="Avenir LT Std 35 Light"/>
          <a:sym typeface="Avenir LT Std 35 Light"/>
        </a:defRPr>
      </a:lvl4pPr>
      <a:lvl5pPr marL="2322284" marR="0" indent="-290284" algn="ctr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400" b="0" i="0" u="none" strike="noStrike" cap="all" spc="48" baseline="0">
          <a:ln>
            <a:noFill/>
          </a:ln>
          <a:solidFill>
            <a:srgbClr val="1D355E"/>
          </a:solidFill>
          <a:uFillTx/>
          <a:latin typeface="Avenir LT Std 35 Light"/>
          <a:ea typeface="Avenir LT Std 35 Light"/>
          <a:cs typeface="Avenir LT Std 35 Light"/>
          <a:sym typeface="Avenir LT Std 35 Light"/>
        </a:defRPr>
      </a:lvl5pPr>
      <a:lvl6pPr marL="2830284" marR="0" indent="-290284" algn="ctr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400" b="0" i="0" u="none" strike="noStrike" cap="all" spc="48" baseline="0">
          <a:ln>
            <a:noFill/>
          </a:ln>
          <a:solidFill>
            <a:srgbClr val="1D355E"/>
          </a:solidFill>
          <a:uFillTx/>
          <a:latin typeface="Avenir LT Std 35 Light"/>
          <a:ea typeface="Avenir LT Std 35 Light"/>
          <a:cs typeface="Avenir LT Std 35 Light"/>
          <a:sym typeface="Avenir LT Std 35 Light"/>
        </a:defRPr>
      </a:lvl6pPr>
      <a:lvl7pPr marL="3338284" marR="0" indent="-290284" algn="ctr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400" b="0" i="0" u="none" strike="noStrike" cap="all" spc="48" baseline="0">
          <a:ln>
            <a:noFill/>
          </a:ln>
          <a:solidFill>
            <a:srgbClr val="1D355E"/>
          </a:solidFill>
          <a:uFillTx/>
          <a:latin typeface="Avenir LT Std 35 Light"/>
          <a:ea typeface="Avenir LT Std 35 Light"/>
          <a:cs typeface="Avenir LT Std 35 Light"/>
          <a:sym typeface="Avenir LT Std 35 Light"/>
        </a:defRPr>
      </a:lvl7pPr>
      <a:lvl8pPr marL="3846284" marR="0" indent="-290284" algn="ctr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400" b="0" i="0" u="none" strike="noStrike" cap="all" spc="48" baseline="0">
          <a:ln>
            <a:noFill/>
          </a:ln>
          <a:solidFill>
            <a:srgbClr val="1D355E"/>
          </a:solidFill>
          <a:uFillTx/>
          <a:latin typeface="Avenir LT Std 35 Light"/>
          <a:ea typeface="Avenir LT Std 35 Light"/>
          <a:cs typeface="Avenir LT Std 35 Light"/>
          <a:sym typeface="Avenir LT Std 35 Light"/>
        </a:defRPr>
      </a:lvl8pPr>
      <a:lvl9pPr marL="4354284" marR="0" indent="-290284" algn="ctr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400" b="0" i="0" u="none" strike="noStrike" cap="all" spc="48" baseline="0">
          <a:ln>
            <a:noFill/>
          </a:ln>
          <a:solidFill>
            <a:srgbClr val="1D355E"/>
          </a:solidFill>
          <a:uFillTx/>
          <a:latin typeface="Avenir LT Std 35 Light"/>
          <a:ea typeface="Avenir LT Std 35 Light"/>
          <a:cs typeface="Avenir LT Std 35 Light"/>
          <a:sym typeface="Avenir LT Std 35 Light"/>
        </a:defRPr>
      </a:lvl9pPr>
    </p:bodyStyle>
    <p:otherStyle>
      <a:lvl1pPr marL="0" marR="0" indent="0" algn="ctr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4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T Std 35 Light"/>
        </a:defRPr>
      </a:lvl1pPr>
      <a:lvl2pPr marL="0" marR="0" indent="0" algn="ctr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4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T Std 35 Light"/>
        </a:defRPr>
      </a:lvl2pPr>
      <a:lvl3pPr marL="0" marR="0" indent="0" algn="ctr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4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T Std 35 Light"/>
        </a:defRPr>
      </a:lvl3pPr>
      <a:lvl4pPr marL="0" marR="0" indent="0" algn="ctr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4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T Std 35 Light"/>
        </a:defRPr>
      </a:lvl4pPr>
      <a:lvl5pPr marL="0" marR="0" indent="0" algn="ctr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4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T Std 35 Light"/>
        </a:defRPr>
      </a:lvl5pPr>
      <a:lvl6pPr marL="0" marR="0" indent="0" algn="ctr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4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T Std 35 Light"/>
        </a:defRPr>
      </a:lvl6pPr>
      <a:lvl7pPr marL="0" marR="0" indent="0" algn="ctr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4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T Std 35 Light"/>
        </a:defRPr>
      </a:lvl7pPr>
      <a:lvl8pPr marL="0" marR="0" indent="0" algn="ctr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4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T Std 35 Light"/>
        </a:defRPr>
      </a:lvl8pPr>
      <a:lvl9pPr marL="0" marR="0" indent="0" algn="ctr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4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T Std 35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" descr="Immagine">
            <a:extLst>
              <a:ext uri="{FF2B5EF4-FFF2-40B4-BE49-F238E27FC236}">
                <a16:creationId xmlns:a16="http://schemas.microsoft.com/office/drawing/2014/main" id="{A9907DC8-61DC-4388-89A5-3460698053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4000"/>
          </a:blip>
          <a:stretch>
            <a:fillRect/>
          </a:stretch>
        </p:blipFill>
        <p:spPr>
          <a:xfrm>
            <a:off x="12650300" y="1990727"/>
            <a:ext cx="12749700" cy="12741273"/>
          </a:xfrm>
          <a:prstGeom prst="rect">
            <a:avLst/>
          </a:prstGeom>
          <a:ln w="12700">
            <a:miter lim="400000"/>
          </a:ln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D2FE0A-2959-4607-B4D8-E53E3EB043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98BD2-B577-4AD8-89CD-0A125B3F6FFE}" type="datetimeFigureOut">
              <a:rPr lang="it-IT" smtClean="0"/>
              <a:t>13/03/24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FFE947B-E6F4-41C6-B4A3-43EEE68C1C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0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3F04A18-AA99-410A-80DE-38DF4D40E9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42765-4937-4672-B7B4-C1128805FF8B}" type="slidenum">
              <a:rPr lang="it-IT" smtClean="0"/>
              <a:t>‹N›</a:t>
            </a:fld>
            <a:endParaRPr lang="it-IT"/>
          </a:p>
        </p:txBody>
      </p:sp>
      <p:sp>
        <p:nvSpPr>
          <p:cNvPr id="7" name="Rettangolo">
            <a:extLst>
              <a:ext uri="{FF2B5EF4-FFF2-40B4-BE49-F238E27FC236}">
                <a16:creationId xmlns:a16="http://schemas.microsoft.com/office/drawing/2014/main" id="{5C0418BB-0837-44ED-A339-FF3897EBC17C}"/>
              </a:ext>
            </a:extLst>
          </p:cNvPr>
          <p:cNvSpPr/>
          <p:nvPr userDrawn="1"/>
        </p:nvSpPr>
        <p:spPr>
          <a:xfrm>
            <a:off x="0" y="12262777"/>
            <a:ext cx="24384000" cy="1453225"/>
          </a:xfrm>
          <a:prstGeom prst="rect">
            <a:avLst/>
          </a:prstGeom>
          <a:solidFill>
            <a:srgbClr val="1D35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1D355E"/>
                </a:solidFill>
                <a:latin typeface="Avenir LT Std 65 Medium"/>
                <a:ea typeface="Avenir LT Std 65 Medium"/>
                <a:cs typeface="Avenir LT Std 65 Medium"/>
                <a:sym typeface="Avenir LT Std 65 Medium"/>
              </a:defRPr>
            </a:pPr>
            <a:endParaRPr/>
          </a:p>
        </p:txBody>
      </p:sp>
      <p:sp>
        <p:nvSpPr>
          <p:cNvPr id="8" name="Numero diapositiva">
            <a:extLst>
              <a:ext uri="{FF2B5EF4-FFF2-40B4-BE49-F238E27FC236}">
                <a16:creationId xmlns:a16="http://schemas.microsoft.com/office/drawing/2014/main" id="{90EC1CB9-7508-4CC2-B60B-F5E167810F3F}"/>
              </a:ext>
            </a:extLst>
          </p:cNvPr>
          <p:cNvSpPr txBox="1">
            <a:spLocks/>
          </p:cNvSpPr>
          <p:nvPr userDrawn="1"/>
        </p:nvSpPr>
        <p:spPr>
          <a:xfrm>
            <a:off x="1911857" y="12785260"/>
            <a:ext cx="443485" cy="40894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all" spc="48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1pPr>
            <a:lvl2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2pPr>
            <a:lvl3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3pPr>
            <a:lvl4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4pPr>
            <a:lvl5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5pPr>
            <a:lvl6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6pPr>
            <a:lvl7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7pPr>
            <a:lvl8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8pPr>
            <a:lvl9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9pPr>
          </a:lstStyle>
          <a:p>
            <a:fld id="{86CB4B4D-7CA3-9044-876B-883B54F8677D}" type="slidenum">
              <a:rPr lang="it-IT" smtClean="0"/>
              <a:pPr/>
              <a:t>‹N›</a:t>
            </a:fld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382CE29-5A69-4F6F-ADFA-DF06843DC03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0450" y="11831223"/>
            <a:ext cx="7931995" cy="2316331"/>
          </a:xfrm>
          <a:prstGeom prst="rect">
            <a:avLst/>
          </a:prstGeom>
        </p:spPr>
      </p:pic>
      <p:sp>
        <p:nvSpPr>
          <p:cNvPr id="10" name="Titolo Testo">
            <a:extLst>
              <a:ext uri="{FF2B5EF4-FFF2-40B4-BE49-F238E27FC236}">
                <a16:creationId xmlns:a16="http://schemas.microsoft.com/office/drawing/2014/main" id="{F133AB5B-6D28-463C-B7B3-445B7F0A70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01825" y="-624791"/>
            <a:ext cx="21138724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>
            <a:normAutofit/>
          </a:bodyPr>
          <a:lstStyle/>
          <a:p>
            <a:r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2571410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3" r:id="rId2"/>
    <p:sldLayoutId id="214748367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252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7" r:id="rId2"/>
    <p:sldLayoutId id="214748367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visualization.adapt-h2020.eu/" TargetMode="External"/><Relationship Id="rId2" Type="http://schemas.openxmlformats.org/officeDocument/2006/relationships/hyperlink" Target="https://adapt-h2020.eu/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8.pn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olo della presentazione"/>
          <p:cNvSpPr txBox="1">
            <a:spLocks noGrp="1"/>
          </p:cNvSpPr>
          <p:nvPr>
            <p:ph type="title"/>
          </p:nvPr>
        </p:nvSpPr>
        <p:spPr>
          <a:xfrm>
            <a:off x="3810000" y="3315063"/>
            <a:ext cx="18731640" cy="31151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pc="300"/>
            </a:lvl1pPr>
          </a:lstStyle>
          <a:p>
            <a:r>
              <a:rPr lang="en-GB"/>
              <a:t>Reconciling flexibility and predictability in strategic flight planning</a:t>
            </a:r>
          </a:p>
        </p:txBody>
      </p:sp>
      <p:sp>
        <p:nvSpPr>
          <p:cNvPr id="180" name="Nome Cognome"/>
          <p:cNvSpPr txBox="1">
            <a:spLocks noGrp="1"/>
          </p:cNvSpPr>
          <p:nvPr>
            <p:ph type="body" idx="4294967295"/>
          </p:nvPr>
        </p:nvSpPr>
        <p:spPr>
          <a:xfrm>
            <a:off x="3798363" y="10787745"/>
            <a:ext cx="14206608" cy="15566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marL="0" indent="0" algn="l">
              <a:spcBef>
                <a:spcPts val="4800"/>
              </a:spcBef>
              <a:buClrTx/>
              <a:buSzTx/>
              <a:buNone/>
              <a:defRPr sz="4100" cap="none" spc="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>
              <a:spcBef>
                <a:spcPts val="600"/>
              </a:spcBef>
            </a:pPr>
            <a:r>
              <a:rPr lang="en-GB"/>
              <a:t>Lorenzo Castelli – University of Trieste </a:t>
            </a:r>
          </a:p>
          <a:p>
            <a:pPr>
              <a:spcBef>
                <a:spcPts val="600"/>
              </a:spcBef>
            </a:pPr>
            <a:r>
              <a:rPr lang="en-GB"/>
              <a:t>Tatjana Bolić, Andrew Cook – University of Westminster</a:t>
            </a:r>
          </a:p>
        </p:txBody>
      </p:sp>
      <p:sp>
        <p:nvSpPr>
          <p:cNvPr id="181" name="Sottotitolo"/>
          <p:cNvSpPr txBox="1">
            <a:spLocks noGrp="1"/>
          </p:cNvSpPr>
          <p:nvPr>
            <p:ph type="body" idx="14"/>
          </p:nvPr>
        </p:nvSpPr>
        <p:spPr>
          <a:xfrm>
            <a:off x="3799283" y="6781583"/>
            <a:ext cx="18719207" cy="53594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fontScale="92500" lnSpcReduction="10000"/>
          </a:bodyPr>
          <a:lstStyle>
            <a:lvl1pPr marL="0" indent="0" algn="l">
              <a:buClrTx/>
              <a:buSzTx/>
              <a:buNone/>
              <a:defRPr sz="3400" cap="none" spc="300">
                <a:solidFill>
                  <a:srgbClr val="FFFFFF"/>
                </a:solidFill>
                <a:latin typeface="Avenir LT Std 55 Roman"/>
                <a:ea typeface="Avenir LT Std 55 Roman"/>
                <a:cs typeface="Avenir LT Std 55 Roman"/>
                <a:sym typeface="Avenir LT Std 55 Roman"/>
              </a:defRPr>
            </a:lvl1pPr>
          </a:lstStyle>
          <a:p>
            <a:r>
              <a:rPr lang="en-GB"/>
              <a:t>Research Workshop – Predictability and flexibility</a:t>
            </a:r>
          </a:p>
        </p:txBody>
      </p:sp>
      <p:sp>
        <p:nvSpPr>
          <p:cNvPr id="6" name="Trieste, 23 marzo 2021">
            <a:extLst>
              <a:ext uri="{FF2B5EF4-FFF2-40B4-BE49-F238E27FC236}">
                <a16:creationId xmlns:a16="http://schemas.microsoft.com/office/drawing/2014/main" id="{206F7E21-1E37-D545-B36F-F9D5EE9673B4}"/>
              </a:ext>
            </a:extLst>
          </p:cNvPr>
          <p:cNvSpPr txBox="1">
            <a:spLocks/>
          </p:cNvSpPr>
          <p:nvPr/>
        </p:nvSpPr>
        <p:spPr>
          <a:xfrm>
            <a:off x="3810000" y="12722566"/>
            <a:ext cx="6677891" cy="520702"/>
          </a:xfrm>
          <a:prstGeom prst="rect">
            <a:avLst/>
          </a:prstGeom>
        </p:spPr>
        <p:txBody>
          <a:bodyPr>
            <a:normAutofit/>
          </a:bodyPr>
          <a:lstStyle>
            <a:lvl1pPr marL="290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1pPr>
            <a:lvl2pPr marL="798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2pPr>
            <a:lvl3pPr marL="1306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3pPr>
            <a:lvl4pPr marL="1814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4pPr>
            <a:lvl5pPr marL="2322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5pPr>
            <a:lvl6pPr marL="2830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6pPr>
            <a:lvl7pPr marL="3338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7pPr>
            <a:lvl8pPr marL="3846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8pPr>
            <a:lvl9pPr marL="4354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9pPr>
          </a:lstStyle>
          <a:p>
            <a:pPr marL="0" indent="0" algn="l">
              <a:buFontTx/>
              <a:buNone/>
            </a:pPr>
            <a:r>
              <a:rPr lang="en-GB">
                <a:solidFill>
                  <a:schemeClr val="bg1"/>
                </a:solidFill>
              </a:rPr>
              <a:t>Zagreb, 19 april 2024</a:t>
            </a:r>
          </a:p>
        </p:txBody>
      </p:sp>
    </p:spTree>
    <p:extLst>
      <p:ext uri="{BB962C8B-B14F-4D97-AF65-F5344CB8AC3E}">
        <p14:creationId xmlns:p14="http://schemas.microsoft.com/office/powerpoint/2010/main" val="4039574500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EBDA8-95A9-4E3D-B73E-217A0BBDC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tx2"/>
                </a:solidFill>
                <a:latin typeface="Avenir Medium" panose="02000503020000020003" pitchFamily="2" charset="0"/>
              </a:rPr>
              <a:t>Results</a:t>
            </a:r>
            <a:endParaRPr lang="en-GB" sz="6000" dirty="0">
              <a:solidFill>
                <a:schemeClr val="tx2"/>
              </a:solidFill>
              <a:latin typeface="Avenir Medium" panose="02000503020000020003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B4B52-97D3-4073-A2B7-27A022932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399" y="3651251"/>
            <a:ext cx="11186162" cy="4273550"/>
          </a:xfrm>
        </p:spPr>
        <p:txBody>
          <a:bodyPr>
            <a:normAutofit/>
          </a:bodyPr>
          <a:lstStyle/>
          <a:p>
            <a:pPr marL="408600" indent="-408600">
              <a:lnSpc>
                <a:spcPct val="100000"/>
              </a:lnSpc>
              <a:spcBef>
                <a:spcPts val="1200"/>
              </a:spcBef>
            </a:pPr>
            <a:r>
              <a:rPr lang="en-US" sz="4800" dirty="0">
                <a:solidFill>
                  <a:schemeClr val="accent1"/>
                </a:solidFill>
                <a:latin typeface="Avenir Medium" panose="02000503020000020003" pitchFamily="2" charset="0"/>
              </a:rPr>
              <a:t>Models work on this scale</a:t>
            </a:r>
          </a:p>
          <a:p>
            <a:pPr marL="408600" indent="-408600">
              <a:lnSpc>
                <a:spcPct val="100000"/>
              </a:lnSpc>
              <a:spcBef>
                <a:spcPts val="1200"/>
              </a:spcBef>
            </a:pPr>
            <a:r>
              <a:rPr lang="en-US" sz="4800" dirty="0">
                <a:solidFill>
                  <a:schemeClr val="accent1"/>
                </a:solidFill>
                <a:latin typeface="Avenir Medium" panose="02000503020000020003" pitchFamily="2" charset="0"/>
              </a:rPr>
              <a:t>Acceptably fast for strategic/pre-tactical time horizon</a:t>
            </a:r>
          </a:p>
          <a:p>
            <a:pPr marL="408600" indent="-408600">
              <a:lnSpc>
                <a:spcPct val="100000"/>
              </a:lnSpc>
              <a:spcBef>
                <a:spcPts val="1200"/>
              </a:spcBef>
            </a:pPr>
            <a:r>
              <a:rPr lang="en-US" sz="4800" dirty="0">
                <a:solidFill>
                  <a:schemeClr val="accent1"/>
                </a:solidFill>
                <a:latin typeface="Avenir Medium" panose="02000503020000020003" pitchFamily="2" charset="0"/>
              </a:rPr>
              <a:t>What can we see from them?</a:t>
            </a:r>
            <a:endParaRPr lang="en-GB" sz="4800" dirty="0">
              <a:solidFill>
                <a:schemeClr val="accent1"/>
              </a:solidFill>
              <a:latin typeface="Avenir Medium" panose="02000503020000020003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704E73-3B21-4AEC-B3B2-7CF293A5D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8467" y="5504522"/>
            <a:ext cx="5913674" cy="38950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9480D1-5733-4601-8609-A3D5844F3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1881" y="7677764"/>
            <a:ext cx="2269578" cy="33251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22E740-93AA-45D0-B9B2-4C6BD0D5E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56668" y="8597899"/>
            <a:ext cx="3950932" cy="320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9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75433-3046-4C8B-918E-71928D8DA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tx2"/>
                </a:solidFill>
                <a:latin typeface="Avenir Medium" panose="02000503020000020003" pitchFamily="2" charset="0"/>
              </a:rPr>
              <a:t>Data </a:t>
            </a:r>
            <a:r>
              <a:rPr lang="en-US" sz="6000" dirty="0" err="1">
                <a:solidFill>
                  <a:schemeClr val="tx2"/>
                </a:solidFill>
                <a:latin typeface="Avenir Medium" panose="02000503020000020003" pitchFamily="2" charset="0"/>
              </a:rPr>
              <a:t>visualisation</a:t>
            </a:r>
            <a:r>
              <a:rPr lang="en-US" sz="6000" dirty="0">
                <a:solidFill>
                  <a:schemeClr val="tx2"/>
                </a:solidFill>
                <a:latin typeface="Avenir Medium" panose="02000503020000020003" pitchFamily="2" charset="0"/>
              </a:rPr>
              <a:t> tool</a:t>
            </a:r>
            <a:endParaRPr lang="en-GB" sz="6000" dirty="0">
              <a:solidFill>
                <a:schemeClr val="tx2"/>
              </a:solidFill>
              <a:latin typeface="Avenir Medium" panose="02000503020000020003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051B7-88A6-4864-80E9-8802515160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08600" indent="-408600">
              <a:lnSpc>
                <a:spcPct val="100000"/>
              </a:lnSpc>
              <a:spcBef>
                <a:spcPts val="1200"/>
              </a:spcBef>
            </a:pPr>
            <a:r>
              <a:rPr lang="en-GB" sz="4800" b="1" dirty="0">
                <a:solidFill>
                  <a:schemeClr val="accent1"/>
                </a:solidFill>
                <a:latin typeface="Avenir Heavy" panose="02000503020000020003" pitchFamily="2" charset="0"/>
              </a:rPr>
              <a:t>Constrained flight</a:t>
            </a:r>
            <a:r>
              <a:rPr lang="en-GB" sz="4800" dirty="0">
                <a:solidFill>
                  <a:schemeClr val="accent1"/>
                </a:solidFill>
                <a:latin typeface="Avenir Book" panose="02000503020000020003" pitchFamily="2" charset="0"/>
              </a:rPr>
              <a:t> - </a:t>
            </a:r>
            <a:r>
              <a:rPr lang="en-GB" sz="4800" dirty="0">
                <a:solidFill>
                  <a:schemeClr val="accent1"/>
                </a:solidFill>
                <a:latin typeface="Avenir Medium" panose="02000503020000020003" pitchFamily="2" charset="0"/>
              </a:rPr>
              <a:t>the duration of its TWs is shorter than the maximum allowed duration (15 min)</a:t>
            </a:r>
          </a:p>
          <a:p>
            <a:pPr marL="408600" indent="-408600">
              <a:lnSpc>
                <a:spcPct val="100000"/>
              </a:lnSpc>
              <a:spcBef>
                <a:spcPts val="1200"/>
              </a:spcBef>
            </a:pPr>
            <a:endParaRPr lang="en-GB" sz="4800" dirty="0">
              <a:solidFill>
                <a:schemeClr val="accent1"/>
              </a:solidFill>
              <a:latin typeface="Avenir Book" panose="02000503020000020003" pitchFamily="2" charset="0"/>
            </a:endParaRPr>
          </a:p>
          <a:p>
            <a:pPr marL="408600" indent="-408600">
              <a:lnSpc>
                <a:spcPct val="100000"/>
              </a:lnSpc>
              <a:spcBef>
                <a:spcPts val="1200"/>
              </a:spcBef>
            </a:pPr>
            <a:r>
              <a:rPr lang="en-GB" sz="4800" b="1" dirty="0">
                <a:solidFill>
                  <a:schemeClr val="accent1"/>
                </a:solidFill>
                <a:latin typeface="Avenir Heavy" panose="02000503020000020003" pitchFamily="2" charset="0"/>
              </a:rPr>
              <a:t>Saturated (critical) sector-hour </a:t>
            </a:r>
            <a:r>
              <a:rPr lang="en-GB" sz="4800" dirty="0">
                <a:solidFill>
                  <a:schemeClr val="accent1"/>
                </a:solidFill>
                <a:latin typeface="Avenir Book" panose="02000503020000020003" pitchFamily="2" charset="0"/>
              </a:rPr>
              <a:t>- </a:t>
            </a:r>
            <a:r>
              <a:rPr lang="en-GB" sz="4800" dirty="0">
                <a:solidFill>
                  <a:schemeClr val="accent1"/>
                </a:solidFill>
                <a:latin typeface="Avenir Medium" panose="02000503020000020003" pitchFamily="2" charset="0"/>
              </a:rPr>
              <a:t>the capacity limit has been reached</a:t>
            </a:r>
          </a:p>
          <a:p>
            <a:pPr marL="408600" indent="-408600">
              <a:lnSpc>
                <a:spcPct val="100000"/>
              </a:lnSpc>
              <a:spcBef>
                <a:spcPts val="1200"/>
              </a:spcBef>
            </a:pPr>
            <a:endParaRPr lang="en-GB" sz="4800" dirty="0">
              <a:solidFill>
                <a:schemeClr val="accent1"/>
              </a:solidFill>
              <a:latin typeface="Avenir Book" panose="02000503020000020003" pitchFamily="2" charset="0"/>
            </a:endParaRPr>
          </a:p>
          <a:p>
            <a:pPr marL="408600" indent="-408600">
              <a:lnSpc>
                <a:spcPct val="100000"/>
              </a:lnSpc>
              <a:spcBef>
                <a:spcPts val="1200"/>
              </a:spcBef>
            </a:pPr>
            <a:r>
              <a:rPr lang="en-GB" sz="4800" b="1" dirty="0">
                <a:solidFill>
                  <a:schemeClr val="accent1"/>
                </a:solidFill>
                <a:latin typeface="Avenir Heavy" panose="02000503020000020003" pitchFamily="2" charset="0"/>
              </a:rPr>
              <a:t>Criticality index  </a:t>
            </a:r>
            <a:r>
              <a:rPr lang="en-GB" sz="4800" dirty="0">
                <a:solidFill>
                  <a:schemeClr val="accent1"/>
                </a:solidFill>
                <a:latin typeface="Avenir Book" panose="02000503020000020003" pitchFamily="2" charset="0"/>
              </a:rPr>
              <a:t>- </a:t>
            </a:r>
            <a:r>
              <a:rPr lang="en-GB" sz="4800" dirty="0">
                <a:solidFill>
                  <a:schemeClr val="accent1"/>
                </a:solidFill>
                <a:latin typeface="Avenir Medium" panose="02000503020000020003" pitchFamily="2" charset="0"/>
              </a:rPr>
              <a:t>measures the degree of criticality of a sector-hour as the total additional number of the time periods that all flights constrained by the same sector-hour would have if it had sufficient capacity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GB" sz="4800" dirty="0">
              <a:solidFill>
                <a:schemeClr val="accent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439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043901-2684-4C8D-AFDF-731384ED2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7223A58-9C8C-700D-F332-5FAD7372CA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Recording #5">
            <a:hlinkClick r:id="" action="ppaction://media"/>
            <a:extLst>
              <a:ext uri="{FF2B5EF4-FFF2-40B4-BE49-F238E27FC236}">
                <a16:creationId xmlns:a16="http://schemas.microsoft.com/office/drawing/2014/main" id="{9BD7A29B-B14D-CFE6-6330-A1B3A88602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6350"/>
            <a:ext cx="24384000" cy="1130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01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CA376-5A88-452F-B302-A70C9DD98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474ED-C854-4909-8870-046682BEA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E4415C-0CD0-46BB-87F4-329B82890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422" y="932937"/>
            <a:ext cx="16608036" cy="1095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178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2F749656-5628-9897-53A6-30386F6A3A04}"/>
              </a:ext>
            </a:extLst>
          </p:cNvPr>
          <p:cNvSpPr txBox="1"/>
          <p:nvPr/>
        </p:nvSpPr>
        <p:spPr>
          <a:xfrm>
            <a:off x="6362700" y="5223455"/>
            <a:ext cx="127254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ADAPT project website:</a:t>
            </a:r>
          </a:p>
          <a:p>
            <a:pPr lvl="1"/>
            <a:r>
              <a:rPr lang="en-GB" sz="4000" dirty="0">
                <a:hlinkClick r:id="rId2"/>
              </a:rPr>
              <a:t>https://adapt-h2020.eu/</a:t>
            </a:r>
            <a:endParaRPr lang="en-GB" sz="4000" dirty="0"/>
          </a:p>
          <a:p>
            <a:pPr lvl="1"/>
            <a:endParaRPr lang="en-GB" sz="4000" dirty="0"/>
          </a:p>
          <a:p>
            <a:r>
              <a:rPr lang="en-GB" sz="4000" dirty="0"/>
              <a:t>ADAPT Data Visualisation Tool:</a:t>
            </a:r>
          </a:p>
          <a:p>
            <a:pPr lvl="1"/>
            <a:r>
              <a:rPr lang="en-GB" sz="4000" dirty="0">
                <a:hlinkClick r:id="rId3"/>
              </a:rPr>
              <a:t>https://visualization.adapt-h2020.eu/</a:t>
            </a:r>
            <a:endParaRPr lang="en-GB" sz="4000" dirty="0"/>
          </a:p>
          <a:p>
            <a:pPr lvl="1"/>
            <a:endParaRPr lang="en-GB" sz="4000" dirty="0"/>
          </a:p>
          <a:p>
            <a:pPr lvl="1"/>
            <a:endParaRPr lang="en-GB" sz="4000" dirty="0"/>
          </a:p>
          <a:p>
            <a:r>
              <a:rPr lang="en-GB" sz="4000" dirty="0"/>
              <a:t>Lorenzo Castelli – </a:t>
            </a:r>
            <a:r>
              <a:rPr lang="en-GB" sz="4000" dirty="0" err="1"/>
              <a:t>castelli@units.it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681829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51FAF-63D3-478B-9D4B-622601023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tx2"/>
                </a:solidFill>
                <a:latin typeface="Avenir Medium" panose="02000503020000020003" pitchFamily="2" charset="0"/>
              </a:rPr>
              <a:t>Overview</a:t>
            </a:r>
            <a:endParaRPr lang="en-GB" sz="6000" dirty="0">
              <a:solidFill>
                <a:schemeClr val="tx2"/>
              </a:solidFill>
              <a:latin typeface="Avenir Medium" panose="02000503020000020003" pitchFamily="2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74F05AD-F3FC-405D-ADB9-72502D7A1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1"/>
            <a:ext cx="21031200" cy="4907534"/>
          </a:xfrm>
        </p:spPr>
        <p:txBody>
          <a:bodyPr>
            <a:normAutofit/>
          </a:bodyPr>
          <a:lstStyle/>
          <a:p>
            <a:pPr indent="-408600">
              <a:lnSpc>
                <a:spcPct val="150000"/>
              </a:lnSpc>
              <a:buClr>
                <a:schemeClr val="accent1"/>
              </a:buClr>
            </a:pPr>
            <a:r>
              <a:rPr lang="en-GB" sz="4800" dirty="0">
                <a:solidFill>
                  <a:schemeClr val="accent1"/>
                </a:solidFill>
                <a:latin typeface="Avenir Medium" panose="02000503020000020003" pitchFamily="2" charset="0"/>
              </a:rPr>
              <a:t>Current flight and capacity planning </a:t>
            </a:r>
          </a:p>
          <a:p>
            <a:pPr indent="-408600">
              <a:lnSpc>
                <a:spcPct val="150000"/>
              </a:lnSpc>
              <a:buClr>
                <a:schemeClr val="accent1"/>
              </a:buClr>
              <a:tabLst>
                <a:tab pos="360000" algn="l"/>
              </a:tabLst>
            </a:pPr>
            <a:r>
              <a:rPr lang="en-GB" sz="4800" dirty="0">
                <a:solidFill>
                  <a:schemeClr val="accent1"/>
                </a:solidFill>
                <a:latin typeface="Avenir Medium" panose="02000503020000020003" pitchFamily="2" charset="0"/>
              </a:rPr>
              <a:t>ADAPT objectives</a:t>
            </a:r>
          </a:p>
          <a:p>
            <a:pPr indent="-408600">
              <a:lnSpc>
                <a:spcPct val="150000"/>
              </a:lnSpc>
              <a:buClr>
                <a:schemeClr val="accent1"/>
              </a:buClr>
            </a:pPr>
            <a:r>
              <a:rPr lang="en-GB" sz="4800" dirty="0">
                <a:solidFill>
                  <a:schemeClr val="accent1"/>
                </a:solidFill>
                <a:latin typeface="Avenir Medium" panose="02000503020000020003" pitchFamily="2" charset="0"/>
              </a:rPr>
              <a:t>Models and model testing</a:t>
            </a:r>
          </a:p>
          <a:p>
            <a:pPr indent="-408600">
              <a:lnSpc>
                <a:spcPct val="150000"/>
              </a:lnSpc>
              <a:buClr>
                <a:schemeClr val="accent1"/>
              </a:buClr>
            </a:pPr>
            <a:r>
              <a:rPr lang="en-GB" sz="4800" dirty="0">
                <a:solidFill>
                  <a:schemeClr val="accent1"/>
                </a:solidFill>
                <a:latin typeface="Avenir Medium" panose="02000503020000020003" pitchFamily="2" charset="0"/>
              </a:rPr>
              <a:t>Data Visualisation Tool</a:t>
            </a:r>
          </a:p>
        </p:txBody>
      </p:sp>
      <p:pic>
        <p:nvPicPr>
          <p:cNvPr id="14" name="Immagine 20">
            <a:extLst>
              <a:ext uri="{FF2B5EF4-FFF2-40B4-BE49-F238E27FC236}">
                <a16:creationId xmlns:a16="http://schemas.microsoft.com/office/drawing/2014/main" id="{AEDDB0E9-17CF-4DB0-BB49-650F8F87DAA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094" y="9495675"/>
            <a:ext cx="3192296" cy="866242"/>
          </a:xfrm>
          <a:prstGeom prst="rect">
            <a:avLst/>
          </a:prstGeom>
        </p:spPr>
      </p:pic>
      <p:pic>
        <p:nvPicPr>
          <p:cNvPr id="15" name="Immagine 19">
            <a:extLst>
              <a:ext uri="{FF2B5EF4-FFF2-40B4-BE49-F238E27FC236}">
                <a16:creationId xmlns:a16="http://schemas.microsoft.com/office/drawing/2014/main" id="{C241782B-5335-42E3-AD9B-802C4C8BD0C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6821" y="9495673"/>
            <a:ext cx="2897538" cy="981318"/>
          </a:xfrm>
          <a:prstGeom prst="rect">
            <a:avLst/>
          </a:prstGeom>
        </p:spPr>
      </p:pic>
      <p:pic>
        <p:nvPicPr>
          <p:cNvPr id="16" name="Immagine 16">
            <a:extLst>
              <a:ext uri="{FF2B5EF4-FFF2-40B4-BE49-F238E27FC236}">
                <a16:creationId xmlns:a16="http://schemas.microsoft.com/office/drawing/2014/main" id="{DB3FC1C1-0EB5-4A0C-AEAE-378559C5180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1209" y="9056552"/>
            <a:ext cx="3097150" cy="183692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206D66D-BFDF-F541-80C3-D154DE0EAE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56" y="9447467"/>
            <a:ext cx="5096464" cy="1029526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AC2DF4B1-F493-1843-B04C-8A6AC86898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530" y="9056552"/>
            <a:ext cx="3073552" cy="189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44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F047F-96D6-463B-88DB-4359B3A97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dirty="0">
                <a:solidFill>
                  <a:schemeClr val="tx2"/>
                </a:solidFill>
                <a:latin typeface="Avenir Medium" panose="02000503020000020003" pitchFamily="2" charset="0"/>
              </a:rPr>
              <a:t>Current flight and capacity planning in the </a:t>
            </a:r>
            <a:br>
              <a:rPr lang="en-GB" sz="6000" dirty="0">
                <a:solidFill>
                  <a:schemeClr val="tx2"/>
                </a:solidFill>
                <a:latin typeface="Avenir Medium" panose="02000503020000020003" pitchFamily="2" charset="0"/>
              </a:rPr>
            </a:br>
            <a:r>
              <a:rPr lang="en-GB" sz="6000" dirty="0">
                <a:solidFill>
                  <a:schemeClr val="tx2"/>
                </a:solidFill>
                <a:latin typeface="Avenir Medium" panose="02000503020000020003" pitchFamily="2" charset="0"/>
              </a:rPr>
              <a:t>European ATM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FFCE4-9FC0-444D-8E1C-48C56A688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399" y="3651251"/>
            <a:ext cx="5900058" cy="8480394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Avenir Medium" panose="02000503020000020003" pitchFamily="2" charset="0"/>
              </a:rPr>
              <a:t>Airlines</a:t>
            </a:r>
          </a:p>
          <a:p>
            <a:pPr marL="457200" lvl="1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4800" dirty="0">
                <a:solidFill>
                  <a:schemeClr val="tx2"/>
                </a:solidFill>
                <a:latin typeface="Avenir Medium" panose="02000503020000020003" pitchFamily="2" charset="0"/>
              </a:rPr>
              <a:t>Schedule known six months ahead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GB" sz="4800" dirty="0">
              <a:latin typeface="Avenir Medium" panose="02000503020000020003" pitchFamily="2" charset="0"/>
            </a:endParaRPr>
          </a:p>
        </p:txBody>
      </p:sp>
      <p:pic>
        <p:nvPicPr>
          <p:cNvPr id="4" name="Picture 2" descr="Lufthansa Italia | World Airline News">
            <a:extLst>
              <a:ext uri="{FF2B5EF4-FFF2-40B4-BE49-F238E27FC236}">
                <a16:creationId xmlns:a16="http://schemas.microsoft.com/office/drawing/2014/main" id="{1CAAD976-4A35-4CE2-BF9E-E6DB75F74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9660" y="4180121"/>
            <a:ext cx="7355352" cy="743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4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4D270-AD0F-4A0C-9DAF-5C2B4418A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7756" y="-605710"/>
            <a:ext cx="21138724" cy="2651126"/>
          </a:xfrm>
        </p:spPr>
        <p:txBody>
          <a:bodyPr>
            <a:normAutofit/>
          </a:bodyPr>
          <a:lstStyle/>
          <a:p>
            <a:r>
              <a:rPr lang="en-GB" sz="6000" dirty="0">
                <a:solidFill>
                  <a:schemeClr val="tx2"/>
                </a:solidFill>
                <a:latin typeface="Avenir Medium" panose="02000503020000020003" pitchFamily="2" charset="0"/>
              </a:rPr>
              <a:t>Current flight and capacity planning in the</a:t>
            </a:r>
            <a:br>
              <a:rPr lang="en-GB" sz="6000" dirty="0">
                <a:solidFill>
                  <a:schemeClr val="tx2"/>
                </a:solidFill>
                <a:latin typeface="Avenir Medium" panose="02000503020000020003" pitchFamily="2" charset="0"/>
              </a:rPr>
            </a:br>
            <a:r>
              <a:rPr lang="en-GB" sz="6000" dirty="0">
                <a:solidFill>
                  <a:schemeClr val="tx2"/>
                </a:solidFill>
                <a:latin typeface="Avenir Medium" panose="02000503020000020003" pitchFamily="2" charset="0"/>
              </a:rPr>
              <a:t>European ATM system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6DEB50-761B-49A7-B2D2-5EF3F12EF658}"/>
              </a:ext>
            </a:extLst>
          </p:cNvPr>
          <p:cNvSpPr/>
          <p:nvPr/>
        </p:nvSpPr>
        <p:spPr>
          <a:xfrm>
            <a:off x="8616173" y="4849224"/>
            <a:ext cx="4212570" cy="176422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venir Medium" panose="02000503020000020003" pitchFamily="2" charset="0"/>
              </a:rPr>
              <a:t>Initial roster</a:t>
            </a:r>
          </a:p>
          <a:p>
            <a:pPr algn="ctr"/>
            <a:r>
              <a:rPr lang="en-US" sz="2800" dirty="0">
                <a:latin typeface="Avenir Medium" panose="02000503020000020003" pitchFamily="2" charset="0"/>
              </a:rPr>
              <a:t>12 months ahead</a:t>
            </a:r>
          </a:p>
          <a:p>
            <a:pPr algn="ctr"/>
            <a:endParaRPr lang="en-US" sz="2800" dirty="0">
              <a:latin typeface="Avenir Medium" panose="02000503020000020003" pitchFamily="2" charset="0"/>
            </a:endParaRPr>
          </a:p>
          <a:p>
            <a:pPr algn="ctr"/>
            <a:r>
              <a:rPr lang="en-US" sz="2800" dirty="0">
                <a:latin typeface="Avenir Medium" panose="02000503020000020003" pitchFamily="2" charset="0"/>
              </a:rPr>
              <a:t>Initial capacity</a:t>
            </a:r>
            <a:endParaRPr lang="en-GB" sz="2800" dirty="0">
              <a:latin typeface="Avenir Medium" panose="02000503020000020003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B36089-295C-466A-A624-D5745C14CAE8}"/>
              </a:ext>
            </a:extLst>
          </p:cNvPr>
          <p:cNvSpPr/>
          <p:nvPr/>
        </p:nvSpPr>
        <p:spPr>
          <a:xfrm>
            <a:off x="16186700" y="8920201"/>
            <a:ext cx="3099856" cy="1345666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venir Medium" panose="02000503020000020003" pitchFamily="2" charset="0"/>
              </a:rPr>
              <a:t>Initial flight plan </a:t>
            </a:r>
          </a:p>
          <a:p>
            <a:pPr algn="ctr"/>
            <a:r>
              <a:rPr lang="en-US" sz="2800" dirty="0">
                <a:latin typeface="Avenir Medium" panose="02000503020000020003" pitchFamily="2" charset="0"/>
              </a:rPr>
              <a:t>120-3 hours ahead</a:t>
            </a:r>
            <a:endParaRPr lang="en-GB" sz="2800" dirty="0">
              <a:latin typeface="Avenir Medium" panose="02000503020000020003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A9C3032-95D5-4868-8CA1-E168EABFE6DE}"/>
              </a:ext>
            </a:extLst>
          </p:cNvPr>
          <p:cNvSpPr/>
          <p:nvPr/>
        </p:nvSpPr>
        <p:spPr>
          <a:xfrm>
            <a:off x="19597039" y="4085968"/>
            <a:ext cx="4212570" cy="71537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3200" dirty="0">
                <a:latin typeface="Avenir Medium" panose="02000503020000020003" pitchFamily="2" charset="0"/>
              </a:rPr>
              <a:t>Day of operations</a:t>
            </a:r>
            <a:endParaRPr lang="en-GB" sz="3200" dirty="0">
              <a:latin typeface="Avenir Medium" panose="02000503020000020003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9F3C0FC-DC21-48A0-AC13-70621773C021}"/>
              </a:ext>
            </a:extLst>
          </p:cNvPr>
          <p:cNvSpPr/>
          <p:nvPr/>
        </p:nvSpPr>
        <p:spPr>
          <a:xfrm>
            <a:off x="20238896" y="5202454"/>
            <a:ext cx="3063608" cy="3311092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venir Medium" panose="02000503020000020003" pitchFamily="2" charset="0"/>
              </a:rPr>
              <a:t>Demand – capacity imbalance</a:t>
            </a:r>
            <a:endParaRPr lang="en-GB" sz="2800" dirty="0">
              <a:latin typeface="Avenir Medium" panose="02000503020000020003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5C814DC-B3AE-4001-80C7-738E266EDE13}"/>
              </a:ext>
            </a:extLst>
          </p:cNvPr>
          <p:cNvSpPr/>
          <p:nvPr/>
        </p:nvSpPr>
        <p:spPr>
          <a:xfrm>
            <a:off x="20711920" y="9957333"/>
            <a:ext cx="2194560" cy="71227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venir Medium" panose="02000503020000020003" pitchFamily="2" charset="0"/>
              </a:rPr>
              <a:t>Delay</a:t>
            </a:r>
            <a:endParaRPr lang="en-GB" sz="2800" dirty="0">
              <a:latin typeface="Avenir Medium" panose="02000503020000020003" pitchFamily="2" charset="0"/>
            </a:endParaRPr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D5E2C83C-7C07-4D57-8755-DEE6E0D78866}"/>
              </a:ext>
            </a:extLst>
          </p:cNvPr>
          <p:cNvSpPr/>
          <p:nvPr/>
        </p:nvSpPr>
        <p:spPr>
          <a:xfrm>
            <a:off x="12966166" y="9957333"/>
            <a:ext cx="2910052" cy="1282341"/>
          </a:xfrm>
          <a:prstGeom prst="wedgeRectCallout">
            <a:avLst>
              <a:gd name="adj1" fmla="val 67877"/>
              <a:gd name="adj2" fmla="val -47391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venir Medium" panose="02000503020000020003" pitchFamily="2" charset="0"/>
              </a:rPr>
              <a:t>No need to consider airspace capacity</a:t>
            </a:r>
            <a:endParaRPr lang="en-GB" sz="2400" dirty="0">
              <a:latin typeface="Avenir Medium" panose="02000503020000020003" pitchFamily="2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76BFE4A-D1EA-4A30-AA3E-09FF4EDE043E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19286557" y="9593034"/>
            <a:ext cx="45347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3713103-FD76-4078-A5D8-D78E2AE1E49A}"/>
              </a:ext>
            </a:extLst>
          </p:cNvPr>
          <p:cNvCxnSpPr>
            <a:stCxn id="9" idx="2"/>
          </p:cNvCxnSpPr>
          <p:nvPr/>
        </p:nvCxnSpPr>
        <p:spPr>
          <a:xfrm>
            <a:off x="21770701" y="8513547"/>
            <a:ext cx="8234" cy="144378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DB2AB147-5706-4F31-9595-2C306D7EF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1"/>
            <a:ext cx="6181456" cy="8480426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Avenir Medium" panose="02000503020000020003" pitchFamily="2" charset="0"/>
              </a:rPr>
              <a:t>Airlines</a:t>
            </a:r>
          </a:p>
          <a:p>
            <a:pPr lvl="1" indent="-372600">
              <a:lnSpc>
                <a:spcPct val="100000"/>
              </a:lnSpc>
              <a:spcBef>
                <a:spcPts val="1200"/>
              </a:spcBef>
            </a:pPr>
            <a:r>
              <a:rPr lang="en-US" sz="4400" dirty="0">
                <a:solidFill>
                  <a:schemeClr val="tx2"/>
                </a:solidFill>
                <a:latin typeface="Avenir Medium" panose="02000503020000020003" pitchFamily="2" charset="0"/>
              </a:rPr>
              <a:t>Schedule known six months ahead</a:t>
            </a:r>
          </a:p>
          <a:p>
            <a:pPr lvl="1" indent="-372600">
              <a:lnSpc>
                <a:spcPct val="100000"/>
              </a:lnSpc>
              <a:spcBef>
                <a:spcPts val="1200"/>
              </a:spcBef>
            </a:pPr>
            <a:r>
              <a:rPr lang="en-US" sz="4400" dirty="0">
                <a:solidFill>
                  <a:schemeClr val="tx2"/>
                </a:solidFill>
                <a:latin typeface="Avenir Medium" panose="02000503020000020003" pitchFamily="2" charset="0"/>
              </a:rPr>
              <a:t>Trajectory planning flexible</a:t>
            </a:r>
          </a:p>
          <a:p>
            <a:pPr marL="457200" lvl="1" indent="0">
              <a:lnSpc>
                <a:spcPct val="100000"/>
              </a:lnSpc>
              <a:spcBef>
                <a:spcPts val="1200"/>
              </a:spcBef>
              <a:buNone/>
            </a:pPr>
            <a:endParaRPr lang="en-US" sz="4800" dirty="0">
              <a:latin typeface="Avenir Medium" panose="02000503020000020003" pitchFamily="2" charset="0"/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ANSPs</a:t>
            </a:r>
          </a:p>
          <a:p>
            <a:pPr lvl="1" indent="-372600">
              <a:lnSpc>
                <a:spcPct val="100000"/>
              </a:lnSpc>
              <a:spcBef>
                <a:spcPts val="1200"/>
              </a:spcBef>
            </a:pPr>
            <a:r>
              <a:rPr lang="en-US" sz="4400" dirty="0">
                <a:solidFill>
                  <a:schemeClr val="tx2"/>
                </a:solidFill>
                <a:latin typeface="Avenir Medium" panose="02000503020000020003" pitchFamily="2" charset="0"/>
              </a:rPr>
              <a:t>Initial rosters</a:t>
            </a:r>
          </a:p>
          <a:p>
            <a:pPr lvl="1" indent="-372600">
              <a:lnSpc>
                <a:spcPct val="100000"/>
              </a:lnSpc>
              <a:spcBef>
                <a:spcPts val="1200"/>
              </a:spcBef>
            </a:pPr>
            <a:r>
              <a:rPr lang="en-US" sz="4400" dirty="0">
                <a:solidFill>
                  <a:schemeClr val="tx2"/>
                </a:solidFill>
                <a:latin typeface="Avenir Medium" panose="02000503020000020003" pitchFamily="2" charset="0"/>
              </a:rPr>
              <a:t>Updates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GB" sz="4800" dirty="0">
              <a:latin typeface="Avenir Medium" panose="02000503020000020003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3943B84-F14B-44B8-AB0D-D86BC292FDE6}"/>
              </a:ext>
            </a:extLst>
          </p:cNvPr>
          <p:cNvSpPr/>
          <p:nvPr/>
        </p:nvSpPr>
        <p:spPr>
          <a:xfrm>
            <a:off x="14711034" y="5141993"/>
            <a:ext cx="3003712" cy="112108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venir Medium" panose="02000503020000020003" pitchFamily="2" charset="0"/>
              </a:rPr>
              <a:t>Updates</a:t>
            </a:r>
          </a:p>
          <a:p>
            <a:pPr algn="ctr"/>
            <a:r>
              <a:rPr lang="en-US" sz="2800" dirty="0">
                <a:latin typeface="Avenir Medium" panose="02000503020000020003" pitchFamily="2" charset="0"/>
              </a:rPr>
              <a:t>Historical traffic</a:t>
            </a:r>
            <a:endParaRPr lang="en-GB" sz="2800" dirty="0">
              <a:latin typeface="Avenir Medium" panose="02000503020000020003" pitchFamily="2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C0FFEAE-4871-434B-BC94-66B9922B81B0}"/>
              </a:ext>
            </a:extLst>
          </p:cNvPr>
          <p:cNvCxnSpPr>
            <a:stCxn id="4" idx="3"/>
            <a:endCxn id="3" idx="1"/>
          </p:cNvCxnSpPr>
          <p:nvPr/>
        </p:nvCxnSpPr>
        <p:spPr>
          <a:xfrm flipV="1">
            <a:off x="12828742" y="5702537"/>
            <a:ext cx="1882292" cy="2879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74FAB4E-B35B-44F5-930C-94152D7F2666}"/>
              </a:ext>
            </a:extLst>
          </p:cNvPr>
          <p:cNvCxnSpPr>
            <a:stCxn id="3" idx="3"/>
          </p:cNvCxnSpPr>
          <p:nvPr/>
        </p:nvCxnSpPr>
        <p:spPr>
          <a:xfrm>
            <a:off x="17714746" y="5702537"/>
            <a:ext cx="1882292" cy="2879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316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  <p:bldP spid="10" grpId="0" animBg="1"/>
      <p:bldP spid="13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8B14E-AC11-4E65-AACA-DED6F7AA5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tx2"/>
                </a:solidFill>
                <a:latin typeface="Avenir Medium" panose="02000503020000020003" pitchFamily="2" charset="0"/>
              </a:rPr>
              <a:t>ADAPT objectives</a:t>
            </a:r>
            <a:endParaRPr lang="en-GB" sz="6000" dirty="0">
              <a:solidFill>
                <a:schemeClr val="tx2"/>
              </a:solidFill>
              <a:latin typeface="Avenir Medium" panose="02000503020000020003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233FB-14E9-4371-9EE1-C9C051D18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1"/>
            <a:ext cx="21031200" cy="8480394"/>
          </a:xfrm>
        </p:spPr>
        <p:txBody>
          <a:bodyPr>
            <a:normAutofit/>
          </a:bodyPr>
          <a:lstStyle/>
          <a:p>
            <a:pPr indent="-408600">
              <a:lnSpc>
                <a:spcPct val="100000"/>
              </a:lnSpc>
              <a:spcBef>
                <a:spcPts val="1200"/>
              </a:spcBef>
            </a:pPr>
            <a:r>
              <a:rPr lang="en-GB" sz="4800" dirty="0">
                <a:solidFill>
                  <a:schemeClr val="accent1"/>
                </a:solidFill>
                <a:latin typeface="Avenir Medium" panose="02000503020000020003" pitchFamily="2" charset="0"/>
              </a:rPr>
              <a:t>ADAPT designed and</a:t>
            </a:r>
            <a:r>
              <a:rPr lang="en-US" sz="4800" dirty="0">
                <a:solidFill>
                  <a:schemeClr val="accent1"/>
                </a:solidFill>
                <a:latin typeface="Avenir Medium" panose="02000503020000020003" pitchFamily="2" charset="0"/>
              </a:rPr>
              <a:t> tested models</a:t>
            </a:r>
          </a:p>
          <a:p>
            <a:pPr lvl="1" indent="-372600">
              <a:lnSpc>
                <a:spcPct val="100000"/>
              </a:lnSpc>
              <a:spcBef>
                <a:spcPts val="1200"/>
              </a:spcBef>
            </a:pPr>
            <a:r>
              <a:rPr lang="en-US" sz="4000" dirty="0">
                <a:solidFill>
                  <a:schemeClr val="tx2"/>
                </a:solidFill>
                <a:latin typeface="Avenir Medium" panose="02000503020000020003" pitchFamily="2" charset="0"/>
              </a:rPr>
              <a:t>Provide information on flight flexibility and saturated portions of airspace</a:t>
            </a:r>
          </a:p>
          <a:p>
            <a:pPr lvl="1" indent="-372600">
              <a:lnSpc>
                <a:spcPct val="100000"/>
              </a:lnSpc>
              <a:spcBef>
                <a:spcPts val="1200"/>
              </a:spcBef>
            </a:pPr>
            <a:r>
              <a:rPr lang="en-GB" sz="4000" dirty="0">
                <a:solidFill>
                  <a:schemeClr val="tx2"/>
                </a:solidFill>
                <a:latin typeface="Avenir Medium" panose="02000503020000020003" pitchFamily="2" charset="0"/>
              </a:rPr>
              <a:t>Could enable </a:t>
            </a:r>
            <a:r>
              <a:rPr lang="en-GB" sz="4000" i="1" dirty="0">
                <a:solidFill>
                  <a:schemeClr val="tx2"/>
                </a:solidFill>
                <a:latin typeface="Avenir Medium Oblique" panose="02000503020000020003" pitchFamily="2" charset="0"/>
              </a:rPr>
              <a:t>strategic collaborative planning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GB" sz="4800" dirty="0">
              <a:solidFill>
                <a:schemeClr val="tx2"/>
              </a:solidFill>
              <a:latin typeface="Avenir Medium" panose="02000503020000020003" pitchFamily="2" charset="0"/>
            </a:endParaRPr>
          </a:p>
          <a:p>
            <a:pPr marL="408600" indent="-408600">
              <a:lnSpc>
                <a:spcPct val="100000"/>
              </a:lnSpc>
              <a:spcBef>
                <a:spcPts val="1200"/>
              </a:spcBef>
            </a:pPr>
            <a:r>
              <a:rPr lang="en-GB" sz="4800" dirty="0">
                <a:solidFill>
                  <a:schemeClr val="accent1"/>
                </a:solidFill>
                <a:latin typeface="Avenir Medium" panose="02000503020000020003" pitchFamily="2" charset="0"/>
              </a:rPr>
              <a:t>To enhance </a:t>
            </a:r>
            <a:r>
              <a:rPr lang="en-GB" sz="4800" b="1" dirty="0">
                <a:solidFill>
                  <a:schemeClr val="accent1"/>
                </a:solidFill>
                <a:latin typeface="Avenir Medium" panose="02000503020000020003" pitchFamily="2" charset="0"/>
              </a:rPr>
              <a:t>predictability</a:t>
            </a:r>
            <a:r>
              <a:rPr lang="en-GB" sz="4800" dirty="0">
                <a:solidFill>
                  <a:schemeClr val="accent1"/>
                </a:solidFill>
                <a:latin typeface="Avenir Medium" panose="02000503020000020003" pitchFamily="2" charset="0"/>
              </a:rPr>
              <a:t> while at the same time </a:t>
            </a:r>
            <a:r>
              <a:rPr lang="en-GB" sz="4800" i="1" dirty="0">
                <a:solidFill>
                  <a:schemeClr val="accent1"/>
                </a:solidFill>
                <a:latin typeface="Avenir Medium" panose="02000503020000020003" pitchFamily="2" charset="0"/>
              </a:rPr>
              <a:t>preserving and quantifying </a:t>
            </a:r>
            <a:r>
              <a:rPr lang="en-GB" sz="4800" b="1" dirty="0">
                <a:solidFill>
                  <a:schemeClr val="accent1"/>
                </a:solidFill>
                <a:latin typeface="Avenir Medium" panose="02000503020000020003" pitchFamily="2" charset="0"/>
              </a:rPr>
              <a:t>flexibility</a:t>
            </a:r>
          </a:p>
          <a:p>
            <a:pPr lvl="1" indent="-372600">
              <a:lnSpc>
                <a:spcPct val="100000"/>
              </a:lnSpc>
              <a:spcBef>
                <a:spcPts val="1200"/>
              </a:spcBef>
            </a:pPr>
            <a:r>
              <a:rPr lang="en-GB" sz="4000" dirty="0">
                <a:solidFill>
                  <a:schemeClr val="tx2"/>
                </a:solidFill>
                <a:latin typeface="Avenir Medium" panose="02000503020000020003" pitchFamily="2" charset="0"/>
              </a:rPr>
              <a:t>Predictability through earlier fully shared information on trajectories and airspace capacities</a:t>
            </a:r>
          </a:p>
          <a:p>
            <a:pPr lvl="1" indent="-372600">
              <a:lnSpc>
                <a:spcPct val="100000"/>
              </a:lnSpc>
              <a:spcBef>
                <a:spcPts val="1200"/>
              </a:spcBef>
            </a:pPr>
            <a:r>
              <a:rPr lang="en-GB" sz="4000" dirty="0">
                <a:solidFill>
                  <a:schemeClr val="tx2"/>
                </a:solidFill>
                <a:latin typeface="Avenir Medium" panose="02000503020000020003" pitchFamily="2" charset="0"/>
              </a:rPr>
              <a:t>Flexibility expressed as Time Windows (TW)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GB" sz="4000" dirty="0">
              <a:solidFill>
                <a:schemeClr val="tx2"/>
              </a:solidFill>
              <a:latin typeface="Avenir Medium" panose="02000503020000020003" pitchFamily="2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GB" sz="4800" dirty="0">
              <a:solidFill>
                <a:schemeClr val="tx2"/>
              </a:solidFill>
              <a:latin typeface="Avenir Medium" panose="02000503020000020003" pitchFamily="2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GB" sz="4800" dirty="0">
              <a:solidFill>
                <a:schemeClr val="tx2"/>
              </a:solidFill>
              <a:latin typeface="Avenir Medium" panose="02000503020000020003" pitchFamily="2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GB" sz="4800" dirty="0">
              <a:solidFill>
                <a:schemeClr val="tx2"/>
              </a:solidFill>
              <a:latin typeface="Avenir Medium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296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B5BF17-5350-4A70-9D13-7030F23D3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1825" y="-575336"/>
            <a:ext cx="21138724" cy="2651126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tx2"/>
                </a:solidFill>
                <a:latin typeface="Avenir Medium" panose="02000503020000020003" pitchFamily="2" charset="0"/>
              </a:rPr>
              <a:t>Time Window</a:t>
            </a:r>
            <a:endParaRPr lang="en-GB" sz="6000" dirty="0">
              <a:solidFill>
                <a:schemeClr val="tx2"/>
              </a:solidFill>
              <a:latin typeface="Avenir Medium" panose="02000503020000020003" pitchFamily="2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E91007-8B1E-4EF2-91F3-DAD968AF9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880" y="3446170"/>
            <a:ext cx="10001736" cy="5197188"/>
          </a:xfrm>
        </p:spPr>
        <p:txBody>
          <a:bodyPr>
            <a:normAutofit fontScale="92500"/>
          </a:bodyPr>
          <a:lstStyle/>
          <a:p>
            <a:pPr marL="408600" indent="-408600">
              <a:lnSpc>
                <a:spcPct val="110000"/>
              </a:lnSpc>
              <a:spcBef>
                <a:spcPts val="1200"/>
              </a:spcBef>
            </a:pPr>
            <a:r>
              <a:rPr lang="en-US" sz="4800" dirty="0">
                <a:solidFill>
                  <a:schemeClr val="accent1"/>
                </a:solidFill>
                <a:latin typeface="Avenir Medium" panose="02000503020000020003" pitchFamily="2" charset="0"/>
              </a:rPr>
              <a:t>The TW is checked for entry into each sector/airport</a:t>
            </a:r>
          </a:p>
          <a:p>
            <a:pPr marL="408600" indent="-408600">
              <a:lnSpc>
                <a:spcPct val="110000"/>
              </a:lnSpc>
              <a:spcBef>
                <a:spcPts val="1200"/>
              </a:spcBef>
            </a:pPr>
            <a:r>
              <a:rPr lang="en-US" sz="4800" dirty="0">
                <a:solidFill>
                  <a:schemeClr val="accent1"/>
                </a:solidFill>
                <a:latin typeface="Avenir Medium" panose="02000503020000020003" pitchFamily="2" charset="0"/>
              </a:rPr>
              <a:t>The smallest TW along the trajectory is assigned to the flight</a:t>
            </a:r>
          </a:p>
          <a:p>
            <a:pPr marL="408600" indent="-408600">
              <a:lnSpc>
                <a:spcPct val="110000"/>
              </a:lnSpc>
              <a:spcBef>
                <a:spcPts val="1200"/>
              </a:spcBef>
            </a:pPr>
            <a:r>
              <a:rPr lang="en-US" sz="4800" dirty="0">
                <a:solidFill>
                  <a:schemeClr val="accent1"/>
                </a:solidFill>
                <a:latin typeface="Avenir Medium" panose="02000503020000020003" pitchFamily="2" charset="0"/>
              </a:rPr>
              <a:t>The duration delineates the </a:t>
            </a:r>
            <a:r>
              <a:rPr lang="en-US" sz="4800" b="1" dirty="0">
                <a:solidFill>
                  <a:schemeClr val="accent1"/>
                </a:solidFill>
                <a:latin typeface="Avenir Medium" panose="02000503020000020003" pitchFamily="2" charset="0"/>
              </a:rPr>
              <a:t>degree of flexibility </a:t>
            </a:r>
            <a:r>
              <a:rPr lang="en-US" sz="4800" dirty="0">
                <a:solidFill>
                  <a:schemeClr val="accent1"/>
                </a:solidFill>
                <a:latin typeface="Avenir Medium" panose="02000503020000020003" pitchFamily="2" charset="0"/>
              </a:rPr>
              <a:t>granted to the flight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endParaRPr lang="en-GB" sz="4800" dirty="0">
              <a:latin typeface="Avenir Medium" panose="02000503020000020003" pitchFamily="2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860E5B8-BA60-4156-82A9-86FBE905FAD7}"/>
              </a:ext>
            </a:extLst>
          </p:cNvPr>
          <p:cNvCxnSpPr>
            <a:cxnSpLocks/>
          </p:cNvCxnSpPr>
          <p:nvPr/>
        </p:nvCxnSpPr>
        <p:spPr>
          <a:xfrm>
            <a:off x="6033956" y="10864180"/>
            <a:ext cx="1168101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9FFC619-E73A-4E49-9A65-A1A3EFD581FE}"/>
              </a:ext>
            </a:extLst>
          </p:cNvPr>
          <p:cNvCxnSpPr>
            <a:cxnSpLocks/>
          </p:cNvCxnSpPr>
          <p:nvPr/>
        </p:nvCxnSpPr>
        <p:spPr>
          <a:xfrm>
            <a:off x="10946616" y="10523509"/>
            <a:ext cx="0" cy="6185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19FEECC-4382-4B16-B704-2928A7189CA5}"/>
              </a:ext>
            </a:extLst>
          </p:cNvPr>
          <p:cNvSpPr txBox="1"/>
          <p:nvPr/>
        </p:nvSpPr>
        <p:spPr>
          <a:xfrm>
            <a:off x="8665651" y="11262353"/>
            <a:ext cx="46874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Assigned departure time</a:t>
            </a:r>
            <a:r>
              <a:rPr lang="en-GB" sz="2800" dirty="0"/>
              <a:t>/</a:t>
            </a:r>
          </a:p>
          <a:p>
            <a:r>
              <a:rPr lang="en-GB" sz="2800" dirty="0"/>
              <a:t>Sector entry time</a:t>
            </a:r>
            <a:endParaRPr lang="en-US" sz="28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1914AD-7226-45EE-84D3-F60A47FEEFCE}"/>
              </a:ext>
            </a:extLst>
          </p:cNvPr>
          <p:cNvSpPr/>
          <p:nvPr/>
        </p:nvSpPr>
        <p:spPr>
          <a:xfrm>
            <a:off x="11009369" y="10218708"/>
            <a:ext cx="5699634" cy="502024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F344526-9224-40FB-A13F-54146CD5D791}"/>
              </a:ext>
            </a:extLst>
          </p:cNvPr>
          <p:cNvSpPr/>
          <p:nvPr/>
        </p:nvSpPr>
        <p:spPr>
          <a:xfrm>
            <a:off x="8570967" y="9627050"/>
            <a:ext cx="8147002" cy="502024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F0C2BFD-B71A-4DE8-8314-B01AE04E1872}"/>
              </a:ext>
            </a:extLst>
          </p:cNvPr>
          <p:cNvSpPr/>
          <p:nvPr/>
        </p:nvSpPr>
        <p:spPr>
          <a:xfrm>
            <a:off x="6195327" y="8981576"/>
            <a:ext cx="10558514" cy="564804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1770880-98CF-4B05-9329-738601F1B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8837" y="1836979"/>
            <a:ext cx="7567710" cy="680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39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1C78C-9C3D-42F0-BA64-9A69EEAD0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tx2"/>
                </a:solidFill>
                <a:latin typeface="Avenir Medium" panose="02000503020000020003" pitchFamily="2" charset="0"/>
              </a:rPr>
              <a:t>Two modelling steps</a:t>
            </a:r>
            <a:endParaRPr lang="en-GB" sz="6000" dirty="0">
              <a:solidFill>
                <a:schemeClr val="tx2"/>
              </a:solidFill>
              <a:latin typeface="Avenir Medium" panose="02000503020000020003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D67D6-2105-4A1B-898E-159367275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-6012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GB" sz="4400" dirty="0">
                <a:solidFill>
                  <a:schemeClr val="accent1"/>
                </a:solidFill>
                <a:latin typeface="Avenir Medium" panose="02000503020000020003" pitchFamily="2" charset="0"/>
              </a:rPr>
              <a:t>Assign a trajectory to each scheduled flight</a:t>
            </a:r>
            <a:r>
              <a:rPr lang="en-GB" sz="4400" dirty="0">
                <a:solidFill>
                  <a:schemeClr val="tx2"/>
                </a:solidFill>
                <a:latin typeface="Avenir Medium" panose="02000503020000020003" pitchFamily="2" charset="0"/>
              </a:rPr>
              <a:t>:  </a:t>
            </a:r>
          </a:p>
          <a:p>
            <a:pPr marL="914400" lvl="3" indent="-457200">
              <a:lnSpc>
                <a:spcPct val="100000"/>
              </a:lnSpc>
              <a:spcBef>
                <a:spcPts val="1200"/>
              </a:spcBef>
            </a:pPr>
            <a:r>
              <a:rPr lang="en-GB" sz="4000" dirty="0">
                <a:solidFill>
                  <a:schemeClr val="tx2"/>
                </a:solidFill>
                <a:latin typeface="Avenir Medium" panose="02000503020000020003" pitchFamily="2" charset="0"/>
              </a:rPr>
              <a:t>Strategic Air Traffic Assignment model</a:t>
            </a:r>
          </a:p>
          <a:p>
            <a:pPr marL="1371600" lvl="5" indent="-457200">
              <a:lnSpc>
                <a:spcPct val="100000"/>
              </a:lnSpc>
              <a:spcBef>
                <a:spcPts val="1200"/>
              </a:spcBef>
              <a:buSzPct val="80000"/>
              <a:buFont typeface="Courier New" panose="02070309020205020404" pitchFamily="49" charset="0"/>
              <a:buChar char="o"/>
            </a:pPr>
            <a:r>
              <a:rPr lang="en-GB" sz="3800" dirty="0">
                <a:solidFill>
                  <a:schemeClr val="tx2"/>
                </a:solidFill>
                <a:latin typeface="Avenir Medium" panose="02000503020000020003" pitchFamily="2" charset="0"/>
              </a:rPr>
              <a:t>Trajectories        </a:t>
            </a:r>
          </a:p>
          <a:p>
            <a:pPr marL="1371600" lvl="5" indent="-457200">
              <a:lnSpc>
                <a:spcPct val="100000"/>
              </a:lnSpc>
              <a:spcBef>
                <a:spcPts val="1200"/>
              </a:spcBef>
              <a:buSzPct val="80000"/>
              <a:buFont typeface="Courier New" panose="02070309020205020404" pitchFamily="49" charset="0"/>
              <a:buChar char="o"/>
            </a:pPr>
            <a:r>
              <a:rPr lang="en-GB" sz="3800" dirty="0">
                <a:solidFill>
                  <a:schemeClr val="tx2"/>
                </a:solidFill>
                <a:latin typeface="Avenir Medium" panose="02000503020000020003" pitchFamily="2" charset="0"/>
              </a:rPr>
              <a:t>Scheduled departure times (TW opening times)    </a:t>
            </a:r>
          </a:p>
          <a:p>
            <a:pPr marL="1828800" lvl="7" indent="-457200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en-GB" sz="4000" dirty="0">
                <a:solidFill>
                  <a:schemeClr val="tx2"/>
                </a:solidFill>
                <a:latin typeface="Avenir Medium" panose="02000503020000020003" pitchFamily="2" charset="0"/>
              </a:rPr>
              <a:t>Respect the capacity of the network        </a:t>
            </a:r>
          </a:p>
          <a:p>
            <a:pPr marL="1828800" lvl="7" indent="-457200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en-GB" sz="4000" dirty="0">
                <a:solidFill>
                  <a:schemeClr val="tx2"/>
                </a:solidFill>
                <a:latin typeface="Avenir Medium" panose="02000503020000020003" pitchFamily="2" charset="0"/>
              </a:rPr>
              <a:t>Minimise flights’ operational costs</a:t>
            </a:r>
          </a:p>
          <a:p>
            <a:pPr marL="1828800" lvl="7" indent="-457200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en-GB" sz="4000" dirty="0">
                <a:solidFill>
                  <a:schemeClr val="tx2"/>
                </a:solidFill>
                <a:latin typeface="Avenir Medium" panose="02000503020000020003" pitchFamily="2" charset="0"/>
              </a:rPr>
              <a:t>Guarantee predictability </a:t>
            </a:r>
            <a:r>
              <a:rPr lang="en-GB" sz="4000" strike="sngStrike" dirty="0">
                <a:solidFill>
                  <a:schemeClr val="tx2"/>
                </a:solidFill>
                <a:latin typeface="Avenir Medium" panose="02000503020000020003" pitchFamily="2" charset="0"/>
              </a:rPr>
              <a:t>and flexibility </a:t>
            </a:r>
            <a:r>
              <a:rPr lang="en-GB" sz="4800" strike="sngStrike" dirty="0">
                <a:solidFill>
                  <a:schemeClr val="tx2"/>
                </a:solidFill>
                <a:latin typeface="Avenir Medium" panose="02000503020000020003" pitchFamily="2" charset="0"/>
              </a:rPr>
              <a:t>       </a:t>
            </a:r>
            <a:endParaRPr lang="en-GB" sz="4800" dirty="0">
              <a:solidFill>
                <a:schemeClr val="tx2"/>
              </a:solidFill>
              <a:latin typeface="Avenir Medium" panose="02000503020000020003" pitchFamily="2" charset="0"/>
            </a:endParaRPr>
          </a:p>
          <a:p>
            <a:pPr marL="0" indent="-457200">
              <a:lnSpc>
                <a:spcPct val="100000"/>
              </a:lnSpc>
              <a:spcBef>
                <a:spcPts val="1200"/>
              </a:spcBef>
            </a:pPr>
            <a:endParaRPr lang="en-GB" sz="4800" dirty="0">
              <a:solidFill>
                <a:schemeClr val="tx2"/>
              </a:solidFill>
              <a:latin typeface="Avenir Medium" panose="02000503020000020003" pitchFamily="2" charset="0"/>
            </a:endParaRPr>
          </a:p>
          <a:p>
            <a:pPr marL="457200" lvl="1" indent="-601200">
              <a:lnSpc>
                <a:spcPct val="100000"/>
              </a:lnSpc>
              <a:spcBef>
                <a:spcPts val="1200"/>
              </a:spcBef>
              <a:buFont typeface="+mj-lt"/>
              <a:buAutoNum type="arabicPeriod" startAt="2"/>
            </a:pPr>
            <a:r>
              <a:rPr lang="en-GB" sz="4400" dirty="0">
                <a:solidFill>
                  <a:schemeClr val="accent1"/>
                </a:solidFill>
                <a:latin typeface="Avenir Medium" panose="02000503020000020003" pitchFamily="2" charset="0"/>
              </a:rPr>
              <a:t>Quantify flexibility</a:t>
            </a:r>
          </a:p>
          <a:p>
            <a:pPr marL="914400" lvl="3" indent="-457200">
              <a:lnSpc>
                <a:spcPct val="100000"/>
              </a:lnSpc>
              <a:spcBef>
                <a:spcPts val="1200"/>
              </a:spcBef>
            </a:pPr>
            <a:r>
              <a:rPr lang="en-GB" sz="4000" dirty="0">
                <a:solidFill>
                  <a:schemeClr val="tx2"/>
                </a:solidFill>
                <a:latin typeface="Avenir Medium" panose="02000503020000020003" pitchFamily="2" charset="0"/>
              </a:rPr>
              <a:t>Time Windows model (TW duration)</a:t>
            </a:r>
          </a:p>
          <a:p>
            <a:pPr>
              <a:spcBef>
                <a:spcPts val="1200"/>
              </a:spcBef>
            </a:pPr>
            <a:endParaRPr lang="en-GB" sz="4800" dirty="0">
              <a:latin typeface="Avenir Medium" panose="02000503020000020003" pitchFamily="2" charset="0"/>
            </a:endParaRPr>
          </a:p>
          <a:p>
            <a:pPr>
              <a:spcBef>
                <a:spcPts val="1200"/>
              </a:spcBef>
            </a:pPr>
            <a:endParaRPr lang="en-GB" sz="4800" dirty="0">
              <a:latin typeface="Avenir Medium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913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C6BD63-310F-4456-B5EB-EC3B7E416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8034" y="3355734"/>
            <a:ext cx="14391984" cy="84252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C25783-93AD-4F80-8019-151BB759E969}"/>
              </a:ext>
            </a:extLst>
          </p:cNvPr>
          <p:cNvSpPr txBox="1"/>
          <p:nvPr/>
        </p:nvSpPr>
        <p:spPr>
          <a:xfrm>
            <a:off x="5692630" y="2274487"/>
            <a:ext cx="108234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/>
              <a:t>…</a:t>
            </a:r>
            <a:endParaRPr lang="en-GB" sz="7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07E11C-20CB-4534-AB96-1C04159E746F}"/>
              </a:ext>
            </a:extLst>
          </p:cNvPr>
          <p:cNvSpPr txBox="1"/>
          <p:nvPr/>
        </p:nvSpPr>
        <p:spPr>
          <a:xfrm>
            <a:off x="5692630" y="11441515"/>
            <a:ext cx="108234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/>
              <a:t>…</a:t>
            </a:r>
            <a:endParaRPr lang="en-GB" sz="7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EEC10B-102D-4B81-8049-B071B2971A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36359" y="4726474"/>
            <a:ext cx="5235394" cy="11583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33750F-8F6E-44C3-B1DB-514E899B61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48954" y="6468003"/>
            <a:ext cx="6325148" cy="11202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9EB52E-E9FA-4B8A-8C6C-CB9C813DE3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54004" y="8815155"/>
            <a:ext cx="7392040" cy="8916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0D3D3E-7CDD-41D2-BC29-78FEEB9BA644}"/>
              </a:ext>
            </a:extLst>
          </p:cNvPr>
          <p:cNvSpPr txBox="1"/>
          <p:nvPr/>
        </p:nvSpPr>
        <p:spPr>
          <a:xfrm>
            <a:off x="18851858" y="7684679"/>
            <a:ext cx="108234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/>
              <a:t>…</a:t>
            </a:r>
            <a:endParaRPr lang="en-GB" sz="7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EB4B85-1432-4E43-93B3-0D7D1B2E1317}"/>
              </a:ext>
            </a:extLst>
          </p:cNvPr>
          <p:cNvSpPr txBox="1"/>
          <p:nvPr/>
        </p:nvSpPr>
        <p:spPr>
          <a:xfrm>
            <a:off x="18890858" y="9924607"/>
            <a:ext cx="108234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/>
              <a:t>…</a:t>
            </a:r>
            <a:endParaRPr lang="en-GB" sz="70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EAD8247-B1FC-96F0-0B1B-0509B3720CC9}"/>
              </a:ext>
            </a:extLst>
          </p:cNvPr>
          <p:cNvSpPr txBox="1">
            <a:spLocks/>
          </p:cNvSpPr>
          <p:nvPr/>
        </p:nvSpPr>
        <p:spPr>
          <a:xfrm>
            <a:off x="2054225" y="-472391"/>
            <a:ext cx="21138724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chemeClr val="tx2"/>
                </a:solidFill>
                <a:latin typeface="Avenir Medium" panose="02000503020000020003" pitchFamily="2" charset="0"/>
              </a:rPr>
              <a:t>Models</a:t>
            </a:r>
            <a:endParaRPr lang="en-GB" sz="6000" dirty="0">
              <a:solidFill>
                <a:schemeClr val="tx2"/>
              </a:solidFill>
              <a:latin typeface="Avenir Medium" panose="02000503020000020003" pitchFamily="2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95A03E2-F37A-7182-5BF0-3BE214024570}"/>
              </a:ext>
            </a:extLst>
          </p:cNvPr>
          <p:cNvSpPr txBox="1"/>
          <p:nvPr/>
        </p:nvSpPr>
        <p:spPr>
          <a:xfrm>
            <a:off x="13524614" y="2859262"/>
            <a:ext cx="10870340" cy="95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800" dirty="0">
                <a:solidFill>
                  <a:schemeClr val="accent1"/>
                </a:solidFill>
                <a:latin typeface="Avenir Medium" panose="02000503020000020003" pitchFamily="2" charset="0"/>
              </a:rPr>
              <a:t>T. </a:t>
            </a:r>
            <a:r>
              <a:rPr lang="it-IT" sz="2800" dirty="0" err="1">
                <a:solidFill>
                  <a:schemeClr val="accent1"/>
                </a:solidFill>
                <a:latin typeface="Avenir Medium" panose="02000503020000020003" pitchFamily="2" charset="0"/>
              </a:rPr>
              <a:t>Bolić</a:t>
            </a:r>
            <a:r>
              <a:rPr lang="it-IT" sz="2800" dirty="0">
                <a:solidFill>
                  <a:schemeClr val="accent1"/>
                </a:solidFill>
                <a:latin typeface="Avenir Medium" panose="02000503020000020003" pitchFamily="2" charset="0"/>
              </a:rPr>
              <a:t>, L. Castelli, L. </a:t>
            </a:r>
            <a:r>
              <a:rPr lang="it-IT" sz="2800" dirty="0" err="1">
                <a:solidFill>
                  <a:schemeClr val="accent1"/>
                </a:solidFill>
                <a:latin typeface="Avenir Medium" panose="02000503020000020003" pitchFamily="2" charset="0"/>
              </a:rPr>
              <a:t>Corolli</a:t>
            </a:r>
            <a:r>
              <a:rPr lang="it-IT" sz="2800" dirty="0">
                <a:solidFill>
                  <a:schemeClr val="accent1"/>
                </a:solidFill>
                <a:latin typeface="Avenir Medium" panose="02000503020000020003" pitchFamily="2" charset="0"/>
              </a:rPr>
              <a:t>, G. </a:t>
            </a:r>
            <a:r>
              <a:rPr lang="it-IT" sz="2800" dirty="0" err="1">
                <a:solidFill>
                  <a:schemeClr val="accent1"/>
                </a:solidFill>
                <a:latin typeface="Avenir Medium" panose="02000503020000020003" pitchFamily="2" charset="0"/>
              </a:rPr>
              <a:t>Scaini</a:t>
            </a:r>
            <a:r>
              <a:rPr lang="it-IT" sz="2800" dirty="0">
                <a:solidFill>
                  <a:schemeClr val="accent1"/>
                </a:solidFill>
                <a:latin typeface="Avenir Medium" panose="02000503020000020003" pitchFamily="2" charset="0"/>
              </a:rPr>
              <a:t> (2021) </a:t>
            </a:r>
            <a:r>
              <a:rPr lang="it-IT" sz="2800" dirty="0" err="1">
                <a:solidFill>
                  <a:schemeClr val="accent1"/>
                </a:solidFill>
                <a:latin typeface="Avenir Medium" panose="02000503020000020003" pitchFamily="2" charset="0"/>
              </a:rPr>
              <a:t>Flexibility</a:t>
            </a:r>
            <a:r>
              <a:rPr lang="it-IT" sz="2800" dirty="0">
                <a:solidFill>
                  <a:schemeClr val="accent1"/>
                </a:solidFill>
                <a:latin typeface="Avenir Medium" panose="02000503020000020003" pitchFamily="2" charset="0"/>
              </a:rPr>
              <a:t> in </a:t>
            </a:r>
            <a:r>
              <a:rPr lang="it-IT" sz="2800" dirty="0" err="1">
                <a:solidFill>
                  <a:schemeClr val="accent1"/>
                </a:solidFill>
                <a:latin typeface="Avenir Medium" panose="02000503020000020003" pitchFamily="2" charset="0"/>
              </a:rPr>
              <a:t>strategic</a:t>
            </a:r>
            <a:r>
              <a:rPr lang="it-IT" sz="2800" dirty="0">
                <a:solidFill>
                  <a:schemeClr val="accent1"/>
                </a:solidFill>
                <a:latin typeface="Avenir Medium" panose="02000503020000020003" pitchFamily="2" charset="0"/>
              </a:rPr>
              <a:t> </a:t>
            </a:r>
            <a:r>
              <a:rPr lang="it-IT" sz="2800" dirty="0" err="1">
                <a:solidFill>
                  <a:schemeClr val="accent1"/>
                </a:solidFill>
                <a:latin typeface="Avenir Medium" panose="02000503020000020003" pitchFamily="2" charset="0"/>
              </a:rPr>
              <a:t>flight</a:t>
            </a:r>
            <a:r>
              <a:rPr lang="it-IT" sz="2800" dirty="0">
                <a:solidFill>
                  <a:schemeClr val="accent1"/>
                </a:solidFill>
                <a:latin typeface="Avenir Medium" panose="02000503020000020003" pitchFamily="2" charset="0"/>
              </a:rPr>
              <a:t> planning, </a:t>
            </a:r>
            <a:r>
              <a:rPr lang="it-IT" sz="2800" dirty="0" err="1">
                <a:solidFill>
                  <a:schemeClr val="accent1"/>
                </a:solidFill>
                <a:latin typeface="Avenir Medium" panose="02000503020000020003" pitchFamily="2" charset="0"/>
              </a:rPr>
              <a:t>Transportation</a:t>
            </a:r>
            <a:r>
              <a:rPr lang="it-IT" sz="2800" dirty="0">
                <a:solidFill>
                  <a:schemeClr val="accent1"/>
                </a:solidFill>
                <a:latin typeface="Avenir Medium" panose="02000503020000020003" pitchFamily="2" charset="0"/>
              </a:rPr>
              <a:t> </a:t>
            </a:r>
            <a:r>
              <a:rPr lang="it-IT" sz="2800" dirty="0" err="1">
                <a:solidFill>
                  <a:schemeClr val="accent1"/>
                </a:solidFill>
                <a:latin typeface="Avenir Medium" panose="02000503020000020003" pitchFamily="2" charset="0"/>
              </a:rPr>
              <a:t>Research</a:t>
            </a:r>
            <a:r>
              <a:rPr lang="it-IT" sz="2800" dirty="0">
                <a:solidFill>
                  <a:schemeClr val="accent1"/>
                </a:solidFill>
                <a:latin typeface="Avenir Medium" panose="02000503020000020003" pitchFamily="2" charset="0"/>
              </a:rPr>
              <a:t> Part E: </a:t>
            </a:r>
            <a:r>
              <a:rPr lang="it-IT" sz="2800" dirty="0" err="1">
                <a:solidFill>
                  <a:schemeClr val="accent1"/>
                </a:solidFill>
                <a:latin typeface="Avenir Medium" panose="02000503020000020003" pitchFamily="2" charset="0"/>
              </a:rPr>
              <a:t>Logistics</a:t>
            </a:r>
            <a:r>
              <a:rPr lang="it-IT" sz="2800" dirty="0">
                <a:solidFill>
                  <a:schemeClr val="accent1"/>
                </a:solidFill>
                <a:latin typeface="Avenir Medium" panose="02000503020000020003" pitchFamily="2" charset="0"/>
              </a:rPr>
              <a:t> and </a:t>
            </a:r>
            <a:r>
              <a:rPr lang="it-IT" sz="2800" dirty="0" err="1">
                <a:solidFill>
                  <a:schemeClr val="accent1"/>
                </a:solidFill>
                <a:latin typeface="Avenir Medium" panose="02000503020000020003" pitchFamily="2" charset="0"/>
              </a:rPr>
              <a:t>Transportation</a:t>
            </a:r>
            <a:r>
              <a:rPr lang="it-IT" sz="2800" dirty="0">
                <a:solidFill>
                  <a:schemeClr val="accent1"/>
                </a:solidFill>
                <a:latin typeface="Avenir Medium" panose="02000503020000020003" pitchFamily="2" charset="0"/>
              </a:rPr>
              <a:t> Review, 154, 102450.</a:t>
            </a:r>
          </a:p>
          <a:p>
            <a:pPr algn="l"/>
            <a:endParaRPr lang="it-IT" sz="2800" dirty="0">
              <a:solidFill>
                <a:schemeClr val="accent1"/>
              </a:solidFill>
              <a:latin typeface="Avenir Medium" panose="02000503020000020003" pitchFamily="2" charset="0"/>
            </a:endParaRPr>
          </a:p>
          <a:p>
            <a:pPr algn="l"/>
            <a:endParaRPr lang="it-IT" sz="2800" dirty="0">
              <a:solidFill>
                <a:schemeClr val="accent1"/>
              </a:solidFill>
              <a:latin typeface="Avenir Medium" panose="02000503020000020003" pitchFamily="2" charset="0"/>
            </a:endParaRPr>
          </a:p>
          <a:p>
            <a:pPr algn="l"/>
            <a:endParaRPr lang="it-IT" sz="2800" dirty="0">
              <a:solidFill>
                <a:schemeClr val="accent1"/>
              </a:solidFill>
              <a:latin typeface="Avenir Medium" panose="02000503020000020003" pitchFamily="2" charset="0"/>
            </a:endParaRPr>
          </a:p>
          <a:p>
            <a:pPr algn="l"/>
            <a:endParaRPr lang="it-IT" sz="2800" dirty="0">
              <a:solidFill>
                <a:schemeClr val="accent1"/>
              </a:solidFill>
              <a:latin typeface="Avenir Medium" panose="02000503020000020003" pitchFamily="2" charset="0"/>
            </a:endParaRPr>
          </a:p>
          <a:p>
            <a:pPr algn="l"/>
            <a:endParaRPr lang="it-IT" sz="2800" dirty="0">
              <a:solidFill>
                <a:schemeClr val="accent1"/>
              </a:solidFill>
              <a:latin typeface="Avenir Medium" panose="02000503020000020003" pitchFamily="2" charset="0"/>
            </a:endParaRPr>
          </a:p>
          <a:p>
            <a:pPr algn="l"/>
            <a:endParaRPr lang="it-IT" sz="2800" dirty="0">
              <a:solidFill>
                <a:schemeClr val="accent1"/>
              </a:solidFill>
              <a:latin typeface="Avenir Medium" panose="02000503020000020003" pitchFamily="2" charset="0"/>
            </a:endParaRPr>
          </a:p>
          <a:p>
            <a:pPr algn="l"/>
            <a:endParaRPr lang="it-IT" sz="2800" dirty="0">
              <a:solidFill>
                <a:schemeClr val="accent1"/>
              </a:solidFill>
              <a:latin typeface="Avenir Medium" panose="02000503020000020003" pitchFamily="2" charset="0"/>
            </a:endParaRPr>
          </a:p>
          <a:p>
            <a:pPr algn="l"/>
            <a:endParaRPr lang="it-IT" sz="2800" dirty="0">
              <a:solidFill>
                <a:schemeClr val="accent1"/>
              </a:solidFill>
              <a:latin typeface="Avenir Medium" panose="02000503020000020003" pitchFamily="2" charset="0"/>
            </a:endParaRPr>
          </a:p>
          <a:p>
            <a:pPr algn="l"/>
            <a:endParaRPr lang="it-IT" sz="2800" dirty="0">
              <a:solidFill>
                <a:schemeClr val="accent1"/>
              </a:solidFill>
              <a:latin typeface="Avenir Medium" panose="02000503020000020003" pitchFamily="2" charset="0"/>
            </a:endParaRPr>
          </a:p>
          <a:p>
            <a:pPr algn="l"/>
            <a:endParaRPr lang="it-IT" sz="2800" dirty="0">
              <a:solidFill>
                <a:schemeClr val="accent1"/>
              </a:solidFill>
              <a:latin typeface="Avenir Medium" panose="02000503020000020003" pitchFamily="2" charset="0"/>
            </a:endParaRPr>
          </a:p>
          <a:p>
            <a:pPr algn="l"/>
            <a:endParaRPr lang="it-IT" sz="2800" dirty="0">
              <a:solidFill>
                <a:schemeClr val="accent1"/>
              </a:solidFill>
              <a:latin typeface="Avenir Medium" panose="02000503020000020003" pitchFamily="2" charset="0"/>
            </a:endParaRPr>
          </a:p>
          <a:p>
            <a:pPr algn="l"/>
            <a:endParaRPr lang="it-IT" sz="2800" dirty="0">
              <a:solidFill>
                <a:schemeClr val="accent1"/>
              </a:solidFill>
              <a:latin typeface="Avenir Medium" panose="02000503020000020003" pitchFamily="2" charset="0"/>
            </a:endParaRPr>
          </a:p>
          <a:p>
            <a:pPr algn="l"/>
            <a:endParaRPr lang="it-IT" sz="2800" dirty="0">
              <a:solidFill>
                <a:schemeClr val="accent1"/>
              </a:solidFill>
              <a:latin typeface="Avenir Medium" panose="02000503020000020003" pitchFamily="2" charset="0"/>
            </a:endParaRPr>
          </a:p>
          <a:p>
            <a:pPr algn="l"/>
            <a:endParaRPr lang="it-IT" sz="2800" dirty="0">
              <a:solidFill>
                <a:schemeClr val="accent1"/>
              </a:solidFill>
              <a:latin typeface="Avenir Medium" panose="02000503020000020003" pitchFamily="2" charset="0"/>
            </a:endParaRPr>
          </a:p>
          <a:p>
            <a:pPr algn="l"/>
            <a:endParaRPr lang="it-IT" sz="2800" dirty="0">
              <a:solidFill>
                <a:schemeClr val="accent1"/>
              </a:solidFill>
              <a:latin typeface="Avenir Medium" panose="02000503020000020003" pitchFamily="2" charset="0"/>
            </a:endParaRPr>
          </a:p>
          <a:p>
            <a:pPr algn="l"/>
            <a:endParaRPr lang="it-IT" sz="2800" dirty="0">
              <a:solidFill>
                <a:schemeClr val="accent1"/>
              </a:solidFill>
              <a:latin typeface="Avenir Medium" panose="02000503020000020003" pitchFamily="2" charset="0"/>
            </a:endParaRPr>
          </a:p>
          <a:p>
            <a:pPr algn="l"/>
            <a:r>
              <a:rPr lang="it-IT" sz="2800" dirty="0">
                <a:solidFill>
                  <a:schemeClr val="accent1"/>
                </a:solidFill>
                <a:latin typeface="Avenir Medium" panose="02000503020000020003" pitchFamily="2" charset="0"/>
              </a:rPr>
              <a:t>T. </a:t>
            </a:r>
            <a:r>
              <a:rPr lang="it-IT" sz="2800" dirty="0" err="1">
                <a:solidFill>
                  <a:schemeClr val="accent1"/>
                </a:solidFill>
                <a:latin typeface="Avenir Medium" panose="02000503020000020003" pitchFamily="2" charset="0"/>
              </a:rPr>
              <a:t>Bolić</a:t>
            </a:r>
            <a:r>
              <a:rPr lang="it-IT" sz="2800" dirty="0">
                <a:solidFill>
                  <a:schemeClr val="accent1"/>
                </a:solidFill>
                <a:latin typeface="Avenir Medium" panose="02000503020000020003" pitchFamily="2" charset="0"/>
              </a:rPr>
              <a:t>, L. Castelli, G. </a:t>
            </a:r>
            <a:r>
              <a:rPr lang="it-IT" sz="2800" dirty="0" err="1">
                <a:solidFill>
                  <a:schemeClr val="accent1"/>
                </a:solidFill>
                <a:latin typeface="Avenir Medium" panose="02000503020000020003" pitchFamily="2" charset="0"/>
              </a:rPr>
              <a:t>Scaini</a:t>
            </a:r>
            <a:r>
              <a:rPr lang="it-IT" sz="2800" dirty="0">
                <a:solidFill>
                  <a:schemeClr val="accent1"/>
                </a:solidFill>
                <a:latin typeface="Avenir Medium" panose="02000503020000020003" pitchFamily="2" charset="0"/>
              </a:rPr>
              <a:t>, G. Frau, S. Guidi (2021) Flight </a:t>
            </a:r>
            <a:r>
              <a:rPr lang="it-IT" sz="2800" dirty="0" err="1">
                <a:solidFill>
                  <a:schemeClr val="accent1"/>
                </a:solidFill>
                <a:latin typeface="Avenir Medium" panose="02000503020000020003" pitchFamily="2" charset="0"/>
              </a:rPr>
              <a:t>flexibility</a:t>
            </a:r>
            <a:r>
              <a:rPr lang="it-IT" sz="2800" dirty="0">
                <a:solidFill>
                  <a:schemeClr val="accent1"/>
                </a:solidFill>
                <a:latin typeface="Avenir Medium" panose="02000503020000020003" pitchFamily="2" charset="0"/>
              </a:rPr>
              <a:t> in </a:t>
            </a:r>
            <a:r>
              <a:rPr lang="it-IT" sz="2800" dirty="0" err="1">
                <a:solidFill>
                  <a:schemeClr val="accent1"/>
                </a:solidFill>
                <a:latin typeface="Avenir Medium" panose="02000503020000020003" pitchFamily="2" charset="0"/>
              </a:rPr>
              <a:t>strategic</a:t>
            </a:r>
            <a:r>
              <a:rPr lang="it-IT" sz="2800" dirty="0">
                <a:solidFill>
                  <a:schemeClr val="accent1"/>
                </a:solidFill>
                <a:latin typeface="Avenir Medium" panose="02000503020000020003" pitchFamily="2" charset="0"/>
              </a:rPr>
              <a:t> </a:t>
            </a:r>
            <a:r>
              <a:rPr lang="it-IT" sz="2800" dirty="0" err="1">
                <a:solidFill>
                  <a:schemeClr val="accent1"/>
                </a:solidFill>
                <a:latin typeface="Avenir Medium" panose="02000503020000020003" pitchFamily="2" charset="0"/>
              </a:rPr>
              <a:t>traffic</a:t>
            </a:r>
            <a:r>
              <a:rPr lang="it-IT" sz="2800" dirty="0">
                <a:solidFill>
                  <a:schemeClr val="accent1"/>
                </a:solidFill>
                <a:latin typeface="Avenir Medium" panose="02000503020000020003" pitchFamily="2" charset="0"/>
              </a:rPr>
              <a:t> planning: </a:t>
            </a:r>
            <a:r>
              <a:rPr lang="it-IT" sz="2800" dirty="0" err="1">
                <a:solidFill>
                  <a:schemeClr val="accent1"/>
                </a:solidFill>
                <a:latin typeface="Avenir Medium" panose="02000503020000020003" pitchFamily="2" charset="0"/>
              </a:rPr>
              <a:t>visualisation</a:t>
            </a:r>
            <a:r>
              <a:rPr lang="it-IT" sz="2800" dirty="0">
                <a:solidFill>
                  <a:schemeClr val="accent1"/>
                </a:solidFill>
                <a:latin typeface="Avenir Medium" panose="02000503020000020003" pitchFamily="2" charset="0"/>
              </a:rPr>
              <a:t> and </a:t>
            </a:r>
            <a:r>
              <a:rPr lang="it-IT" sz="2800" dirty="0" err="1">
                <a:solidFill>
                  <a:schemeClr val="accent1"/>
                </a:solidFill>
                <a:latin typeface="Avenir Medium" panose="02000503020000020003" pitchFamily="2" charset="0"/>
              </a:rPr>
              <a:t>mitigation</a:t>
            </a:r>
            <a:r>
              <a:rPr lang="it-IT" sz="2800" dirty="0">
                <a:solidFill>
                  <a:schemeClr val="accent1"/>
                </a:solidFill>
                <a:latin typeface="Avenir Medium" panose="02000503020000020003" pitchFamily="2" charset="0"/>
              </a:rPr>
              <a:t> use case, CEAS </a:t>
            </a:r>
            <a:r>
              <a:rPr lang="it-IT" sz="2800" dirty="0" err="1">
                <a:solidFill>
                  <a:schemeClr val="accent1"/>
                </a:solidFill>
                <a:latin typeface="Avenir Medium" panose="02000503020000020003" pitchFamily="2" charset="0"/>
              </a:rPr>
              <a:t>Aeronautical</a:t>
            </a:r>
            <a:r>
              <a:rPr lang="it-IT" sz="2800" dirty="0">
                <a:solidFill>
                  <a:schemeClr val="accent1"/>
                </a:solidFill>
                <a:latin typeface="Avenir Medium" panose="02000503020000020003" pitchFamily="2" charset="0"/>
              </a:rPr>
              <a:t> Journal, 12(4), 847-862.</a:t>
            </a:r>
          </a:p>
        </p:txBody>
      </p:sp>
    </p:spTree>
    <p:extLst>
      <p:ext uri="{BB962C8B-B14F-4D97-AF65-F5344CB8AC3E}">
        <p14:creationId xmlns:p14="http://schemas.microsoft.com/office/powerpoint/2010/main" val="2383915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688DF-C1C5-4D9C-AE40-556FF731E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tx2"/>
                </a:solidFill>
                <a:latin typeface="Avenir Medium" panose="02000503020000020003" pitchFamily="2" charset="0"/>
              </a:rPr>
              <a:t>Model testing</a:t>
            </a:r>
            <a:endParaRPr lang="en-GB" sz="6000" dirty="0">
              <a:solidFill>
                <a:schemeClr val="tx2"/>
              </a:solidFill>
              <a:latin typeface="Avenir Medium" panose="02000503020000020003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A034F-04C2-46DF-8D08-7E8B95D2A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4800" dirty="0">
                <a:solidFill>
                  <a:schemeClr val="accent1"/>
                </a:solidFill>
                <a:latin typeface="Avenir Medium" panose="02000503020000020003" pitchFamily="2" charset="0"/>
              </a:rPr>
              <a:t>One day of real air traffic data (DDR2) – 1 September 2017</a:t>
            </a:r>
          </a:p>
          <a:p>
            <a:pPr lvl="1" indent="-408600">
              <a:lnSpc>
                <a:spcPct val="100000"/>
              </a:lnSpc>
              <a:spcBef>
                <a:spcPts val="1200"/>
              </a:spcBef>
            </a:pPr>
            <a:r>
              <a:rPr lang="en-US" sz="4000" dirty="0">
                <a:solidFill>
                  <a:schemeClr val="tx2"/>
                </a:solidFill>
                <a:latin typeface="Avenir Medium" panose="02000503020000020003" pitchFamily="2" charset="0"/>
              </a:rPr>
              <a:t>30 000 flights</a:t>
            </a:r>
          </a:p>
          <a:p>
            <a:pPr lvl="2" indent="-408600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4000" dirty="0">
                <a:solidFill>
                  <a:schemeClr val="tx2"/>
                </a:solidFill>
                <a:latin typeface="Avenir Medium" panose="02000503020000020003" pitchFamily="2" charset="0"/>
              </a:rPr>
              <a:t>Aircraft type</a:t>
            </a:r>
          </a:p>
          <a:p>
            <a:pPr lvl="2" indent="-408600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4000" dirty="0">
                <a:solidFill>
                  <a:schemeClr val="tx2"/>
                </a:solidFill>
                <a:latin typeface="Avenir Medium" panose="02000503020000020003" pitchFamily="2" charset="0"/>
              </a:rPr>
              <a:t>Departure times</a:t>
            </a:r>
          </a:p>
          <a:p>
            <a:pPr lvl="2" indent="-408600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4000" dirty="0">
                <a:solidFill>
                  <a:schemeClr val="tx2"/>
                </a:solidFill>
                <a:latin typeface="Avenir Medium" panose="02000503020000020003" pitchFamily="2" charset="0"/>
              </a:rPr>
              <a:t>Trajectory options</a:t>
            </a:r>
          </a:p>
          <a:p>
            <a:pPr lvl="1" indent="-408600">
              <a:lnSpc>
                <a:spcPct val="100000"/>
              </a:lnSpc>
              <a:spcBef>
                <a:spcPts val="1200"/>
              </a:spcBef>
            </a:pPr>
            <a:r>
              <a:rPr lang="en-GB" sz="4000" dirty="0">
                <a:solidFill>
                  <a:schemeClr val="tx2"/>
                </a:solidFill>
                <a:latin typeface="Avenir Medium" panose="02000503020000020003" pitchFamily="2" charset="0"/>
              </a:rPr>
              <a:t>Airspace configuration</a:t>
            </a:r>
          </a:p>
          <a:p>
            <a:pPr lvl="2" indent="-408600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en-GB" sz="4000" dirty="0">
                <a:solidFill>
                  <a:schemeClr val="tx2"/>
                </a:solidFill>
                <a:latin typeface="Avenir Medium" panose="02000503020000020003" pitchFamily="2" charset="0"/>
              </a:rPr>
              <a:t>As on a day</a:t>
            </a:r>
          </a:p>
          <a:p>
            <a:pPr lvl="1" indent="-408600">
              <a:lnSpc>
                <a:spcPct val="100000"/>
              </a:lnSpc>
              <a:spcBef>
                <a:spcPts val="1200"/>
              </a:spcBef>
            </a:pPr>
            <a:r>
              <a:rPr lang="en-GB" sz="4000" dirty="0">
                <a:solidFill>
                  <a:schemeClr val="tx2"/>
                </a:solidFill>
                <a:latin typeface="Avenir Medium" panose="02000503020000020003" pitchFamily="2" charset="0"/>
              </a:rPr>
              <a:t>Costs</a:t>
            </a:r>
          </a:p>
        </p:txBody>
      </p:sp>
    </p:spTree>
    <p:extLst>
      <p:ext uri="{BB962C8B-B14F-4D97-AF65-F5344CB8AC3E}">
        <p14:creationId xmlns:p14="http://schemas.microsoft.com/office/powerpoint/2010/main" val="1439399466"/>
      </p:ext>
    </p:extLst>
  </p:cSld>
  <p:clrMapOvr>
    <a:masterClrMapping/>
  </p:clrMapOvr>
</p:sld>
</file>

<file path=ppt/theme/theme1.xml><?xml version="1.0" encoding="utf-8"?>
<a:theme xmlns:a="http://schemas.openxmlformats.org/drawingml/2006/main" name="New_Template">
  <a:themeElements>
    <a:clrScheme name="New_Template">
      <a:dk1>
        <a:srgbClr val="5B5854"/>
      </a:dk1>
      <a:lt1>
        <a:srgbClr val="FFFFFF"/>
      </a:lt1>
      <a:dk2>
        <a:srgbClr val="A7A7A7"/>
      </a:dk2>
      <a:lt2>
        <a:srgbClr val="535353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New_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72B5B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500" b="0" i="0" u="none" strike="noStrike" cap="none" spc="0" normalizeH="0" baseline="0">
            <a:ln>
              <a:noFill/>
            </a:ln>
            <a:solidFill>
              <a:srgbClr val="5B5854"/>
            </a:solidFill>
            <a:effectLst/>
            <a:uFillTx/>
            <a:latin typeface="Avenir LT Std 85 Heavy"/>
            <a:ea typeface="Avenir LT Std 85 Heavy"/>
            <a:cs typeface="Avenir LT Std 85 Heavy"/>
            <a:sym typeface="Avenir LT Std 85 Heavy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500" b="0" i="0" u="none" strike="noStrike" cap="none" spc="0" normalizeH="0" baseline="0">
            <a:ln>
              <a:noFill/>
            </a:ln>
            <a:solidFill>
              <a:srgbClr val="5B5854"/>
            </a:solidFill>
            <a:effectLst/>
            <a:uFillTx/>
            <a:latin typeface="Avenir LT Std 85 Heavy"/>
            <a:ea typeface="Avenir LT Std 85 Heavy"/>
            <a:cs typeface="Avenir LT Std 85 Heavy"/>
            <a:sym typeface="Avenir LT Std 85 Heavy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esentazione_UniTS_16-9_120421.pptx" id="{4D7A95C4-531D-BE42-BC6B-1E71934F33DA}" vid="{47BDCCF5-F9D7-384C-B997-FF2F6EAC592C}"/>
    </a:ext>
  </a:extLst>
</a:theme>
</file>

<file path=ppt/theme/theme2.xml><?xml version="1.0" encoding="utf-8"?>
<a:theme xmlns:a="http://schemas.openxmlformats.org/drawingml/2006/main" name="LAYOUT SIGILL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 VUOT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New_Template">
  <a:themeElements>
    <a:clrScheme name="New_Temp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New_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72B5B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500" b="0" i="0" u="none" strike="noStrike" cap="none" spc="0" normalizeH="0" baseline="0">
            <a:ln>
              <a:noFill/>
            </a:ln>
            <a:solidFill>
              <a:srgbClr val="5B5854"/>
            </a:solidFill>
            <a:effectLst/>
            <a:uFillTx/>
            <a:latin typeface="Avenir LT Std 85 Heavy"/>
            <a:ea typeface="Avenir LT Std 85 Heavy"/>
            <a:cs typeface="Avenir LT Std 85 Heavy"/>
            <a:sym typeface="Avenir LT Std 85 Heavy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500" b="0" i="0" u="none" strike="noStrike" cap="none" spc="0" normalizeH="0" baseline="0">
            <a:ln>
              <a:noFill/>
            </a:ln>
            <a:solidFill>
              <a:srgbClr val="5B5854"/>
            </a:solidFill>
            <a:effectLst/>
            <a:uFillTx/>
            <a:latin typeface="Avenir LT Std 85 Heavy"/>
            <a:ea typeface="Avenir LT Std 85 Heavy"/>
            <a:cs typeface="Avenir LT Std 85 Heavy"/>
            <a:sym typeface="Avenir LT Std 85 Heavy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New_Template</Template>
  <TotalTime>948</TotalTime>
  <Words>523</Words>
  <Application>Microsoft Macintosh PowerPoint</Application>
  <PresentationFormat>Personalizzato</PresentationFormat>
  <Paragraphs>112</Paragraphs>
  <Slides>14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16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14</vt:i4>
      </vt:variant>
    </vt:vector>
  </HeadingPairs>
  <TitlesOfParts>
    <vt:vector size="33" baseType="lpstr">
      <vt:lpstr>Arial</vt:lpstr>
      <vt:lpstr>Avenir Book</vt:lpstr>
      <vt:lpstr>Avenir Heavy</vt:lpstr>
      <vt:lpstr>Avenir LT Std 35 Light</vt:lpstr>
      <vt:lpstr>Avenir LT Std 55 Roman</vt:lpstr>
      <vt:lpstr>Avenir LT Std 65 Medium</vt:lpstr>
      <vt:lpstr>Avenir LT Std 85 Heavy</vt:lpstr>
      <vt:lpstr>Avenir Medium</vt:lpstr>
      <vt:lpstr>Avenir Medium Oblique</vt:lpstr>
      <vt:lpstr>AvenirLTStd-Heavy</vt:lpstr>
      <vt:lpstr>AvenirLTStd-Medium</vt:lpstr>
      <vt:lpstr>Calibri</vt:lpstr>
      <vt:lpstr>Calibri Light</vt:lpstr>
      <vt:lpstr>Courier New</vt:lpstr>
      <vt:lpstr>Helvetica Neue</vt:lpstr>
      <vt:lpstr>Wingdings</vt:lpstr>
      <vt:lpstr>New_Template</vt:lpstr>
      <vt:lpstr>LAYOUT SIGILLO</vt:lpstr>
      <vt:lpstr>SLIDE VUOTA</vt:lpstr>
      <vt:lpstr>Reconciling flexibility and predictability in strategic flight planning</vt:lpstr>
      <vt:lpstr>Overview</vt:lpstr>
      <vt:lpstr>Current flight and capacity planning in the  European ATM system</vt:lpstr>
      <vt:lpstr>Current flight and capacity planning in the European ATM system</vt:lpstr>
      <vt:lpstr>ADAPT objectives</vt:lpstr>
      <vt:lpstr>Time Window</vt:lpstr>
      <vt:lpstr>Two modelling steps</vt:lpstr>
      <vt:lpstr>Presentazione standard di PowerPoint</vt:lpstr>
      <vt:lpstr>Model testing</vt:lpstr>
      <vt:lpstr>Results</vt:lpstr>
      <vt:lpstr>Data visualisation tool</vt:lpstr>
      <vt:lpstr>Presentazione standard di PowerPoint</vt:lpstr>
      <vt:lpstr>Presentazione standard di PowerPoint</vt:lpstr>
      <vt:lpstr>Presentazione standard di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Titolo della presentazione</dc:title>
  <dc:subject/>
  <dc:creator>Massimo Cortesi</dc:creator>
  <cp:keywords/>
  <dc:description/>
  <cp:lastModifiedBy>CASTELLI LORENZO</cp:lastModifiedBy>
  <cp:revision>48</cp:revision>
  <cp:lastPrinted>2023-05-02T17:13:26Z</cp:lastPrinted>
  <dcterms:created xsi:type="dcterms:W3CDTF">2021-04-13T15:44:38Z</dcterms:created>
  <dcterms:modified xsi:type="dcterms:W3CDTF">2024-03-13T13:26:11Z</dcterms:modified>
  <cp:category/>
</cp:coreProperties>
</file>