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1" r:id="rId6"/>
    <p:sldId id="378" r:id="rId7"/>
    <p:sldId id="272" r:id="rId8"/>
    <p:sldId id="376" r:id="rId9"/>
    <p:sldId id="296" r:id="rId10"/>
    <p:sldId id="377" r:id="rId11"/>
    <p:sldId id="379" r:id="rId12"/>
    <p:sldId id="380" r:id="rId13"/>
    <p:sldId id="381" r:id="rId14"/>
    <p:sldId id="367" r:id="rId15"/>
    <p:sldId id="366" r:id="rId16"/>
    <p:sldId id="384" r:id="rId17"/>
    <p:sldId id="385" r:id="rId18"/>
    <p:sldId id="365" r:id="rId19"/>
    <p:sldId id="392" r:id="rId20"/>
    <p:sldId id="386" r:id="rId21"/>
    <p:sldId id="387" r:id="rId22"/>
    <p:sldId id="284" r:id="rId23"/>
    <p:sldId id="257" r:id="rId24"/>
    <p:sldId id="258" r:id="rId25"/>
    <p:sldId id="259" r:id="rId26"/>
    <p:sldId id="268" r:id="rId27"/>
    <p:sldId id="389" r:id="rId28"/>
    <p:sldId id="298" r:id="rId29"/>
    <p:sldId id="390" r:id="rId30"/>
    <p:sldId id="388" r:id="rId31"/>
    <p:sldId id="260" r:id="rId32"/>
    <p:sldId id="391" r:id="rId33"/>
    <p:sldId id="270" r:id="rId34"/>
    <p:sldId id="283" r:id="rId35"/>
    <p:sldId id="36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">
          <p15:clr>
            <a:srgbClr val="A4A3A4"/>
          </p15:clr>
        </p15:guide>
        <p15:guide id="2" pos="5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9835" autoAdjust="0"/>
  </p:normalViewPr>
  <p:slideViewPr>
    <p:cSldViewPr snapToGrid="0" snapToObjects="1">
      <p:cViewPr varScale="1">
        <p:scale>
          <a:sx n="112" d="100"/>
          <a:sy n="112" d="100"/>
        </p:scale>
        <p:origin x="1614" y="96"/>
      </p:cViewPr>
      <p:guideLst>
        <p:guide orient="horz" pos="479"/>
        <p:guide pos="5424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06F16-0E61-41C0-A108-CEA485D417A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63030BB-6305-46EA-A8E2-FFE267DA9C9F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dirty="0"/>
            <a:t>Suspend flight </a:t>
          </a:r>
        </a:p>
      </dgm:t>
    </dgm:pt>
    <dgm:pt modelId="{0A834A0F-F0FF-4439-B075-A06497D71894}" type="parTrans" cxnId="{0971A124-E947-41DC-9B6B-AF4F8048A376}">
      <dgm:prSet/>
      <dgm:spPr/>
      <dgm:t>
        <a:bodyPr/>
        <a:lstStyle/>
        <a:p>
          <a:endParaRPr lang="en-US"/>
        </a:p>
      </dgm:t>
    </dgm:pt>
    <dgm:pt modelId="{8AD9B156-35B1-4149-9138-9E6C43EDE5F6}" type="sibTrans" cxnId="{0971A124-E947-41DC-9B6B-AF4F8048A376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AB00F8D-D9F1-4AF3-A6C0-2164777FE917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dirty="0"/>
            <a:t>Earn credits</a:t>
          </a:r>
        </a:p>
      </dgm:t>
    </dgm:pt>
    <dgm:pt modelId="{0D6D7DB9-E1AD-461D-9435-163BA23C7F76}" type="parTrans" cxnId="{53B8175D-10A8-444F-B8D4-F4B82E174ADE}">
      <dgm:prSet/>
      <dgm:spPr/>
      <dgm:t>
        <a:bodyPr/>
        <a:lstStyle/>
        <a:p>
          <a:endParaRPr lang="en-US"/>
        </a:p>
      </dgm:t>
    </dgm:pt>
    <dgm:pt modelId="{CEB7BF6E-33C7-48A6-A749-C9526308F6AA}" type="sibTrans" cxnId="{53B8175D-10A8-444F-B8D4-F4B82E174AD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DEF30BE5-98A0-4928-ABFC-A80DCA469CF3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dirty="0"/>
            <a:t>Use credits</a:t>
          </a:r>
        </a:p>
      </dgm:t>
    </dgm:pt>
    <dgm:pt modelId="{6D0A6BFD-CCDE-4051-8C4E-58BBDAC49BB3}" type="parTrans" cxnId="{3B067F5E-9565-4A06-9BBA-0203F6C7621E}">
      <dgm:prSet/>
      <dgm:spPr/>
      <dgm:t>
        <a:bodyPr/>
        <a:lstStyle/>
        <a:p>
          <a:endParaRPr lang="en-US"/>
        </a:p>
      </dgm:t>
    </dgm:pt>
    <dgm:pt modelId="{51070D8D-0156-4BA0-A0D6-A8EA013C67A7}" type="sibTrans" cxnId="{3B067F5E-9565-4A06-9BBA-0203F6C7621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A944942A-F392-4CF9-81E1-87CEA14C39AB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600" dirty="0"/>
            <a:t>Protect flight</a:t>
          </a:r>
        </a:p>
      </dgm:t>
    </dgm:pt>
    <dgm:pt modelId="{FBD6A0D1-0992-4A19-A47F-998C87075085}" type="parTrans" cxnId="{63A7EE13-D6B8-431C-AE6D-F8C584964AD7}">
      <dgm:prSet/>
      <dgm:spPr/>
      <dgm:t>
        <a:bodyPr/>
        <a:lstStyle/>
        <a:p>
          <a:endParaRPr lang="en-US"/>
        </a:p>
      </dgm:t>
    </dgm:pt>
    <dgm:pt modelId="{59402057-EC48-4033-9720-6182A3CF7247}" type="sibTrans" cxnId="{63A7EE13-D6B8-431C-AE6D-F8C584964AD7}">
      <dgm:prSet/>
      <dgm:spPr/>
      <dgm:t>
        <a:bodyPr/>
        <a:lstStyle/>
        <a:p>
          <a:endParaRPr lang="en-US"/>
        </a:p>
      </dgm:t>
    </dgm:pt>
    <dgm:pt modelId="{CDF6B6D0-6A10-4906-8080-CA2E1779B3FC}" type="pres">
      <dgm:prSet presAssocID="{CB106F16-0E61-41C0-A108-CEA485D417A8}" presName="Name0" presStyleCnt="0">
        <dgm:presLayoutVars>
          <dgm:dir/>
          <dgm:resizeHandles val="exact"/>
        </dgm:presLayoutVars>
      </dgm:prSet>
      <dgm:spPr/>
    </dgm:pt>
    <dgm:pt modelId="{04CDC171-F293-4536-BE32-1DAFC567AA41}" type="pres">
      <dgm:prSet presAssocID="{B63030BB-6305-46EA-A8E2-FFE267DA9C9F}" presName="node" presStyleLbl="node1" presStyleIdx="0" presStyleCnt="4">
        <dgm:presLayoutVars>
          <dgm:bulletEnabled val="1"/>
        </dgm:presLayoutVars>
      </dgm:prSet>
      <dgm:spPr/>
    </dgm:pt>
    <dgm:pt modelId="{375BEEBB-F571-4FBC-ADE5-526937AE42C8}" type="pres">
      <dgm:prSet presAssocID="{8AD9B156-35B1-4149-9138-9E6C43EDE5F6}" presName="sibTrans" presStyleLbl="sibTrans2D1" presStyleIdx="0" presStyleCnt="3"/>
      <dgm:spPr/>
    </dgm:pt>
    <dgm:pt modelId="{8B0042E0-9C4A-4822-9ABA-A1875F40D7CC}" type="pres">
      <dgm:prSet presAssocID="{8AD9B156-35B1-4149-9138-9E6C43EDE5F6}" presName="connectorText" presStyleLbl="sibTrans2D1" presStyleIdx="0" presStyleCnt="3"/>
      <dgm:spPr/>
    </dgm:pt>
    <dgm:pt modelId="{0C87481B-B78D-4D8D-A3E0-095CE2A0368A}" type="pres">
      <dgm:prSet presAssocID="{4AB00F8D-D9F1-4AF3-A6C0-2164777FE917}" presName="node" presStyleLbl="node1" presStyleIdx="1" presStyleCnt="4">
        <dgm:presLayoutVars>
          <dgm:bulletEnabled val="1"/>
        </dgm:presLayoutVars>
      </dgm:prSet>
      <dgm:spPr/>
    </dgm:pt>
    <dgm:pt modelId="{BF2914BF-B9AD-43FD-9644-67285EF8A267}" type="pres">
      <dgm:prSet presAssocID="{CEB7BF6E-33C7-48A6-A749-C9526308F6AA}" presName="sibTrans" presStyleLbl="sibTrans2D1" presStyleIdx="1" presStyleCnt="3"/>
      <dgm:spPr/>
    </dgm:pt>
    <dgm:pt modelId="{0F8D676B-9848-4B31-ABD9-023B2544746B}" type="pres">
      <dgm:prSet presAssocID="{CEB7BF6E-33C7-48A6-A749-C9526308F6AA}" presName="connectorText" presStyleLbl="sibTrans2D1" presStyleIdx="1" presStyleCnt="3"/>
      <dgm:spPr/>
    </dgm:pt>
    <dgm:pt modelId="{4C35949C-8B6F-46E7-8EB1-71B0D829DDD3}" type="pres">
      <dgm:prSet presAssocID="{DEF30BE5-98A0-4928-ABFC-A80DCA469CF3}" presName="node" presStyleLbl="node1" presStyleIdx="2" presStyleCnt="4">
        <dgm:presLayoutVars>
          <dgm:bulletEnabled val="1"/>
        </dgm:presLayoutVars>
      </dgm:prSet>
      <dgm:spPr/>
    </dgm:pt>
    <dgm:pt modelId="{934574D2-0E19-4DC0-91FA-073D207CE5AB}" type="pres">
      <dgm:prSet presAssocID="{51070D8D-0156-4BA0-A0D6-A8EA013C67A7}" presName="sibTrans" presStyleLbl="sibTrans2D1" presStyleIdx="2" presStyleCnt="3"/>
      <dgm:spPr/>
    </dgm:pt>
    <dgm:pt modelId="{4B895599-BA40-455D-A276-9598B71C268D}" type="pres">
      <dgm:prSet presAssocID="{51070D8D-0156-4BA0-A0D6-A8EA013C67A7}" presName="connectorText" presStyleLbl="sibTrans2D1" presStyleIdx="2" presStyleCnt="3"/>
      <dgm:spPr/>
    </dgm:pt>
    <dgm:pt modelId="{D3443812-EB61-444A-9564-B8F973E86400}" type="pres">
      <dgm:prSet presAssocID="{A944942A-F392-4CF9-81E1-87CEA14C39AB}" presName="node" presStyleLbl="node1" presStyleIdx="3" presStyleCnt="4">
        <dgm:presLayoutVars>
          <dgm:bulletEnabled val="1"/>
        </dgm:presLayoutVars>
      </dgm:prSet>
      <dgm:spPr/>
    </dgm:pt>
  </dgm:ptLst>
  <dgm:cxnLst>
    <dgm:cxn modelId="{63A7EE13-D6B8-431C-AE6D-F8C584964AD7}" srcId="{CB106F16-0E61-41C0-A108-CEA485D417A8}" destId="{A944942A-F392-4CF9-81E1-87CEA14C39AB}" srcOrd="3" destOrd="0" parTransId="{FBD6A0D1-0992-4A19-A47F-998C87075085}" sibTransId="{59402057-EC48-4033-9720-6182A3CF7247}"/>
    <dgm:cxn modelId="{92E94917-0A8F-4676-8EA8-09236F0F13AD}" type="presOf" srcId="{4AB00F8D-D9F1-4AF3-A6C0-2164777FE917}" destId="{0C87481B-B78D-4D8D-A3E0-095CE2A0368A}" srcOrd="0" destOrd="0" presId="urn:microsoft.com/office/officeart/2005/8/layout/process1"/>
    <dgm:cxn modelId="{0971A124-E947-41DC-9B6B-AF4F8048A376}" srcId="{CB106F16-0E61-41C0-A108-CEA485D417A8}" destId="{B63030BB-6305-46EA-A8E2-FFE267DA9C9F}" srcOrd="0" destOrd="0" parTransId="{0A834A0F-F0FF-4439-B075-A06497D71894}" sibTransId="{8AD9B156-35B1-4149-9138-9E6C43EDE5F6}"/>
    <dgm:cxn modelId="{8D1A073E-71CF-48C9-B046-90CD05692EC9}" type="presOf" srcId="{DEF30BE5-98A0-4928-ABFC-A80DCA469CF3}" destId="{4C35949C-8B6F-46E7-8EB1-71B0D829DDD3}" srcOrd="0" destOrd="0" presId="urn:microsoft.com/office/officeart/2005/8/layout/process1"/>
    <dgm:cxn modelId="{FA30CA3E-43AE-4209-B635-5F2C18A7CF0E}" type="presOf" srcId="{CEB7BF6E-33C7-48A6-A749-C9526308F6AA}" destId="{0F8D676B-9848-4B31-ABD9-023B2544746B}" srcOrd="1" destOrd="0" presId="urn:microsoft.com/office/officeart/2005/8/layout/process1"/>
    <dgm:cxn modelId="{7D3AA35B-B698-4286-A654-3F3A7DE7CE80}" type="presOf" srcId="{B63030BB-6305-46EA-A8E2-FFE267DA9C9F}" destId="{04CDC171-F293-4536-BE32-1DAFC567AA41}" srcOrd="0" destOrd="0" presId="urn:microsoft.com/office/officeart/2005/8/layout/process1"/>
    <dgm:cxn modelId="{53B8175D-10A8-444F-B8D4-F4B82E174ADE}" srcId="{CB106F16-0E61-41C0-A108-CEA485D417A8}" destId="{4AB00F8D-D9F1-4AF3-A6C0-2164777FE917}" srcOrd="1" destOrd="0" parTransId="{0D6D7DB9-E1AD-461D-9435-163BA23C7F76}" sibTransId="{CEB7BF6E-33C7-48A6-A749-C9526308F6AA}"/>
    <dgm:cxn modelId="{3B067F5E-9565-4A06-9BBA-0203F6C7621E}" srcId="{CB106F16-0E61-41C0-A108-CEA485D417A8}" destId="{DEF30BE5-98A0-4928-ABFC-A80DCA469CF3}" srcOrd="2" destOrd="0" parTransId="{6D0A6BFD-CCDE-4051-8C4E-58BBDAC49BB3}" sibTransId="{51070D8D-0156-4BA0-A0D6-A8EA013C67A7}"/>
    <dgm:cxn modelId="{78299841-ADF2-4750-B750-C3B14D2FE9C2}" type="presOf" srcId="{51070D8D-0156-4BA0-A0D6-A8EA013C67A7}" destId="{934574D2-0E19-4DC0-91FA-073D207CE5AB}" srcOrd="0" destOrd="0" presId="urn:microsoft.com/office/officeart/2005/8/layout/process1"/>
    <dgm:cxn modelId="{858E3948-8F78-4B14-9EFB-5A63DBA5F8A4}" type="presOf" srcId="{CEB7BF6E-33C7-48A6-A749-C9526308F6AA}" destId="{BF2914BF-B9AD-43FD-9644-67285EF8A267}" srcOrd="0" destOrd="0" presId="urn:microsoft.com/office/officeart/2005/8/layout/process1"/>
    <dgm:cxn modelId="{7A968159-9B7F-4F36-93A2-A00EE422A303}" type="presOf" srcId="{CB106F16-0E61-41C0-A108-CEA485D417A8}" destId="{CDF6B6D0-6A10-4906-8080-CA2E1779B3FC}" srcOrd="0" destOrd="0" presId="urn:microsoft.com/office/officeart/2005/8/layout/process1"/>
    <dgm:cxn modelId="{64019B9C-7A8C-404F-9B07-61E588F2AAE1}" type="presOf" srcId="{51070D8D-0156-4BA0-A0D6-A8EA013C67A7}" destId="{4B895599-BA40-455D-A276-9598B71C268D}" srcOrd="1" destOrd="0" presId="urn:microsoft.com/office/officeart/2005/8/layout/process1"/>
    <dgm:cxn modelId="{7D3C6EA4-B64A-4176-AADF-DD7DA56387B2}" type="presOf" srcId="{A944942A-F392-4CF9-81E1-87CEA14C39AB}" destId="{D3443812-EB61-444A-9564-B8F973E86400}" srcOrd="0" destOrd="0" presId="urn:microsoft.com/office/officeart/2005/8/layout/process1"/>
    <dgm:cxn modelId="{6913B1BB-1E5A-4EB8-94C2-7B6FEEE4FBB3}" type="presOf" srcId="{8AD9B156-35B1-4149-9138-9E6C43EDE5F6}" destId="{8B0042E0-9C4A-4822-9ABA-A1875F40D7CC}" srcOrd="1" destOrd="0" presId="urn:microsoft.com/office/officeart/2005/8/layout/process1"/>
    <dgm:cxn modelId="{92F92DC9-6AD7-4218-A30F-4F689B502DC8}" type="presOf" srcId="{8AD9B156-35B1-4149-9138-9E6C43EDE5F6}" destId="{375BEEBB-F571-4FBC-ADE5-526937AE42C8}" srcOrd="0" destOrd="0" presId="urn:microsoft.com/office/officeart/2005/8/layout/process1"/>
    <dgm:cxn modelId="{B506774C-4150-43D1-83F0-CE062EF1CC00}" type="presParOf" srcId="{CDF6B6D0-6A10-4906-8080-CA2E1779B3FC}" destId="{04CDC171-F293-4536-BE32-1DAFC567AA41}" srcOrd="0" destOrd="0" presId="urn:microsoft.com/office/officeart/2005/8/layout/process1"/>
    <dgm:cxn modelId="{09FB0DE7-9FE5-4F6C-8296-79EDDC3BDDCA}" type="presParOf" srcId="{CDF6B6D0-6A10-4906-8080-CA2E1779B3FC}" destId="{375BEEBB-F571-4FBC-ADE5-526937AE42C8}" srcOrd="1" destOrd="0" presId="urn:microsoft.com/office/officeart/2005/8/layout/process1"/>
    <dgm:cxn modelId="{38A119BC-9BBA-4D7F-9228-98FF56E116BE}" type="presParOf" srcId="{375BEEBB-F571-4FBC-ADE5-526937AE42C8}" destId="{8B0042E0-9C4A-4822-9ABA-A1875F40D7CC}" srcOrd="0" destOrd="0" presId="urn:microsoft.com/office/officeart/2005/8/layout/process1"/>
    <dgm:cxn modelId="{7BC50E76-AE00-4BCF-873D-593D34FF97B9}" type="presParOf" srcId="{CDF6B6D0-6A10-4906-8080-CA2E1779B3FC}" destId="{0C87481B-B78D-4D8D-A3E0-095CE2A0368A}" srcOrd="2" destOrd="0" presId="urn:microsoft.com/office/officeart/2005/8/layout/process1"/>
    <dgm:cxn modelId="{686EDF81-B20C-4CD5-B30A-68321F91F913}" type="presParOf" srcId="{CDF6B6D0-6A10-4906-8080-CA2E1779B3FC}" destId="{BF2914BF-B9AD-43FD-9644-67285EF8A267}" srcOrd="3" destOrd="0" presId="urn:microsoft.com/office/officeart/2005/8/layout/process1"/>
    <dgm:cxn modelId="{9FF8CFFC-F812-4647-BF97-23F08E6D06E9}" type="presParOf" srcId="{BF2914BF-B9AD-43FD-9644-67285EF8A267}" destId="{0F8D676B-9848-4B31-ABD9-023B2544746B}" srcOrd="0" destOrd="0" presId="urn:microsoft.com/office/officeart/2005/8/layout/process1"/>
    <dgm:cxn modelId="{697F90A2-C264-4A76-B208-73423D2107E2}" type="presParOf" srcId="{CDF6B6D0-6A10-4906-8080-CA2E1779B3FC}" destId="{4C35949C-8B6F-46E7-8EB1-71B0D829DDD3}" srcOrd="4" destOrd="0" presId="urn:microsoft.com/office/officeart/2005/8/layout/process1"/>
    <dgm:cxn modelId="{93B794EA-2C9C-42FE-9E8D-9C84E3C70755}" type="presParOf" srcId="{CDF6B6D0-6A10-4906-8080-CA2E1779B3FC}" destId="{934574D2-0E19-4DC0-91FA-073D207CE5AB}" srcOrd="5" destOrd="0" presId="urn:microsoft.com/office/officeart/2005/8/layout/process1"/>
    <dgm:cxn modelId="{5E0018FD-ED60-42BF-A199-F9A41C962F21}" type="presParOf" srcId="{934574D2-0E19-4DC0-91FA-073D207CE5AB}" destId="{4B895599-BA40-455D-A276-9598B71C268D}" srcOrd="0" destOrd="0" presId="urn:microsoft.com/office/officeart/2005/8/layout/process1"/>
    <dgm:cxn modelId="{03789CCC-D3FD-428A-911A-0824B792ECB5}" type="presParOf" srcId="{CDF6B6D0-6A10-4906-8080-CA2E1779B3FC}" destId="{D3443812-EB61-444A-9564-B8F973E8640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C171-F293-4536-BE32-1DAFC567AA41}">
      <dsp:nvSpPr>
        <dsp:cNvPr id="0" name=""/>
        <dsp:cNvSpPr/>
      </dsp:nvSpPr>
      <dsp:spPr>
        <a:xfrm>
          <a:off x="5287" y="0"/>
          <a:ext cx="1094548" cy="50863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Suspend flight </a:t>
          </a:r>
        </a:p>
      </dsp:txBody>
      <dsp:txXfrm>
        <a:off x="20184" y="14897"/>
        <a:ext cx="1064754" cy="478838"/>
      </dsp:txXfrm>
    </dsp:sp>
    <dsp:sp modelId="{375BEEBB-F571-4FBC-ADE5-526937AE42C8}">
      <dsp:nvSpPr>
        <dsp:cNvPr id="0" name=""/>
        <dsp:cNvSpPr/>
      </dsp:nvSpPr>
      <dsp:spPr>
        <a:xfrm>
          <a:off x="1209290" y="118592"/>
          <a:ext cx="232044" cy="271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09290" y="172881"/>
        <a:ext cx="162431" cy="162869"/>
      </dsp:txXfrm>
    </dsp:sp>
    <dsp:sp modelId="{0C87481B-B78D-4D8D-A3E0-095CE2A0368A}">
      <dsp:nvSpPr>
        <dsp:cNvPr id="0" name=""/>
        <dsp:cNvSpPr/>
      </dsp:nvSpPr>
      <dsp:spPr>
        <a:xfrm>
          <a:off x="1537655" y="0"/>
          <a:ext cx="1094548" cy="50863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Earn credits</a:t>
          </a:r>
        </a:p>
      </dsp:txBody>
      <dsp:txXfrm>
        <a:off x="1552552" y="14897"/>
        <a:ext cx="1064754" cy="478838"/>
      </dsp:txXfrm>
    </dsp:sp>
    <dsp:sp modelId="{BF2914BF-B9AD-43FD-9644-67285EF8A267}">
      <dsp:nvSpPr>
        <dsp:cNvPr id="0" name=""/>
        <dsp:cNvSpPr/>
      </dsp:nvSpPr>
      <dsp:spPr>
        <a:xfrm>
          <a:off x="2741658" y="118592"/>
          <a:ext cx="232044" cy="271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741658" y="172881"/>
        <a:ext cx="162431" cy="162869"/>
      </dsp:txXfrm>
    </dsp:sp>
    <dsp:sp modelId="{4C35949C-8B6F-46E7-8EB1-71B0D829DDD3}">
      <dsp:nvSpPr>
        <dsp:cNvPr id="0" name=""/>
        <dsp:cNvSpPr/>
      </dsp:nvSpPr>
      <dsp:spPr>
        <a:xfrm>
          <a:off x="3070023" y="0"/>
          <a:ext cx="1094548" cy="50863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credits</a:t>
          </a:r>
        </a:p>
      </dsp:txBody>
      <dsp:txXfrm>
        <a:off x="3084920" y="14897"/>
        <a:ext cx="1064754" cy="478838"/>
      </dsp:txXfrm>
    </dsp:sp>
    <dsp:sp modelId="{934574D2-0E19-4DC0-91FA-073D207CE5AB}">
      <dsp:nvSpPr>
        <dsp:cNvPr id="0" name=""/>
        <dsp:cNvSpPr/>
      </dsp:nvSpPr>
      <dsp:spPr>
        <a:xfrm>
          <a:off x="4274026" y="118592"/>
          <a:ext cx="232044" cy="271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274026" y="172881"/>
        <a:ext cx="162431" cy="162869"/>
      </dsp:txXfrm>
    </dsp:sp>
    <dsp:sp modelId="{D3443812-EB61-444A-9564-B8F973E86400}">
      <dsp:nvSpPr>
        <dsp:cNvPr id="0" name=""/>
        <dsp:cNvSpPr/>
      </dsp:nvSpPr>
      <dsp:spPr>
        <a:xfrm>
          <a:off x="4602390" y="0"/>
          <a:ext cx="1094548" cy="50863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Protect flight</a:t>
          </a:r>
        </a:p>
      </dsp:txBody>
      <dsp:txXfrm>
        <a:off x="4617287" y="14897"/>
        <a:ext cx="1064754" cy="478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83A16-FA5D-804C-AAF4-9BADFE6A9B2C}" type="datetimeFigureOut">
              <a:t>25-Nov-22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A04F-CC42-7B42-9E5C-0755FAF094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8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D6CB-80A7-954E-94AE-4953340D11C3}" type="datetimeFigureOut">
              <a:t>25-Nov-22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39286-1182-484A-BB9F-6D716B2D94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8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140fe3599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140fe3599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a140fe3599_0_4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ee5490a23_0_12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None/>
            </a:pPr>
            <a:endParaRPr/>
          </a:p>
        </p:txBody>
      </p:sp>
      <p:sp>
        <p:nvSpPr>
          <p:cNvPr id="107" name="Google Shape;107;g9ee5490a23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140fe3599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140fe3599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a140fe3599_0_4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140fe3599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140fe3599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a140fe3599_0_4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140fe3599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140fe3599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a140fe3599_0_4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489" y="3886200"/>
            <a:ext cx="6311900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0489" y="2713038"/>
            <a:ext cx="63119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87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399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7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34179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433029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Title of the presentation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306314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</a:t>
            </a:r>
            <a:r>
              <a:rPr lang="fr-CH" dirty="0" err="1"/>
              <a:t>very</a:t>
            </a:r>
            <a:r>
              <a:rPr lang="fr-CH" dirty="0"/>
              <a:t> </a:t>
            </a:r>
            <a:r>
              <a:rPr lang="fr-CH" dirty="0" err="1"/>
              <a:t>much</a:t>
            </a:r>
            <a:r>
              <a:rPr lang="fr-CH" dirty="0"/>
              <a:t> </a:t>
            </a:r>
            <a:br>
              <a:rPr lang="fr-CH" dirty="0"/>
            </a:br>
            <a:r>
              <a:rPr lang="fr-CH" dirty="0"/>
              <a:t>for </a:t>
            </a:r>
            <a:r>
              <a:rPr lang="fr-CH" dirty="0" err="1"/>
              <a:t>your</a:t>
            </a:r>
            <a:r>
              <a:rPr lang="fr-CH" dirty="0"/>
              <a:t> attention!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2313" y="3063148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472617" y="4715735"/>
            <a:ext cx="2841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This project has received funding from the SESAR Joint Undertaking under the European Union’s Horizon 2020 research and innovation </a:t>
            </a:r>
            <a:r>
              <a:rPr lang="en-US" sz="700" dirty="0" err="1">
                <a:solidFill>
                  <a:schemeClr val="bg1"/>
                </a:solidFill>
              </a:rPr>
              <a:t>programme</a:t>
            </a:r>
            <a:r>
              <a:rPr lang="en-US" sz="700" dirty="0">
                <a:solidFill>
                  <a:schemeClr val="bg1"/>
                </a:solidFill>
              </a:rPr>
              <a:t> under grant agreement No 783206.</a:t>
            </a:r>
          </a:p>
        </p:txBody>
      </p:sp>
      <p:pic>
        <p:nvPicPr>
          <p:cNvPr id="1027" name="Picture 3" descr="EU logo low re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0" y="4715735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273301" y="6342577"/>
            <a:ext cx="68707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The opinions expressed herein reflect the author’s view only. </a:t>
            </a:r>
          </a:p>
          <a:p>
            <a:r>
              <a:rPr lang="en-GB" sz="900" dirty="0"/>
              <a:t>Under no circumstances shall the SESAR Joint Undertaking be responsible for any use that may be made of the information contained herein.</a:t>
            </a:r>
          </a:p>
        </p:txBody>
      </p:sp>
    </p:spTree>
    <p:extLst>
      <p:ext uri="{BB962C8B-B14F-4D97-AF65-F5344CB8AC3E}">
        <p14:creationId xmlns:p14="http://schemas.microsoft.com/office/powerpoint/2010/main" val="368323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0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53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4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3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7338"/>
            <a:ext cx="6629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362967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13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87338"/>
            <a:ext cx="6313314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59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logosesarju-pos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68" y="300038"/>
            <a:ext cx="1153136" cy="61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536627"/>
            <a:ext cx="9144000" cy="32137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556407"/>
            <a:ext cx="3896435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[Insert name of the presentation]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2256" y="6556407"/>
            <a:ext cx="21336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07FE137-0C1A-4C05-8B34-1D89C94DB8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3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1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con-sesar.eu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0489" y="3886200"/>
            <a:ext cx="6311900" cy="94143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BEACON project</a:t>
            </a:r>
          </a:p>
          <a:p>
            <a:pPr>
              <a:lnSpc>
                <a:spcPct val="80000"/>
              </a:lnSpc>
            </a:pPr>
            <a:r>
              <a:rPr lang="en-US" dirty="0"/>
              <a:t>University of Westminster 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Gérald</a:t>
            </a:r>
            <a:r>
              <a:rPr lang="en-US" dirty="0"/>
              <a:t> Gurtner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488" y="2713038"/>
            <a:ext cx="7303115" cy="1143000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  <a:latin typeface="+mj-lt"/>
              </a:rPr>
              <a:t>Credit-based mechanisms for user-driven </a:t>
            </a:r>
            <a:r>
              <a:rPr lang="en-US" b="0" dirty="0" err="1">
                <a:effectLst/>
                <a:latin typeface="+mj-lt"/>
              </a:rPr>
              <a:t>prioritisation</a:t>
            </a:r>
            <a:r>
              <a:rPr lang="en-US" b="0" dirty="0">
                <a:effectLst/>
                <a:latin typeface="+mj-lt"/>
              </a:rPr>
              <a:t> during ATFM regulations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816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858838"/>
            <a:ext cx="8188657" cy="5345228"/>
          </a:xfrm>
        </p:spPr>
        <p:txBody>
          <a:bodyPr l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the NM knew the cost functions of all airlines, it could easily  solve for </a:t>
            </a:r>
            <a:r>
              <a:rPr lang="en-GB" sz="2400" dirty="0">
                <a:solidFill>
                  <a:schemeClr val="accent3"/>
                </a:solidFill>
              </a:rPr>
              <a:t>minimum cost (+equity constraints)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Problem: cost functions are unknown: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Because airlines do not really compute them in this form,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Because airlines may be reluctant to share sensitive information (see also SESAR ER4 project </a:t>
            </a:r>
            <a:r>
              <a:rPr lang="en-GB" sz="2000" dirty="0" err="1"/>
              <a:t>SlotMachine</a:t>
            </a:r>
            <a:r>
              <a:rPr lang="en-GB" sz="2000" dirty="0"/>
              <a:t> about this issue),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Because airlines may not communicate their true costs (gaming).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en-GB" sz="24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GB" sz="2400" dirty="0">
                <a:sym typeface="Wingdings" panose="05000000000000000000" pitchFamily="2" charset="2"/>
              </a:rPr>
              <a:t>We need to “push” airlines to </a:t>
            </a:r>
            <a:r>
              <a:rPr lang="en-GB" sz="2400" dirty="0">
                <a:solidFill>
                  <a:schemeClr val="accent3"/>
                </a:solidFill>
                <a:sym typeface="Wingdings" panose="05000000000000000000" pitchFamily="2" charset="2"/>
              </a:rPr>
              <a:t>reveal their costs </a:t>
            </a:r>
            <a:r>
              <a:rPr lang="en-GB" sz="2400" dirty="0">
                <a:sym typeface="Wingdings" panose="05000000000000000000" pitchFamily="2" charset="2"/>
              </a:rPr>
              <a:t>to help reducing them.</a:t>
            </a:r>
          </a:p>
          <a:p>
            <a:r>
              <a:rPr lang="en-GB" sz="2400" dirty="0">
                <a:sym typeface="Wingdings" panose="05000000000000000000" pitchFamily="2" charset="2"/>
              </a:rPr>
              <a:t>Two possible paradigms: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ym typeface="Wingdings" panose="05000000000000000000" pitchFamily="2" charset="2"/>
              </a:rPr>
              <a:t>airlines communicate costs only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ym typeface="Wingdings" panose="05000000000000000000" pitchFamily="2" charset="2"/>
              </a:rPr>
              <a:t>or airlines choose (bid for) slots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8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9632-2FC2-48AE-824A-C64C7D2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New mechanisms to be tested in BEACON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C780618-93E5-4ED5-9731-89B1C61B4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42348"/>
              </p:ext>
            </p:extLst>
          </p:nvPr>
        </p:nvGraphicFramePr>
        <p:xfrm>
          <a:off x="182880" y="1626668"/>
          <a:ext cx="8749364" cy="430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562">
                  <a:extLst>
                    <a:ext uri="{9D8B030D-6E8A-4147-A177-3AD203B41FA5}">
                      <a16:colId xmlns:a16="http://schemas.microsoft.com/office/drawing/2014/main" val="918468015"/>
                    </a:ext>
                  </a:extLst>
                </a:gridCol>
                <a:gridCol w="6168802">
                  <a:extLst>
                    <a:ext uri="{9D8B030D-6E8A-4147-A177-3AD203B41FA5}">
                      <a16:colId xmlns:a16="http://schemas.microsoft.com/office/drawing/2014/main" val="604703630"/>
                    </a:ext>
                  </a:extLst>
                </a:gridCol>
              </a:tblGrid>
              <a:tr h="720623">
                <a:tc>
                  <a:txBody>
                    <a:bodyPr/>
                    <a:lstStyle/>
                    <a:p>
                      <a:r>
                        <a:rPr lang="en-US" sz="2800" dirty="0"/>
                        <a:t>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Concept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59386"/>
                  </a:ext>
                </a:extLst>
              </a:tr>
              <a:tr h="1476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UDPP Automation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Centralised</a:t>
                      </a: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slot assignment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55935"/>
                  </a:ext>
                </a:extLst>
              </a:tr>
              <a:tr h="13847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UDPP Automation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Flexible credit mechanism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714356"/>
                  </a:ext>
                </a:extLst>
              </a:tr>
              <a:tr h="7206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Primary Auction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12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16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9632-2FC2-48AE-824A-C64C7D2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Mechanisms A and B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F9891A-3509-4A90-9A6B-2E6282DF7F80}"/>
              </a:ext>
            </a:extLst>
          </p:cNvPr>
          <p:cNvSpPr/>
          <p:nvPr/>
        </p:nvSpPr>
        <p:spPr>
          <a:xfrm>
            <a:off x="558265" y="1099858"/>
            <a:ext cx="7693272" cy="204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Sequencing of the flights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in the identified slots based on two principles: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First Plan First Served, 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FPFS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UDPP Automation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(FDR, SFP or FM)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024BC9-2448-4B1C-88D9-C0D2518A2CB7}"/>
              </a:ext>
            </a:extLst>
          </p:cNvPr>
          <p:cNvSpPr/>
          <p:nvPr/>
        </p:nvSpPr>
        <p:spPr>
          <a:xfrm>
            <a:off x="457201" y="4071777"/>
            <a:ext cx="7794336" cy="23386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Final slot allocation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Centralised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assignment via automatic estimation of cost functions (ISTOP)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Centralised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assignment via credit-based estimation  of cost functions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22143942-0F17-4E2A-A2E6-A7B60A13EE05}"/>
              </a:ext>
            </a:extLst>
          </p:cNvPr>
          <p:cNvSpPr/>
          <p:nvPr/>
        </p:nvSpPr>
        <p:spPr>
          <a:xfrm>
            <a:off x="2802835" y="3282751"/>
            <a:ext cx="3051313" cy="7059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9632-2FC2-48AE-824A-C64C7D2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Mechanism A (ISTOP): automatic estimation of cost function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C79E2A-20A1-42D3-9667-353472F0A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59292"/>
            <a:ext cx="8188657" cy="5011369"/>
          </a:xfrm>
        </p:spPr>
        <p:txBody>
          <a:bodyPr lIns="0">
            <a:noAutofit/>
          </a:bodyPr>
          <a:lstStyle/>
          <a:p>
            <a:r>
              <a:rPr lang="en-GB" sz="2400" dirty="0"/>
              <a:t>Principle: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Airlines communicate some simple parameters (</a:t>
            </a:r>
            <a:r>
              <a:rPr lang="en-GB" sz="2400" dirty="0">
                <a:solidFill>
                  <a:schemeClr val="accent3"/>
                </a:solidFill>
              </a:rPr>
              <a:t>priorities, margins</a:t>
            </a:r>
            <a:r>
              <a:rPr lang="en-GB" sz="2400" dirty="0"/>
              <a:t>), similar to what they give to UDPP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NM uses some </a:t>
            </a:r>
            <a:r>
              <a:rPr lang="en-GB" sz="2400" dirty="0">
                <a:solidFill>
                  <a:schemeClr val="accent3"/>
                </a:solidFill>
              </a:rPr>
              <a:t>rescaling</a:t>
            </a:r>
            <a:r>
              <a:rPr lang="en-GB" sz="2400" dirty="0"/>
              <a:t> trick to build surrogate cost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Then two flavours: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NM finds the best allocation</a:t>
            </a:r>
            <a:r>
              <a:rPr lang="en-GB" sz="2400" dirty="0"/>
              <a:t>, with or without “non-negative” constraints, i.e. nobody loses from the allocation.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Or NM finds suitable slot swapping propositions and airlines can accept them of not</a:t>
            </a:r>
          </a:p>
          <a:p>
            <a:r>
              <a:rPr lang="en-GB" sz="2400" dirty="0"/>
              <a:t>Potential issue: is rebuilding the cost function in this way good enough?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2607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9632-2FC2-48AE-824A-C64C7D2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Mechanism B : credit-based mechanism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C79E2A-20A1-42D3-9667-353472F0A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59293"/>
            <a:ext cx="8188657" cy="4822256"/>
          </a:xfrm>
        </p:spPr>
        <p:txBody>
          <a:bodyPr lIns="0">
            <a:noAutofit/>
          </a:bodyPr>
          <a:lstStyle/>
          <a:p>
            <a:r>
              <a:rPr lang="en-GB" sz="2400" dirty="0"/>
              <a:t>Principle: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Airlines communicate some simple parameters (</a:t>
            </a:r>
            <a:r>
              <a:rPr lang="en-GB" sz="2400" dirty="0">
                <a:solidFill>
                  <a:schemeClr val="accent3"/>
                </a:solidFill>
              </a:rPr>
              <a:t>priorities, margins</a:t>
            </a:r>
            <a:r>
              <a:rPr lang="en-GB" sz="2400" dirty="0"/>
              <a:t>), similar to what they give to UDPP (idem mechanism 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Airlines pay (in credits) for </a:t>
            </a:r>
            <a:r>
              <a:rPr lang="en-GB" sz="2400" dirty="0">
                <a:solidFill>
                  <a:schemeClr val="accent3"/>
                </a:solidFill>
              </a:rPr>
              <a:t>non-default parameters: </a:t>
            </a:r>
            <a:r>
              <a:rPr lang="en-GB" sz="2400" dirty="0"/>
              <a:t>e.g. if margin &lt;15 minutes </a:t>
            </a:r>
            <a:r>
              <a:rPr lang="en-GB" sz="2400" dirty="0">
                <a:sym typeface="Wingdings" panose="05000000000000000000" pitchFamily="2" charset="2"/>
              </a:rPr>
              <a:t> pay 10 credits.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Then NM</a:t>
            </a:r>
            <a:r>
              <a:rPr lang="en-GB" sz="2400" dirty="0"/>
              <a:t> finds the best allocation overall.</a:t>
            </a:r>
          </a:p>
          <a:p>
            <a:endParaRPr lang="en-GB" sz="2400" dirty="0"/>
          </a:p>
          <a:p>
            <a:r>
              <a:rPr lang="en-GB" sz="2400" dirty="0"/>
              <a:t>Potential issue: gaming from airlines? Calibration (“price” of parameters)? Initial credit endowment (related to equity…)?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1295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9632-2FC2-48AE-824A-C64C7D2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Mechanism C: Auction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574A0-06A8-4D49-8131-67077E29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3"/>
                </a:solidFill>
              </a:rPr>
              <a:t>No initial </a:t>
            </a:r>
            <a:r>
              <a:rPr lang="fr-FR" sz="2800" dirty="0" err="1">
                <a:solidFill>
                  <a:schemeClr val="accent3"/>
                </a:solidFill>
              </a:rPr>
              <a:t>endowment</a:t>
            </a:r>
            <a:r>
              <a:rPr lang="fr-FR" sz="2800" dirty="0">
                <a:solidFill>
                  <a:schemeClr val="accent3"/>
                </a:solidFill>
              </a:rPr>
              <a:t> </a:t>
            </a:r>
            <a:r>
              <a:rPr lang="fr-FR" sz="2800" dirty="0"/>
              <a:t>of slots (not </a:t>
            </a:r>
            <a:r>
              <a:rPr lang="fr-FR" sz="2800" dirty="0" err="1"/>
              <a:t>based</a:t>
            </a:r>
            <a:r>
              <a:rPr lang="fr-FR" sz="2800" dirty="0"/>
              <a:t> on FPFS).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Each</a:t>
            </a:r>
            <a:r>
              <a:rPr lang="fr-FR" sz="2800" dirty="0"/>
              <a:t> </a:t>
            </a:r>
            <a:r>
              <a:rPr lang="fr-FR" sz="2800" dirty="0" err="1"/>
              <a:t>airline</a:t>
            </a:r>
            <a:r>
              <a:rPr lang="fr-FR" sz="2800" dirty="0"/>
              <a:t> </a:t>
            </a:r>
            <a:r>
              <a:rPr lang="fr-FR" sz="2800" dirty="0" err="1"/>
              <a:t>puts</a:t>
            </a:r>
            <a:r>
              <a:rPr lang="fr-FR" sz="2800" dirty="0"/>
              <a:t> a </a:t>
            </a:r>
            <a:r>
              <a:rPr lang="fr-FR" sz="2800" dirty="0" err="1"/>
              <a:t>bid</a:t>
            </a:r>
            <a:r>
              <a:rPr lang="fr-FR" sz="2800" dirty="0"/>
              <a:t> (in </a:t>
            </a:r>
            <a:r>
              <a:rPr lang="fr-FR" sz="2800" dirty="0" err="1"/>
              <a:t>credits</a:t>
            </a:r>
            <a:r>
              <a:rPr lang="fr-FR" sz="2800" dirty="0"/>
              <a:t>) on </a:t>
            </a:r>
            <a:r>
              <a:rPr lang="fr-FR" sz="2800" dirty="0" err="1">
                <a:solidFill>
                  <a:schemeClr val="accent3"/>
                </a:solidFill>
              </a:rPr>
              <a:t>each</a:t>
            </a:r>
            <a:r>
              <a:rPr lang="fr-FR" sz="2800" dirty="0">
                <a:solidFill>
                  <a:schemeClr val="accent3"/>
                </a:solidFill>
              </a:rPr>
              <a:t> slot for </a:t>
            </a:r>
            <a:r>
              <a:rPr lang="fr-FR" sz="2800" dirty="0" err="1">
                <a:solidFill>
                  <a:schemeClr val="accent3"/>
                </a:solidFill>
              </a:rPr>
              <a:t>each</a:t>
            </a:r>
            <a:r>
              <a:rPr lang="fr-FR" sz="2800" dirty="0">
                <a:solidFill>
                  <a:schemeClr val="accent3"/>
                </a:solidFill>
              </a:rPr>
              <a:t> of </a:t>
            </a:r>
            <a:r>
              <a:rPr lang="fr-FR" sz="2800" dirty="0" err="1">
                <a:solidFill>
                  <a:schemeClr val="accent3"/>
                </a:solidFill>
              </a:rPr>
              <a:t>its</a:t>
            </a:r>
            <a:r>
              <a:rPr lang="fr-FR" sz="2800" dirty="0">
                <a:solidFill>
                  <a:schemeClr val="accent3"/>
                </a:solidFill>
              </a:rPr>
              <a:t> </a:t>
            </a:r>
            <a:r>
              <a:rPr lang="fr-FR" sz="2800" dirty="0" err="1">
                <a:solidFill>
                  <a:schemeClr val="accent3"/>
                </a:solidFill>
              </a:rPr>
              <a:t>flights</a:t>
            </a:r>
            <a:r>
              <a:rPr lang="fr-F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The </a:t>
            </a:r>
            <a:r>
              <a:rPr lang="fr-FR" sz="2800" dirty="0" err="1"/>
              <a:t>sum</a:t>
            </a:r>
            <a:r>
              <a:rPr lang="fr-FR" sz="2800" dirty="0"/>
              <a:t> of all the </a:t>
            </a:r>
            <a:r>
              <a:rPr lang="fr-FR" sz="2800" dirty="0" err="1"/>
              <a:t>bids</a:t>
            </a:r>
            <a:r>
              <a:rPr lang="fr-FR" sz="2800" dirty="0"/>
              <a:t> for a </a:t>
            </a:r>
            <a:r>
              <a:rPr lang="fr-FR" sz="2800" dirty="0" err="1"/>
              <a:t>flights</a:t>
            </a:r>
            <a:r>
              <a:rPr lang="fr-FR" sz="2800" dirty="0"/>
              <a:t> </a:t>
            </a:r>
            <a:r>
              <a:rPr lang="fr-FR" sz="2800" dirty="0" err="1"/>
              <a:t>needs</a:t>
            </a:r>
            <a:r>
              <a:rPr lang="fr-FR" sz="2800" dirty="0"/>
              <a:t> to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>
                <a:solidFill>
                  <a:schemeClr val="accent3"/>
                </a:solidFill>
              </a:rPr>
              <a:t>equal</a:t>
            </a:r>
            <a:r>
              <a:rPr lang="fr-FR" sz="2800" dirty="0">
                <a:solidFill>
                  <a:schemeClr val="accent3"/>
                </a:solidFill>
              </a:rPr>
              <a:t> to 0</a:t>
            </a:r>
            <a:r>
              <a:rPr lang="fr-F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The </a:t>
            </a:r>
            <a:r>
              <a:rPr lang="fr-FR" sz="2800" dirty="0" err="1"/>
              <a:t>highest</a:t>
            </a:r>
            <a:r>
              <a:rPr lang="fr-FR" sz="2800" dirty="0"/>
              <a:t> </a:t>
            </a:r>
            <a:r>
              <a:rPr lang="fr-FR" sz="2800" dirty="0" err="1"/>
              <a:t>bidder</a:t>
            </a:r>
            <a:r>
              <a:rPr lang="fr-FR" sz="2800" dirty="0"/>
              <a:t> for </a:t>
            </a:r>
            <a:r>
              <a:rPr lang="fr-FR" sz="2800" dirty="0" err="1"/>
              <a:t>each</a:t>
            </a:r>
            <a:r>
              <a:rPr lang="fr-FR" sz="2800" dirty="0"/>
              <a:t> slot </a:t>
            </a:r>
            <a:r>
              <a:rPr lang="fr-FR" sz="2800" dirty="0" err="1"/>
              <a:t>gets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The </a:t>
            </a:r>
            <a:r>
              <a:rPr lang="fr-FR" sz="2800" dirty="0" err="1"/>
              <a:t>excess</a:t>
            </a:r>
            <a:r>
              <a:rPr lang="fr-FR" sz="2800" dirty="0"/>
              <a:t> in </a:t>
            </a:r>
            <a:r>
              <a:rPr lang="fr-FR" sz="2800" dirty="0" err="1"/>
              <a:t>credits</a:t>
            </a:r>
            <a:r>
              <a:rPr lang="fr-FR" sz="2800" dirty="0"/>
              <a:t> </a:t>
            </a:r>
            <a:r>
              <a:rPr lang="fr-FR" sz="2800" dirty="0" err="1"/>
              <a:t>spent</a:t>
            </a:r>
            <a:r>
              <a:rPr lang="fr-FR" sz="2800" dirty="0"/>
              <a:t> by all the </a:t>
            </a:r>
            <a:r>
              <a:rPr lang="fr-FR" sz="2800" dirty="0" err="1"/>
              <a:t>airlines</a:t>
            </a:r>
            <a:r>
              <a:rPr lang="fr-FR" sz="2800" dirty="0"/>
              <a:t> are </a:t>
            </a:r>
            <a:r>
              <a:rPr lang="fr-FR" sz="2800" dirty="0" err="1"/>
              <a:t>redistributed</a:t>
            </a:r>
            <a:r>
              <a:rPr lang="fr-FR" sz="2800" dirty="0"/>
              <a:t> </a:t>
            </a:r>
            <a:r>
              <a:rPr lang="fr-FR" sz="2800" dirty="0" err="1"/>
              <a:t>equally</a:t>
            </a:r>
            <a:r>
              <a:rPr lang="fr-FR" sz="2800" dirty="0"/>
              <a:t> </a:t>
            </a:r>
            <a:r>
              <a:rPr lang="fr-FR" sz="2800" dirty="0" err="1"/>
              <a:t>among</a:t>
            </a:r>
            <a:r>
              <a:rPr lang="fr-FR" sz="2800" dirty="0"/>
              <a:t> </a:t>
            </a:r>
            <a:r>
              <a:rPr lang="fr-FR" sz="2800" dirty="0" err="1"/>
              <a:t>airlines</a:t>
            </a:r>
            <a:r>
              <a:rPr lang="fr-FR" sz="2800" dirty="0"/>
              <a:t>, to </a:t>
            </a:r>
            <a:r>
              <a:rPr lang="fr-FR" sz="2800" dirty="0" err="1"/>
              <a:t>ensure</a:t>
            </a:r>
            <a:r>
              <a:rPr lang="fr-FR" sz="2800" dirty="0"/>
              <a:t> </a:t>
            </a:r>
            <a:r>
              <a:rPr lang="fr-FR" sz="2800" dirty="0" err="1"/>
              <a:t>that</a:t>
            </a:r>
            <a:r>
              <a:rPr lang="fr-FR" sz="2800" dirty="0"/>
              <a:t> the volume of </a:t>
            </a:r>
            <a:r>
              <a:rPr lang="fr-FR" sz="2800" dirty="0" err="1"/>
              <a:t>credits</a:t>
            </a:r>
            <a:r>
              <a:rPr lang="fr-FR" sz="2800" dirty="0"/>
              <a:t> </a:t>
            </a:r>
            <a:r>
              <a:rPr lang="fr-FR" sz="2800" dirty="0" err="1"/>
              <a:t>remain</a:t>
            </a:r>
            <a:r>
              <a:rPr lang="fr-FR" sz="2800" dirty="0"/>
              <a:t> constant in the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254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9632-2FC2-48AE-824A-C64C7D2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Mechanism C: Auction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5D6A0DE-FD25-41F3-8149-1EE4ABFB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2230"/>
            <a:ext cx="8229599" cy="452596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D671B0A-3738-4C09-9915-8F6EB24A53B2}"/>
              </a:ext>
            </a:extLst>
          </p:cNvPr>
          <p:cNvGraphicFramePr>
            <a:graphicFrameLocks noGrp="1"/>
          </p:cNvGraphicFramePr>
          <p:nvPr/>
        </p:nvGraphicFramePr>
        <p:xfrm>
          <a:off x="1249527" y="1430338"/>
          <a:ext cx="6350000" cy="190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6987169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05100698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99903812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425915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864457973"/>
                    </a:ext>
                  </a:extLst>
                </a:gridCol>
              </a:tblGrid>
              <a:tr h="3804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52559"/>
                  </a:ext>
                </a:extLst>
              </a:tr>
              <a:tr h="380425">
                <a:tc>
                  <a:txBody>
                    <a:bodyPr/>
                    <a:lstStyle/>
                    <a:p>
                      <a:r>
                        <a:rPr lang="en-US" sz="1600" dirty="0"/>
                        <a:t>A1 (F001)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605295"/>
                  </a:ext>
                </a:extLst>
              </a:tr>
              <a:tr h="380425">
                <a:tc>
                  <a:txBody>
                    <a:bodyPr/>
                    <a:lstStyle/>
                    <a:p>
                      <a:r>
                        <a:rPr lang="en-US" sz="1600" dirty="0"/>
                        <a:t>A1 (F010)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350959"/>
                  </a:ext>
                </a:extLst>
              </a:tr>
              <a:tr h="380425">
                <a:tc>
                  <a:txBody>
                    <a:bodyPr/>
                    <a:lstStyle/>
                    <a:p>
                      <a:r>
                        <a:rPr lang="en-US" sz="1600" dirty="0"/>
                        <a:t>A2 (F002)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06846"/>
                  </a:ext>
                </a:extLst>
              </a:tr>
              <a:tr h="380425">
                <a:tc>
                  <a:txBody>
                    <a:bodyPr/>
                    <a:lstStyle/>
                    <a:p>
                      <a:r>
                        <a:rPr lang="en-US" sz="1600" dirty="0"/>
                        <a:t>A3 (F008)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75544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473763AD-C103-4088-9BBA-62C9F2014634}"/>
              </a:ext>
            </a:extLst>
          </p:cNvPr>
          <p:cNvGraphicFramePr>
            <a:graphicFrameLocks noGrp="1"/>
          </p:cNvGraphicFramePr>
          <p:nvPr/>
        </p:nvGraphicFramePr>
        <p:xfrm>
          <a:off x="772538" y="4047869"/>
          <a:ext cx="7664095" cy="71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34">
                  <a:extLst>
                    <a:ext uri="{9D8B030D-6E8A-4147-A177-3AD203B41FA5}">
                      <a16:colId xmlns:a16="http://schemas.microsoft.com/office/drawing/2014/main" val="4051006984"/>
                    </a:ext>
                  </a:extLst>
                </a:gridCol>
                <a:gridCol w="1337094">
                  <a:extLst>
                    <a:ext uri="{9D8B030D-6E8A-4147-A177-3AD203B41FA5}">
                      <a16:colId xmlns:a16="http://schemas.microsoft.com/office/drawing/2014/main" val="1999038123"/>
                    </a:ext>
                  </a:extLst>
                </a:gridCol>
                <a:gridCol w="1466491">
                  <a:extLst>
                    <a:ext uri="{9D8B030D-6E8A-4147-A177-3AD203B41FA5}">
                      <a16:colId xmlns:a16="http://schemas.microsoft.com/office/drawing/2014/main" val="1064259150"/>
                    </a:ext>
                  </a:extLst>
                </a:gridCol>
                <a:gridCol w="1509622">
                  <a:extLst>
                    <a:ext uri="{9D8B030D-6E8A-4147-A177-3AD203B41FA5}">
                      <a16:colId xmlns:a16="http://schemas.microsoft.com/office/drawing/2014/main" val="2864457973"/>
                    </a:ext>
                  </a:extLst>
                </a:gridCol>
                <a:gridCol w="2009954">
                  <a:extLst>
                    <a:ext uri="{9D8B030D-6E8A-4147-A177-3AD203B41FA5}">
                      <a16:colId xmlns:a16="http://schemas.microsoft.com/office/drawing/2014/main" val="1494528754"/>
                    </a:ext>
                  </a:extLst>
                </a:gridCol>
              </a:tblGrid>
              <a:tr h="358796">
                <a:tc>
                  <a:txBody>
                    <a:bodyPr/>
                    <a:lstStyle/>
                    <a:p>
                      <a:r>
                        <a:rPr lang="en-US" sz="1600" dirty="0"/>
                        <a:t>Slot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Credits spent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52559"/>
                  </a:ext>
                </a:extLst>
              </a:tr>
              <a:tr h="3587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 (F001) 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A1 (F010) 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A3 (F008) -1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A2 (F002) -5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05295"/>
                  </a:ext>
                </a:extLst>
              </a:tr>
            </a:tbl>
          </a:graphicData>
        </a:graphic>
      </p:graphicFrame>
      <p:sp>
        <p:nvSpPr>
          <p:cNvPr id="10" name="CuadroTexto 10">
            <a:extLst>
              <a:ext uri="{FF2B5EF4-FFF2-40B4-BE49-F238E27FC236}">
                <a16:creationId xmlns:a16="http://schemas.microsoft.com/office/drawing/2014/main" id="{C3283EBE-2C92-4F99-B48C-5CA8A5170C17}"/>
              </a:ext>
            </a:extLst>
          </p:cNvPr>
          <p:cNvSpPr txBox="1"/>
          <p:nvPr/>
        </p:nvSpPr>
        <p:spPr>
          <a:xfrm>
            <a:off x="698737" y="3564925"/>
            <a:ext cx="7988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Final allocation:</a:t>
            </a:r>
            <a:endParaRPr lang="en-US" sz="1600" dirty="0"/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FA26F9A7-BD17-4FB0-8710-C52CD75D65B2}"/>
              </a:ext>
            </a:extLst>
          </p:cNvPr>
          <p:cNvSpPr txBox="1"/>
          <p:nvPr/>
        </p:nvSpPr>
        <p:spPr>
          <a:xfrm>
            <a:off x="698737" y="4831681"/>
            <a:ext cx="7988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We then redistribute excess credits to have a constant number of credits in the system:</a:t>
            </a:r>
          </a:p>
        </p:txBody>
      </p:sp>
      <p:graphicFrame>
        <p:nvGraphicFramePr>
          <p:cNvPr id="12" name="Tabla 13">
            <a:extLst>
              <a:ext uri="{FF2B5EF4-FFF2-40B4-BE49-F238E27FC236}">
                <a16:creationId xmlns:a16="http://schemas.microsoft.com/office/drawing/2014/main" id="{4B05EED7-317A-4E5A-B8FE-EA562098FF18}"/>
              </a:ext>
            </a:extLst>
          </p:cNvPr>
          <p:cNvGraphicFramePr>
            <a:graphicFrameLocks noGrp="1"/>
          </p:cNvGraphicFramePr>
          <p:nvPr/>
        </p:nvGraphicFramePr>
        <p:xfrm>
          <a:off x="772537" y="5302675"/>
          <a:ext cx="7664095" cy="71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934">
                  <a:extLst>
                    <a:ext uri="{9D8B030D-6E8A-4147-A177-3AD203B41FA5}">
                      <a16:colId xmlns:a16="http://schemas.microsoft.com/office/drawing/2014/main" val="4051006984"/>
                    </a:ext>
                  </a:extLst>
                </a:gridCol>
                <a:gridCol w="1337094">
                  <a:extLst>
                    <a:ext uri="{9D8B030D-6E8A-4147-A177-3AD203B41FA5}">
                      <a16:colId xmlns:a16="http://schemas.microsoft.com/office/drawing/2014/main" val="1999038123"/>
                    </a:ext>
                  </a:extLst>
                </a:gridCol>
                <a:gridCol w="1466491">
                  <a:extLst>
                    <a:ext uri="{9D8B030D-6E8A-4147-A177-3AD203B41FA5}">
                      <a16:colId xmlns:a16="http://schemas.microsoft.com/office/drawing/2014/main" val="1064259150"/>
                    </a:ext>
                  </a:extLst>
                </a:gridCol>
                <a:gridCol w="1509622">
                  <a:extLst>
                    <a:ext uri="{9D8B030D-6E8A-4147-A177-3AD203B41FA5}">
                      <a16:colId xmlns:a16="http://schemas.microsoft.com/office/drawing/2014/main" val="2864457973"/>
                    </a:ext>
                  </a:extLst>
                </a:gridCol>
                <a:gridCol w="2009954">
                  <a:extLst>
                    <a:ext uri="{9D8B030D-6E8A-4147-A177-3AD203B41FA5}">
                      <a16:colId xmlns:a16="http://schemas.microsoft.com/office/drawing/2014/main" val="1494528754"/>
                    </a:ext>
                  </a:extLst>
                </a:gridCol>
              </a:tblGrid>
              <a:tr h="358796">
                <a:tc>
                  <a:txBody>
                    <a:bodyPr/>
                    <a:lstStyle/>
                    <a:p>
                      <a:r>
                        <a:rPr lang="en-US" sz="1600" dirty="0"/>
                        <a:t>Slot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Slot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Credits spent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52559"/>
                  </a:ext>
                </a:extLst>
              </a:tr>
              <a:tr h="35879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A1 (F001) 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A1 (F010) 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A3 (F008) -3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A2 (F002) -7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05295"/>
                  </a:ext>
                </a:extLst>
              </a:tr>
            </a:tbl>
          </a:graphicData>
        </a:graphic>
      </p:graphicFrame>
      <p:sp>
        <p:nvSpPr>
          <p:cNvPr id="13" name="CuadroTexto 10">
            <a:extLst>
              <a:ext uri="{FF2B5EF4-FFF2-40B4-BE49-F238E27FC236}">
                <a16:creationId xmlns:a16="http://schemas.microsoft.com/office/drawing/2014/main" id="{5B7895B7-1BD0-4032-9172-6C79DBE70536}"/>
              </a:ext>
            </a:extLst>
          </p:cNvPr>
          <p:cNvSpPr txBox="1"/>
          <p:nvPr/>
        </p:nvSpPr>
        <p:spPr>
          <a:xfrm>
            <a:off x="772538" y="893615"/>
            <a:ext cx="7988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Bets: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268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9632-2FC2-48AE-824A-C64C7D2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Other issues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C79E2A-20A1-42D3-9667-353472F0A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59293"/>
            <a:ext cx="8188657" cy="3128210"/>
          </a:xfrm>
        </p:spPr>
        <p:txBody>
          <a:bodyPr l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Credits vs money</a:t>
            </a:r>
            <a:r>
              <a:rPr lang="en-GB" sz="2400" dirty="0"/>
              <a:t>. Feedback from airlines: no ‘real’ money, for operational reasons.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Dynamic nature of slot allocation</a:t>
            </a:r>
            <a:r>
              <a:rPr lang="en-GB" sz="2400" dirty="0"/>
              <a:t>: how to deal with evolving situations, for instance when airlines have already paid something in credits?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How to deal with </a:t>
            </a:r>
            <a:r>
              <a:rPr lang="en-GB" sz="2400" dirty="0">
                <a:solidFill>
                  <a:schemeClr val="accent3"/>
                </a:solidFill>
              </a:rPr>
              <a:t>constraints in other sectors</a:t>
            </a:r>
            <a:r>
              <a:rPr lang="en-GB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6847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742" y="2953753"/>
            <a:ext cx="6313314" cy="1143000"/>
          </a:xfrm>
        </p:spPr>
        <p:txBody>
          <a:bodyPr/>
          <a:lstStyle/>
          <a:p>
            <a:pPr algn="ctr"/>
            <a:r>
              <a:rPr lang="en-US" dirty="0" err="1"/>
              <a:t>Behavioural</a:t>
            </a:r>
            <a:r>
              <a:rPr lang="en-US" dirty="0"/>
              <a:t>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14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Deviations from rationality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320"/>
            <a:ext cx="8382000" cy="5520087"/>
          </a:xfrm>
        </p:spPr>
        <p:txBody>
          <a:bodyPr l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BEACON will test </a:t>
            </a:r>
            <a:r>
              <a:rPr lang="en-GB" sz="2400" b="1" dirty="0">
                <a:solidFill>
                  <a:schemeClr val="accent3"/>
                </a:solidFill>
              </a:rPr>
              <a:t>deviations from rationality </a:t>
            </a:r>
            <a:r>
              <a:rPr lang="en-GB" sz="2400" dirty="0"/>
              <a:t>in the context of UDPP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“Rationality” loosely means that an agent makes the best available decision with the available information to maximise its (self-)declared objective function (e.g. profit).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3"/>
                </a:solidFill>
              </a:rPr>
              <a:t>Apparent deviations</a:t>
            </a:r>
            <a:r>
              <a:rPr lang="en-GB" sz="2400" dirty="0"/>
              <a:t>: the observer does not have the same information that the agent or does not know exactly the objectives of the agent.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3"/>
                </a:solidFill>
              </a:rPr>
              <a:t>Real deviations</a:t>
            </a:r>
            <a:r>
              <a:rPr lang="en-GB" sz="2400" dirty="0"/>
              <a:t>: the agent makes sub-optimal decisions.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Companies are made of humans: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Agent problem: the objective of the human may not be aligned with the entity.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Humans have </a:t>
            </a:r>
            <a:r>
              <a:rPr lang="en-GB" sz="2000" b="1" dirty="0">
                <a:solidFill>
                  <a:schemeClr val="accent3"/>
                </a:solidFill>
              </a:rPr>
              <a:t>cognitive biases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=&gt; Use of </a:t>
            </a:r>
            <a:r>
              <a:rPr lang="en-GB" sz="2400" b="1" dirty="0">
                <a:solidFill>
                  <a:schemeClr val="accent3"/>
                </a:solidFill>
              </a:rPr>
              <a:t>prospect theory &amp; intertemporal choice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2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6963877" cy="670605"/>
          </a:xfrm>
        </p:spPr>
        <p:txBody>
          <a:bodyPr>
            <a:normAutofit/>
          </a:bodyPr>
          <a:lstStyle/>
          <a:p>
            <a:r>
              <a:rPr lang="en-US" dirty="0"/>
              <a:t>BEACON – a SESAR ER4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E40274-282C-453B-943E-4ED60E71E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301" y="5151325"/>
            <a:ext cx="3439884" cy="81410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C7A406-FFD3-4E30-B4E7-F9084215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844" y="3119102"/>
            <a:ext cx="1465196" cy="1484528"/>
          </a:xfrm>
          <a:prstGeom prst="rect">
            <a:avLst/>
          </a:prstGeom>
        </p:spPr>
      </p:pic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1C2658F7-562A-4270-8D2A-68BFECA03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39" y="1070426"/>
            <a:ext cx="3174606" cy="167084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1F3B9C-10EC-4834-996E-BE05EE484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253" y="1087070"/>
            <a:ext cx="3260006" cy="163000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873CFC2-580C-433F-89E4-E38B280F6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4401982"/>
            <a:ext cx="3384544" cy="2538408"/>
          </a:xfrm>
          <a:prstGeom prst="rect">
            <a:avLst/>
          </a:prstGeom>
        </p:spPr>
      </p:pic>
      <p:pic>
        <p:nvPicPr>
          <p:cNvPr id="7" name="Picture 6" descr="A picture containing dark, monitor, sitting, lit&#10;&#10;Description automatically generated">
            <a:extLst>
              <a:ext uri="{FF2B5EF4-FFF2-40B4-BE49-F238E27FC236}">
                <a16:creationId xmlns:a16="http://schemas.microsoft.com/office/drawing/2014/main" id="{54AE34E9-5D76-4047-BEE0-62436122C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331" y="3434334"/>
            <a:ext cx="3239018" cy="7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9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1" y="287338"/>
            <a:ext cx="63132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Classical Economics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5945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Assumes fully rational agent </a:t>
            </a:r>
            <a:endParaRPr sz="2400" dirty="0"/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Full utility maximisation with stable and consistent preferences</a:t>
            </a:r>
            <a:endParaRPr sz="2400" dirty="0"/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Prescriptive normative models</a:t>
            </a:r>
            <a:endParaRPr sz="2400" dirty="0"/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Objective weighing-up of costs and benefits of choices across lifetime</a:t>
            </a:r>
            <a:endParaRPr sz="2400" dirty="0"/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Unlimited cognitive ability and act accordingly</a:t>
            </a:r>
            <a:endParaRPr sz="2400" dirty="0"/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Well-formulated mathematical models with convenient properties</a:t>
            </a:r>
            <a:endParaRPr sz="2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6512256" y="6556407"/>
            <a:ext cx="2133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body" idx="4294967295"/>
          </p:nvPr>
        </p:nvSpPr>
        <p:spPr>
          <a:xfrm>
            <a:off x="602279" y="2820157"/>
            <a:ext cx="3906600" cy="1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21175" rIns="21175" bIns="21175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200"/>
              <a:buFont typeface="Catamaran Thin"/>
              <a:buNone/>
            </a:pPr>
            <a:r>
              <a:rPr lang="en-GB" sz="10400"/>
              <a:t>35,000</a:t>
            </a:r>
            <a:endParaRPr sz="104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4294967295"/>
          </p:nvPr>
        </p:nvSpPr>
        <p:spPr>
          <a:xfrm>
            <a:off x="4771732" y="2191106"/>
            <a:ext cx="4018500" cy="20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75" tIns="21175" rIns="21175" bIns="21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200"/>
              <a:buFont typeface="Catamaran Thin"/>
              <a:buNone/>
            </a:pPr>
            <a:r>
              <a:rPr lang="en-GB" sz="2300"/>
              <a:t>Number of decisions an adult makes per day.</a:t>
            </a:r>
            <a:endParaRPr sz="230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6512256" y="6556407"/>
            <a:ext cx="2133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/>
          </a:p>
        </p:txBody>
      </p:sp>
      <p:cxnSp>
        <p:nvCxnSpPr>
          <p:cNvPr id="112" name="Google Shape;112;p18"/>
          <p:cNvCxnSpPr/>
          <p:nvPr/>
        </p:nvCxnSpPr>
        <p:spPr>
          <a:xfrm>
            <a:off x="4716379" y="1953211"/>
            <a:ext cx="0" cy="2244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57201" y="287338"/>
            <a:ext cx="63132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Behavioural Economics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457199" y="1106905"/>
            <a:ext cx="8229599" cy="53725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2200" dirty="0"/>
              <a:t>Based around real (</a:t>
            </a:r>
            <a:r>
              <a:rPr lang="en-GB" sz="2200" dirty="0">
                <a:solidFill>
                  <a:schemeClr val="accent3"/>
                </a:solidFill>
              </a:rPr>
              <a:t>not fully rational</a:t>
            </a:r>
            <a:r>
              <a:rPr lang="en-GB" sz="2200" dirty="0"/>
              <a:t>) agent</a:t>
            </a:r>
            <a:endParaRPr sz="22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GB" sz="2200" dirty="0"/>
              <a:t>As assumptions about human rationality, utility maximisation and preferences are often violated in reality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2200" dirty="0">
                <a:solidFill>
                  <a:schemeClr val="accent3"/>
                </a:solidFill>
              </a:rPr>
              <a:t>Studies deviations from rationality </a:t>
            </a:r>
            <a:r>
              <a:rPr lang="en-GB" sz="2200" dirty="0"/>
              <a:t>to explain and mitigate their impact in a systematic way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2200" dirty="0"/>
              <a:t>Descriptive models to capture actual behaviour</a:t>
            </a:r>
            <a:endParaRPr sz="2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2200" dirty="0">
                <a:solidFill>
                  <a:schemeClr val="accent3"/>
                </a:solidFill>
              </a:rPr>
              <a:t>Limited cognitive capacity:</a:t>
            </a:r>
          </a:p>
          <a:p>
            <a:pPr marL="1200150" lvl="1" indent="-342900">
              <a:spcBef>
                <a:spcPts val="0"/>
              </a:spcBef>
              <a:buSzPts val="1800"/>
              <a:buFont typeface="Calibri"/>
              <a:buChar char="●"/>
            </a:pPr>
            <a:r>
              <a:rPr lang="en-GB" sz="2200" dirty="0"/>
              <a:t>We make many decisions each day, and therefore have to take </a:t>
            </a:r>
            <a:r>
              <a:rPr lang="en-GB" sz="2200" dirty="0">
                <a:solidFill>
                  <a:schemeClr val="accent3"/>
                </a:solidFill>
              </a:rPr>
              <a:t>mental shortcuts and use heuristics </a:t>
            </a:r>
            <a:r>
              <a:rPr lang="en-GB" sz="2200" dirty="0"/>
              <a:t>because cognitive resources are scarce</a:t>
            </a:r>
          </a:p>
          <a:p>
            <a:pPr marL="1200150" lvl="1" indent="-342900">
              <a:spcBef>
                <a:spcPts val="0"/>
              </a:spcBef>
              <a:buSzPts val="1800"/>
              <a:buFont typeface="Calibri"/>
              <a:buChar char="●"/>
            </a:pPr>
            <a:r>
              <a:rPr lang="en-GB" sz="2200" dirty="0"/>
              <a:t>Resulting biases can impair judgement, lead to </a:t>
            </a:r>
            <a:r>
              <a:rPr lang="en-GB" sz="2200" dirty="0">
                <a:solidFill>
                  <a:schemeClr val="accent3"/>
                </a:solidFill>
              </a:rPr>
              <a:t>suboptimal decision-making</a:t>
            </a:r>
            <a:endParaRPr sz="22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GB" sz="2200" dirty="0"/>
              <a:t>Often not possible to mathematically formulate </a:t>
            </a:r>
          </a:p>
          <a:p>
            <a:pPr marL="1200150" lvl="1" indent="-342900">
              <a:spcBef>
                <a:spcPts val="0"/>
              </a:spcBef>
              <a:buSzPts val="1800"/>
              <a:buFont typeface="Calibri"/>
              <a:buChar char="●"/>
            </a:pPr>
            <a:r>
              <a:rPr lang="en-GB" sz="2200" dirty="0"/>
              <a:t>Exceptions include </a:t>
            </a:r>
            <a:r>
              <a:rPr lang="en-GB" sz="2200" dirty="0">
                <a:solidFill>
                  <a:schemeClr val="accent3"/>
                </a:solidFill>
              </a:rPr>
              <a:t>prospect theory </a:t>
            </a:r>
            <a:r>
              <a:rPr lang="en-GB" sz="2200" dirty="0"/>
              <a:t>and </a:t>
            </a:r>
            <a:r>
              <a:rPr lang="en-GB" sz="2200" dirty="0">
                <a:solidFill>
                  <a:schemeClr val="accent3"/>
                </a:solidFill>
              </a:rPr>
              <a:t>hyperbolic discounting</a:t>
            </a:r>
            <a:endParaRPr sz="22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512256" y="6556407"/>
            <a:ext cx="2133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457201" y="287338"/>
            <a:ext cx="63132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Prospect Theory</a:t>
            </a:r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body" idx="1"/>
          </p:nvPr>
        </p:nvSpPr>
        <p:spPr>
          <a:xfrm>
            <a:off x="457200" y="981777"/>
            <a:ext cx="7594500" cy="51445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000" dirty="0"/>
              <a:t>Prospect Theory was developed by Kahneman and Tversky (1979) to describe decision-making under uncertainty</a:t>
            </a:r>
            <a:endParaRPr sz="2000" dirty="0"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/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000" dirty="0"/>
              <a:t>Some distinguishing features compared to standard utility theory are:</a:t>
            </a:r>
            <a:endParaRPr sz="2000" dirty="0"/>
          </a:p>
          <a:p>
            <a:pPr marL="857250" lvl="1">
              <a:spcBef>
                <a:spcPts val="0"/>
              </a:spcBef>
              <a:buSzPts val="1800"/>
            </a:pPr>
            <a:r>
              <a:rPr lang="en-GB" sz="2000" b="1" dirty="0">
                <a:solidFill>
                  <a:schemeClr val="accent3"/>
                </a:solidFill>
              </a:rPr>
              <a:t>Losses loom much larger than gains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  <a:r>
              <a:rPr lang="en-GB" sz="2000" dirty="0"/>
              <a:t>– about twice as much (loss-aversion)</a:t>
            </a:r>
            <a:endParaRPr sz="2000" dirty="0"/>
          </a:p>
          <a:p>
            <a:pPr marL="857250" lvl="1">
              <a:spcBef>
                <a:spcPts val="0"/>
              </a:spcBef>
              <a:buSzPts val="1800"/>
            </a:pPr>
            <a:r>
              <a:rPr lang="en-GB" sz="2000" b="1" dirty="0">
                <a:solidFill>
                  <a:schemeClr val="accent3"/>
                </a:solidFill>
              </a:rPr>
              <a:t>Diminishing sensitivity </a:t>
            </a:r>
            <a:r>
              <a:rPr lang="en-GB" sz="2000" dirty="0"/>
              <a:t>in the loss as well as the gain domain</a:t>
            </a:r>
            <a:endParaRPr sz="2000" dirty="0"/>
          </a:p>
          <a:p>
            <a:pPr marL="857250" lvl="1">
              <a:spcBef>
                <a:spcPts val="0"/>
              </a:spcBef>
              <a:buSzPts val="1800"/>
            </a:pPr>
            <a:r>
              <a:rPr lang="en-GB" sz="2000" b="1" dirty="0">
                <a:solidFill>
                  <a:schemeClr val="accent3"/>
                </a:solidFill>
              </a:rPr>
              <a:t>Reference point dependent </a:t>
            </a:r>
            <a:r>
              <a:rPr lang="en-GB" sz="2000" dirty="0"/>
              <a:t>- often the status quo</a:t>
            </a:r>
            <a:endParaRPr sz="2000" dirty="0"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/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000" dirty="0"/>
              <a:t>Related biases include:</a:t>
            </a:r>
            <a:endParaRPr sz="2000" dirty="0"/>
          </a:p>
          <a:p>
            <a:pPr marL="857250" lvl="1">
              <a:spcBef>
                <a:spcPts val="0"/>
              </a:spcBef>
              <a:buSzPts val="1800"/>
            </a:pPr>
            <a:r>
              <a:rPr lang="en-GB" sz="2000" dirty="0"/>
              <a:t>Loss-aversion</a:t>
            </a:r>
            <a:endParaRPr sz="2000" dirty="0"/>
          </a:p>
          <a:p>
            <a:pPr marL="857250" lvl="1">
              <a:spcBef>
                <a:spcPts val="0"/>
              </a:spcBef>
              <a:buSzPts val="1800"/>
            </a:pPr>
            <a:r>
              <a:rPr lang="en-GB" sz="2000" dirty="0"/>
              <a:t>Endowment effect</a:t>
            </a:r>
            <a:endParaRPr sz="2000" dirty="0"/>
          </a:p>
          <a:p>
            <a:pPr marL="857250" lvl="1">
              <a:spcBef>
                <a:spcPts val="0"/>
              </a:spcBef>
              <a:buSzPts val="1800"/>
            </a:pPr>
            <a:r>
              <a:rPr lang="en-GB" sz="2000" dirty="0"/>
              <a:t>Disposition effect</a:t>
            </a:r>
            <a:endParaRPr sz="20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34" name="Google Shape;234;p28"/>
          <p:cNvSpPr txBox="1">
            <a:spLocks noGrp="1"/>
          </p:cNvSpPr>
          <p:nvPr>
            <p:ph type="sldNum" idx="12"/>
          </p:nvPr>
        </p:nvSpPr>
        <p:spPr>
          <a:xfrm>
            <a:off x="6512256" y="6556407"/>
            <a:ext cx="2133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4247" y="3896063"/>
            <a:ext cx="4759922" cy="2262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3075" y="4142749"/>
            <a:ext cx="3505074" cy="23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742" y="2953753"/>
            <a:ext cx="6313314" cy="1143000"/>
          </a:xfrm>
        </p:spPr>
        <p:txBody>
          <a:bodyPr/>
          <a:lstStyle/>
          <a:p>
            <a:pPr algn="ctr"/>
            <a:r>
              <a:rPr lang="en-US" dirty="0"/>
              <a:t>Simulations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7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320"/>
            <a:ext cx="8382000" cy="5520087"/>
          </a:xfrm>
        </p:spPr>
        <p:txBody>
          <a:bodyPr lIns="0">
            <a:noAutofit/>
          </a:bodyPr>
          <a:lstStyle/>
          <a:p>
            <a:r>
              <a:rPr lang="en-GB" sz="2000"/>
              <a:t>5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3"/>
                </a:solidFill>
              </a:rPr>
              <a:t>Problem definition</a:t>
            </a:r>
            <a:r>
              <a:rPr lang="en-GB" sz="2000"/>
              <a:t> and high-level modelling requirements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Definition of KPIs, mechanisms,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3"/>
                </a:solidFill>
              </a:rPr>
              <a:t>Small-scale</a:t>
            </a:r>
            <a:r>
              <a:rPr lang="en-GB" sz="2000"/>
              <a:t> behavioural modelling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Inference of behavioural parameters through small experiments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Mechanisms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3"/>
                </a:solidFill>
              </a:rPr>
              <a:t>Large-scale</a:t>
            </a:r>
            <a:r>
              <a:rPr lang="en-GB" sz="2000"/>
              <a:t> simulations at ATM network level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Use of European-wide microscopic ABM Mercury.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Human-in-the-loop simulations.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3"/>
                </a:solidFill>
              </a:rPr>
              <a:t>Analysis</a:t>
            </a:r>
            <a:r>
              <a:rPr lang="en-GB" sz="2000"/>
              <a:t> of modelling results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Statistical effects, differential effects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Computation of KPIs, non-rationality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accent3"/>
                </a:solidFill>
              </a:rPr>
              <a:t>Conclusions</a:t>
            </a:r>
            <a:r>
              <a:rPr lang="en-GB" sz="2000"/>
              <a:t>, guidelines and recommendations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Importance of non-rationality, recommendations for further studies (e.g. B.E. used at the design stage)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/>
              <a:t>Concept assessment (in particular regarding new mechanisms).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320"/>
            <a:ext cx="8382000" cy="5520087"/>
          </a:xfrm>
        </p:spPr>
        <p:txBody>
          <a:bodyPr lIns="0">
            <a:noAutofit/>
          </a:bodyPr>
          <a:lstStyle/>
          <a:p>
            <a:r>
              <a:rPr lang="en-US" sz="2400" dirty="0"/>
              <a:t>First model: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Small scale</a:t>
            </a:r>
            <a:r>
              <a:rPr lang="en-US" sz="2400" dirty="0"/>
              <a:t>, </a:t>
            </a:r>
            <a:r>
              <a:rPr lang="en-US" sz="2400" dirty="0" err="1"/>
              <a:t>stylised</a:t>
            </a:r>
            <a:r>
              <a:rPr lang="en-US" sz="2400" dirty="0"/>
              <a:t> airspace, reduced number of airports, reduced number of flights. Includes passenger connections.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Focused on some </a:t>
            </a:r>
            <a:r>
              <a:rPr lang="en-US" sz="2400" dirty="0" err="1"/>
              <a:t>behavioural</a:t>
            </a:r>
            <a:r>
              <a:rPr lang="en-US" sz="2400" dirty="0"/>
              <a:t> assessments and a rough estimation of the UDPP parameters.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Second model (Mercury):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Large scale</a:t>
            </a:r>
            <a:r>
              <a:rPr lang="en-US" sz="2400" dirty="0"/>
              <a:t>, real airspace, historical data (traffic, regulations, passenger itineraries), more detailed processed (turn-around, curfew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Produces the final KPI assessment.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Will be used for </a:t>
            </a:r>
            <a:r>
              <a:rPr lang="en-US" sz="2400" dirty="0">
                <a:solidFill>
                  <a:schemeClr val="accent3"/>
                </a:solidFill>
              </a:rPr>
              <a:t>human-in-the-loop simulations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79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320"/>
            <a:ext cx="8382000" cy="5520087"/>
          </a:xfrm>
        </p:spPr>
        <p:txBody>
          <a:bodyPr l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UDPP allows to “relax” the rigidity of FPFS by considering </a:t>
            </a:r>
            <a:r>
              <a:rPr lang="en-US" sz="2400" b="1" dirty="0">
                <a:solidFill>
                  <a:schemeClr val="accent3"/>
                </a:solidFill>
              </a:rPr>
              <a:t>airline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Airline costs can be “revealed” by different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Mechanisms may have various </a:t>
            </a:r>
            <a:r>
              <a:rPr lang="en-US" sz="2400" dirty="0">
                <a:solidFill>
                  <a:schemeClr val="accent3"/>
                </a:solidFill>
              </a:rPr>
              <a:t>degree of efficiency, operationally easiness, equity</a:t>
            </a:r>
            <a:r>
              <a:rPr lang="en-US" sz="2400" dirty="0"/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Mechanisms should be tested taking into account potential cognitive/algorithmic biases </a:t>
            </a: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chemeClr val="accent3"/>
                </a:solidFill>
                <a:sym typeface="Wingdings" panose="05000000000000000000" pitchFamily="2" charset="2"/>
              </a:rPr>
              <a:t>behavioural</a:t>
            </a:r>
            <a:r>
              <a:rPr lang="en-US" sz="2400" b="1" dirty="0">
                <a:solidFill>
                  <a:schemeClr val="accent3"/>
                </a:solidFill>
                <a:sym typeface="Wingdings" panose="05000000000000000000" pitchFamily="2" charset="2"/>
              </a:rPr>
              <a:t> economics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sym typeface="Wingdings" panose="05000000000000000000" pitchFamily="2" charset="2"/>
              </a:rPr>
              <a:t>Agent-based simulations</a:t>
            </a:r>
            <a:r>
              <a:rPr lang="en-US" sz="2400" dirty="0">
                <a:sym typeface="Wingdings" panose="05000000000000000000" pitchFamily="2" charset="2"/>
              </a:rPr>
              <a:t> are particularly suited to this problem and allow a network-wide assessment of the mechanisms.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Website: </a:t>
            </a:r>
            <a:r>
              <a:rPr lang="en-GB" sz="2400" dirty="0">
                <a:hlinkClick r:id="rId2"/>
              </a:rPr>
              <a:t>www.beacon-sesar.eu</a:t>
            </a:r>
            <a:endParaRPr lang="en-GB" sz="2400" dirty="0"/>
          </a:p>
          <a:p>
            <a:r>
              <a:rPr lang="en-GB" sz="2400" dirty="0"/>
              <a:t>Twitter: @H2020Beacon</a:t>
            </a:r>
          </a:p>
          <a:p>
            <a:r>
              <a:rPr lang="en-GB" sz="2400" dirty="0" err="1"/>
              <a:t>Linkedin</a:t>
            </a:r>
            <a:r>
              <a:rPr lang="en-GB" sz="2400" dirty="0"/>
              <a:t>: beacon-project</a:t>
            </a:r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9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en-GB" dirty="0"/>
              <a:t>Thank you very much </a:t>
            </a:r>
            <a:br>
              <a:rPr lang="en-GB" dirty="0"/>
            </a:br>
            <a:r>
              <a:rPr lang="en-GB" dirty="0"/>
              <a:t>for your attention!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58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57201" y="287338"/>
            <a:ext cx="63132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Cognitive Capacity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57200" y="972152"/>
            <a:ext cx="4414800" cy="515414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The human mind is very complex. Dual-process theory helps us to better understand the decision making process</a:t>
            </a:r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Our cognitive capacity is limited and we make use of two interrelated ‘systems’ often called System 1 and System 2 to make decisions</a:t>
            </a:r>
          </a:p>
          <a:p>
            <a:pPr marL="4000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GB" sz="2400" dirty="0"/>
              <a:t>As a result we do not fully weigh up our choices at all times, we take mental shortcuts, are prone to biases and act non-rationally</a:t>
            </a:r>
            <a:endParaRPr sz="2400" dirty="0"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12256" y="6556407"/>
            <a:ext cx="2133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29</a:t>
            </a:fld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2000" y="1337911"/>
            <a:ext cx="4029112" cy="400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742" y="2953753"/>
            <a:ext cx="6313314" cy="1143000"/>
          </a:xfrm>
        </p:spPr>
        <p:txBody>
          <a:bodyPr/>
          <a:lstStyle/>
          <a:p>
            <a:pPr algn="ctr"/>
            <a:r>
              <a:rPr lang="en-US" dirty="0"/>
              <a:t>ATFM regulations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87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320"/>
            <a:ext cx="8051074" cy="5520087"/>
          </a:xfrm>
        </p:spPr>
        <p:txBody>
          <a:bodyPr lIns="0">
            <a:noAutofit/>
          </a:bodyPr>
          <a:lstStyle/>
          <a:p>
            <a:r>
              <a:rPr lang="en-GB" sz="2000" dirty="0"/>
              <a:t>BEACON's general goal is to explore the role of </a:t>
            </a:r>
            <a:r>
              <a:rPr lang="en-GB" sz="2000" b="1" dirty="0">
                <a:solidFill>
                  <a:schemeClr val="accent3"/>
                </a:solidFill>
              </a:rPr>
              <a:t>AUs' complex behaviours, such as bounded rationality</a:t>
            </a:r>
            <a:r>
              <a:rPr lang="en-GB" sz="2000" dirty="0"/>
              <a:t>, in the design of new management procedures.</a:t>
            </a:r>
          </a:p>
          <a:p>
            <a:r>
              <a:rPr lang="en-GB" sz="2000" dirty="0"/>
              <a:t>More specifically, BEACON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Propose a set of </a:t>
            </a:r>
            <a:r>
              <a:rPr lang="en-GB" sz="2000" b="1" dirty="0">
                <a:solidFill>
                  <a:schemeClr val="accent3"/>
                </a:solidFill>
              </a:rPr>
              <a:t>improved flight prioritisation mechanisms </a:t>
            </a:r>
            <a:r>
              <a:rPr lang="en-GB" sz="2000" dirty="0"/>
              <a:t>that expand current UDPP capabilities.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Define new metrics to evaluate the </a:t>
            </a:r>
            <a:r>
              <a:rPr lang="en-GB" sz="2000" b="1" dirty="0">
                <a:solidFill>
                  <a:schemeClr val="accent3"/>
                </a:solidFill>
              </a:rPr>
              <a:t>fairness and equity </a:t>
            </a:r>
            <a:r>
              <a:rPr lang="en-GB" sz="2000" dirty="0"/>
              <a:t>of flight prioritisation mechanisms and validate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Quantify the impact of </a:t>
            </a:r>
            <a:r>
              <a:rPr lang="en-GB" sz="2000" b="1" dirty="0">
                <a:solidFill>
                  <a:schemeClr val="accent3"/>
                </a:solidFill>
              </a:rPr>
              <a:t>‘non-rational’ behaviours </a:t>
            </a:r>
            <a:r>
              <a:rPr lang="en-GB" sz="2000" dirty="0"/>
              <a:t>of AUs on the outcome of the proposed mechanisms, using behavioural economics.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Integrate the insights into an </a:t>
            </a:r>
            <a:r>
              <a:rPr lang="en-GB" sz="2000" b="1" dirty="0">
                <a:solidFill>
                  <a:schemeClr val="accent3"/>
                </a:solidFill>
              </a:rPr>
              <a:t>agent-based microsimulation model </a:t>
            </a:r>
            <a:r>
              <a:rPr lang="en-GB" sz="2000" dirty="0"/>
              <a:t>of the full ECAC network able to capture network effects and compute KPIs.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Run a set of simulation experiments to evaluate the impact of the new UDPP mechanisms on the selected KPIs to analyse </a:t>
            </a:r>
            <a:r>
              <a:rPr lang="en-GB" sz="2000" b="1" dirty="0">
                <a:solidFill>
                  <a:schemeClr val="accent3"/>
                </a:solidFill>
              </a:rPr>
              <a:t>the advantages and the risks with respect to the current UDPP capabilities</a:t>
            </a:r>
            <a:r>
              <a:rPr lang="en-GB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Derive guidelines and methodological recommendations on the further </a:t>
            </a:r>
            <a:r>
              <a:rPr lang="en-GB" sz="2000" b="1" dirty="0">
                <a:solidFill>
                  <a:schemeClr val="accent3"/>
                </a:solidFill>
              </a:rPr>
              <a:t>development, validation and deployment </a:t>
            </a:r>
            <a:r>
              <a:rPr lang="en-GB" sz="2000" dirty="0"/>
              <a:t>of the new UDPP mechanisms.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5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– Fairness and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320"/>
            <a:ext cx="8382000" cy="5520087"/>
          </a:xfrm>
        </p:spPr>
        <p:txBody>
          <a:bodyPr l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New (and existing) mechanisms need to be monitored.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BEACON is not interested (only) in a system-wide perfect optimum, but will look at how different AUs are impacted.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Different KPIs in </a:t>
            </a:r>
            <a:r>
              <a:rPr lang="en-GB" sz="2400" b="1">
                <a:solidFill>
                  <a:schemeClr val="accent3"/>
                </a:solidFill>
              </a:rPr>
              <a:t>Equity and Fairness </a:t>
            </a:r>
            <a:r>
              <a:rPr lang="en-GB" sz="2400"/>
              <a:t>will be considered.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BEACON will start from existing metrics (e.g. SESAR) and define new 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These KPAs are crucial, they condition the acceptance of new mechanisms.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34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9632-2FC2-48AE-824A-C64C7D21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Flexible Credits for LVUCs (FCL)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343240-6732-4736-937F-81FE3D0593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BEACON 1</a:t>
            </a:r>
            <a:r>
              <a:rPr lang="en-AU" baseline="30000" dirty="0"/>
              <a:t>st</a:t>
            </a:r>
            <a:r>
              <a:rPr lang="en-AU" dirty="0"/>
              <a:t> Advisory Board Meeting (11</a:t>
            </a:r>
            <a:r>
              <a:rPr lang="en-AU" baseline="30000" dirty="0"/>
              <a:t>th</a:t>
            </a:r>
            <a:r>
              <a:rPr lang="en-AU" dirty="0"/>
              <a:t> November 2020)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AF92CB-567D-487B-A9FF-E48BCB467210}"/>
              </a:ext>
            </a:extLst>
          </p:cNvPr>
          <p:cNvGraphicFramePr/>
          <p:nvPr/>
        </p:nvGraphicFramePr>
        <p:xfrm>
          <a:off x="1620748" y="2447623"/>
          <a:ext cx="5702227" cy="50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825C106-4254-42D0-9592-74D763417979}"/>
              </a:ext>
            </a:extLst>
          </p:cNvPr>
          <p:cNvSpPr/>
          <p:nvPr/>
        </p:nvSpPr>
        <p:spPr>
          <a:xfrm>
            <a:off x="4284736" y="1591345"/>
            <a:ext cx="1883168" cy="6477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Use credits in other Hotspot</a:t>
            </a:r>
          </a:p>
        </p:txBody>
      </p:sp>
      <p:sp>
        <p:nvSpPr>
          <p:cNvPr id="10" name="Flecha: doblada 9">
            <a:extLst>
              <a:ext uri="{FF2B5EF4-FFF2-40B4-BE49-F238E27FC236}">
                <a16:creationId xmlns:a16="http://schemas.microsoft.com/office/drawing/2014/main" id="{6C8725B3-465B-49F7-B914-938FC27B6246}"/>
              </a:ext>
            </a:extLst>
          </p:cNvPr>
          <p:cNvSpPr/>
          <p:nvPr/>
        </p:nvSpPr>
        <p:spPr>
          <a:xfrm>
            <a:off x="3663578" y="1815359"/>
            <a:ext cx="475470" cy="508632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echa: doblada 15">
            <a:extLst>
              <a:ext uri="{FF2B5EF4-FFF2-40B4-BE49-F238E27FC236}">
                <a16:creationId xmlns:a16="http://schemas.microsoft.com/office/drawing/2014/main" id="{9C9964D5-4474-4C71-9E23-BE806AA69A03}"/>
              </a:ext>
            </a:extLst>
          </p:cNvPr>
          <p:cNvSpPr/>
          <p:nvPr/>
        </p:nvSpPr>
        <p:spPr>
          <a:xfrm rot="5400000">
            <a:off x="6330173" y="1814647"/>
            <a:ext cx="475470" cy="508632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43A3E4-A0FB-4885-9F64-CE9FEE227024}"/>
              </a:ext>
            </a:extLst>
          </p:cNvPr>
          <p:cNvSpPr txBox="1"/>
          <p:nvPr/>
        </p:nvSpPr>
        <p:spPr>
          <a:xfrm>
            <a:off x="457201" y="1096125"/>
            <a:ext cx="8229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Considered as an extension or a complementary mechanism to other UDPP features -&gt; </a:t>
            </a:r>
            <a:r>
              <a:rPr lang="en-GB" sz="1800" dirty="0">
                <a:solidFill>
                  <a:schemeClr val="accent2"/>
                </a:solidFill>
              </a:rPr>
              <a:t>SFP + Flexible credits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0DA68C4-E7CC-4E59-B4D0-5151C0253C9F}"/>
              </a:ext>
            </a:extLst>
          </p:cNvPr>
          <p:cNvSpPr txBox="1"/>
          <p:nvPr/>
        </p:nvSpPr>
        <p:spPr>
          <a:xfrm>
            <a:off x="457201" y="3260439"/>
            <a:ext cx="8132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</a:rPr>
              <a:t>potential advantage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of FCL is the ability to provide flexibility also to AUs with a low number of flights involved in a regulation, thus increasing the equity of the system.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6EAF8C6-7C52-48DF-8700-95CD3ABF9C6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54" y="4106476"/>
            <a:ext cx="514731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7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ATFM delays – typical situation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007" y="1663337"/>
            <a:ext cx="8639323" cy="4313951"/>
          </a:xfrm>
        </p:spPr>
        <p:txBody>
          <a:bodyPr l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ATFM delays occur when flights cannot cross (or use) a section of airspace (of system infrastructure) due to congestion.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ATFM delays </a:t>
            </a:r>
            <a:r>
              <a:rPr lang="en-GB" sz="2400" dirty="0"/>
              <a:t>are computed by the Network Manager, and issued before the flights take off (CTOT).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Flights are then “</a:t>
            </a:r>
            <a:r>
              <a:rPr lang="en-GB" sz="2400" dirty="0">
                <a:solidFill>
                  <a:schemeClr val="accent3"/>
                </a:solidFill>
              </a:rPr>
              <a:t>regulated</a:t>
            </a:r>
            <a:r>
              <a:rPr lang="en-GB" sz="2400" dirty="0"/>
              <a:t>”, i.e., they have a 15-minutes slot in which they need to depart.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delay is assigned by “</a:t>
            </a:r>
            <a:r>
              <a:rPr lang="en-GB" sz="2400" dirty="0">
                <a:solidFill>
                  <a:schemeClr val="accent3"/>
                </a:solidFill>
              </a:rPr>
              <a:t>ration-by-schedule</a:t>
            </a:r>
            <a:r>
              <a:rPr lang="en-GB" sz="2400" dirty="0"/>
              <a:t>” (first plan first served, FPFS) and irrelevantly of the flight’s characteristics: size, passengers, company, etc.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9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Airspace user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CDDA3E-3C26-4600-9093-7096A829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68" y="742296"/>
            <a:ext cx="6098788" cy="4574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FB767-032A-4D3A-B109-2311530877E8}"/>
              </a:ext>
            </a:extLst>
          </p:cNvPr>
          <p:cNvSpPr txBox="1"/>
          <p:nvPr/>
        </p:nvSpPr>
        <p:spPr>
          <a:xfrm>
            <a:off x="317864" y="5400677"/>
            <a:ext cx="8672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delay has an impact on AU’s cost because of missed connections, curfews,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Different flights have different cost due to different characteristics (e.g., #pax)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8744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– UDPP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36321"/>
            <a:ext cx="8188657" cy="5345228"/>
          </a:xfrm>
        </p:spPr>
        <p:txBody>
          <a:bodyPr l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User-Driven Prioritisation Process: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Allows ATFM slots to be exchanged between flights of the </a:t>
            </a:r>
            <a:r>
              <a:rPr lang="en-GB" dirty="0">
                <a:solidFill>
                  <a:schemeClr val="accent3"/>
                </a:solidFill>
              </a:rPr>
              <a:t>same airline</a:t>
            </a:r>
            <a:r>
              <a:rPr lang="en-GB" dirty="0"/>
              <a:t> in same regulation at </a:t>
            </a:r>
            <a:r>
              <a:rPr lang="en-GB" dirty="0">
                <a:solidFill>
                  <a:schemeClr val="accent3"/>
                </a:solidFill>
              </a:rPr>
              <a:t>arrival airports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Goal: protect their most important flights!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Crucial for AUs because of </a:t>
            </a:r>
            <a:r>
              <a:rPr lang="en-GB" sz="2400" dirty="0">
                <a:solidFill>
                  <a:schemeClr val="accent3"/>
                </a:solidFill>
              </a:rPr>
              <a:t>non-linearity of cost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Different flavours: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Enhanced Slot Swapping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Fleet Delay Reordering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Selective Flight Protection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Margins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Drawback: </a:t>
            </a:r>
            <a:r>
              <a:rPr lang="en-GB" sz="2400" dirty="0">
                <a:solidFill>
                  <a:schemeClr val="accent3"/>
                </a:solidFill>
              </a:rPr>
              <a:t>low-volume airlines </a:t>
            </a:r>
            <a:r>
              <a:rPr lang="en-GB" sz="2400" dirty="0"/>
              <a:t>cannot do anything…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What about allowing </a:t>
            </a:r>
            <a:r>
              <a:rPr lang="en-GB" sz="2400" dirty="0">
                <a:solidFill>
                  <a:schemeClr val="accent3"/>
                </a:solidFill>
              </a:rPr>
              <a:t>different</a:t>
            </a:r>
            <a:r>
              <a:rPr lang="en-GB" sz="2400" dirty="0"/>
              <a:t> airlines to swap slots?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1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– BEACON UDPP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E6183EC5-E8B3-4052-A88F-6F982B31A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09" y="131349"/>
            <a:ext cx="5610612" cy="634794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741164-7420-4A32-A965-CD84A0FDF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36321"/>
            <a:ext cx="3219652" cy="2063014"/>
          </a:xfrm>
        </p:spPr>
        <p:txBody>
          <a:bodyPr l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kind of mechanism would allow this kind of exchange?</a:t>
            </a:r>
            <a:endParaRPr lang="en-GB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897B31-B69B-4C6D-BD50-2C8F2EDD872A}"/>
              </a:ext>
            </a:extLst>
          </p:cNvPr>
          <p:cNvSpPr txBox="1">
            <a:spLocks/>
          </p:cNvSpPr>
          <p:nvPr/>
        </p:nvSpPr>
        <p:spPr>
          <a:xfrm>
            <a:off x="457201" y="2816811"/>
            <a:ext cx="2411127" cy="20630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Goal of BEACON: </a:t>
            </a:r>
            <a:r>
              <a:rPr lang="en-US" sz="2400" dirty="0">
                <a:solidFill>
                  <a:schemeClr val="accent3"/>
                </a:solidFill>
              </a:rPr>
              <a:t>design and test exchange new mechanisms</a:t>
            </a:r>
          </a:p>
        </p:txBody>
      </p:sp>
    </p:spTree>
    <p:extLst>
      <p:ext uri="{BB962C8B-B14F-4D97-AF65-F5344CB8AC3E}">
        <p14:creationId xmlns:p14="http://schemas.microsoft.com/office/powerpoint/2010/main" val="34905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742" y="2953753"/>
            <a:ext cx="6313314" cy="1143000"/>
          </a:xfrm>
        </p:spPr>
        <p:txBody>
          <a:bodyPr/>
          <a:lstStyle/>
          <a:p>
            <a:pPr algn="ctr"/>
            <a:r>
              <a:rPr lang="en-US" dirty="0"/>
              <a:t>New mechanisms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5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36321"/>
            <a:ext cx="8188657" cy="5345228"/>
          </a:xfrm>
        </p:spPr>
        <p:txBody>
          <a:bodyPr lIns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Mechanisms should: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Be as efficient as possible (lowest total cost in average)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Be easy to use operationally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Be Extendable to the </a:t>
            </a:r>
            <a:r>
              <a:rPr lang="en-GB" dirty="0" err="1"/>
              <a:t>en</a:t>
            </a:r>
            <a:r>
              <a:rPr lang="en-GB" dirty="0"/>
              <a:t>-route airspace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Keep a balance between airlines (equity: to be defined…)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dirty="0"/>
              <a:t>Be Compatible or foreshadowing other concepts like business/4D trajectory.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Along the way, consideration about </a:t>
            </a:r>
            <a:r>
              <a:rPr lang="en-GB" dirty="0">
                <a:solidFill>
                  <a:schemeClr val="accent3"/>
                </a:solidFill>
              </a:rPr>
              <a:t>behavioural economics</a:t>
            </a:r>
            <a:r>
              <a:rPr lang="en-GB" dirty="0"/>
              <a:t> (see next part) and automation should be done, as well as network stability, constraint management for other stakeholders (airports)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E137-0C1A-4C05-8B34-1D89C94DB81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0081"/>
      </p:ext>
    </p:extLst>
  </p:cSld>
  <p:clrMapOvr>
    <a:masterClrMapping/>
  </p:clrMapOvr>
</p:sld>
</file>

<file path=ppt/theme/theme1.xml><?xml version="1.0" encoding="utf-8"?>
<a:theme xmlns:a="http://schemas.openxmlformats.org/drawingml/2006/main" name="SESAR ER Presentation template">
  <a:themeElements>
    <a:clrScheme name="Custom 5">
      <a:dk1>
        <a:srgbClr val="6E6E6E"/>
      </a:dk1>
      <a:lt1>
        <a:sysClr val="window" lastClr="FFFFFF"/>
      </a:lt1>
      <a:dk2>
        <a:srgbClr val="4E88C7"/>
      </a:dk2>
      <a:lt2>
        <a:srgbClr val="FFFFFF"/>
      </a:lt2>
      <a:accent1>
        <a:srgbClr val="4E88C7"/>
      </a:accent1>
      <a:accent2>
        <a:srgbClr val="00428F"/>
      </a:accent2>
      <a:accent3>
        <a:srgbClr val="6EB628"/>
      </a:accent3>
      <a:accent4>
        <a:srgbClr val="05225B"/>
      </a:accent4>
      <a:accent5>
        <a:srgbClr val="FFC11E"/>
      </a:accent5>
      <a:accent6>
        <a:srgbClr val="008C82"/>
      </a:accent6>
      <a:hlink>
        <a:srgbClr val="00C5FF"/>
      </a:hlink>
      <a:folHlink>
        <a:srgbClr val="5EDB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2A032D912AE489F7287B4286987E2" ma:contentTypeVersion="12" ma:contentTypeDescription="Create a new document." ma:contentTypeScope="" ma:versionID="d9b658da49f8b7f421d474e7cf27715d">
  <xsd:schema xmlns:xsd="http://www.w3.org/2001/XMLSchema" xmlns:xs="http://www.w3.org/2001/XMLSchema" xmlns:p="http://schemas.microsoft.com/office/2006/metadata/properties" xmlns:ns3="d164f746-2a3a-4444-9abd-5a5188e28548" xmlns:ns4="eed8aa3d-82ca-44f1-ae76-9b63f18a58bb" targetNamespace="http://schemas.microsoft.com/office/2006/metadata/properties" ma:root="true" ma:fieldsID="774fcf97e77056702831a143b58f4fca" ns3:_="" ns4:_="">
    <xsd:import namespace="d164f746-2a3a-4444-9abd-5a5188e28548"/>
    <xsd:import namespace="eed8aa3d-82ca-44f1-ae76-9b63f18a58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4f746-2a3a-4444-9abd-5a5188e285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8aa3d-82ca-44f1-ae76-9b63f18a5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9691848-7B53-4310-AC46-941E5CFAB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BEE9DA-CF0B-44BE-9F10-851DD45F8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64f746-2a3a-4444-9abd-5a5188e28548"/>
    <ds:schemaRef ds:uri="eed8aa3d-82ca-44f1-ae76-9b63f18a5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D6BEF6-6CD2-4659-B731-980294D7FAB2}">
  <ds:schemaRefs>
    <ds:schemaRef ds:uri="http://purl.org/dc/dcmitype/"/>
    <ds:schemaRef ds:uri="http://schemas.microsoft.com/office/infopath/2007/PartnerControls"/>
    <ds:schemaRef ds:uri="d164f746-2a3a-4444-9abd-5a5188e28548"/>
    <ds:schemaRef ds:uri="http://purl.org/dc/elements/1.1/"/>
    <ds:schemaRef ds:uri="http://schemas.microsoft.com/office/2006/metadata/properties"/>
    <ds:schemaRef ds:uri="http://schemas.microsoft.com/office/2006/documentManagement/types"/>
    <ds:schemaRef ds:uri="eed8aa3d-82ca-44f1-ae76-9b63f18a58bb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SESAR ER Presentation template</Template>
  <TotalTime>1305</TotalTime>
  <Words>2020</Words>
  <Application>Microsoft Office PowerPoint</Application>
  <PresentationFormat>On-screen Show (4:3)</PresentationFormat>
  <Paragraphs>280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Catamaran Thin</vt:lpstr>
      <vt:lpstr>Helvetica Neue</vt:lpstr>
      <vt:lpstr>Wingdings</vt:lpstr>
      <vt:lpstr>SESAR ER Presentation template</vt:lpstr>
      <vt:lpstr>Credit-based mechanisms for user-driven prioritisation during ATFM regulations</vt:lpstr>
      <vt:lpstr>BEACON – a SESAR ER4 project</vt:lpstr>
      <vt:lpstr>ATFM regulations</vt:lpstr>
      <vt:lpstr>ATFM delays – typical situation in Europe</vt:lpstr>
      <vt:lpstr>Airspace user costs</vt:lpstr>
      <vt:lpstr>Concept – UDPP </vt:lpstr>
      <vt:lpstr>Concept – BEACON UDPP </vt:lpstr>
      <vt:lpstr>New mechanisms</vt:lpstr>
      <vt:lpstr>Scope</vt:lpstr>
      <vt:lpstr>Problem statement</vt:lpstr>
      <vt:lpstr>New mechanisms to be tested in BEACON</vt:lpstr>
      <vt:lpstr>Mechanisms A and B</vt:lpstr>
      <vt:lpstr>Mechanism A (ISTOP): automatic estimation of cost function</vt:lpstr>
      <vt:lpstr>Mechanism B : credit-based mechanism</vt:lpstr>
      <vt:lpstr>Mechanism C: Auction</vt:lpstr>
      <vt:lpstr>Mechanism C: Auction</vt:lpstr>
      <vt:lpstr>Other issues</vt:lpstr>
      <vt:lpstr>Behavioural economics</vt:lpstr>
      <vt:lpstr>Deviations from rationality</vt:lpstr>
      <vt:lpstr>Classical Economics</vt:lpstr>
      <vt:lpstr>PowerPoint Presentation</vt:lpstr>
      <vt:lpstr>Behavioural Economics</vt:lpstr>
      <vt:lpstr>Prospect Theory</vt:lpstr>
      <vt:lpstr>Simulations</vt:lpstr>
      <vt:lpstr>Methodology</vt:lpstr>
      <vt:lpstr>Models</vt:lpstr>
      <vt:lpstr>Summary</vt:lpstr>
      <vt:lpstr>PowerPoint Presentation</vt:lpstr>
      <vt:lpstr>Cognitive Capacity</vt:lpstr>
      <vt:lpstr>Objectives</vt:lpstr>
      <vt:lpstr>Concept – Fairness and equity</vt:lpstr>
      <vt:lpstr>Flexible Credits for LVUCs (FCL)</vt:lpstr>
    </vt:vector>
  </TitlesOfParts>
  <Company>Sesar 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presentation  using Sesar 2020 Theme</dc:title>
  <dc:creator>Vista Consortium</dc:creator>
  <cp:lastModifiedBy>Gerald Gurtner</cp:lastModifiedBy>
  <cp:revision>59</cp:revision>
  <dcterms:created xsi:type="dcterms:W3CDTF">2016-04-13T13:39:24Z</dcterms:created>
  <dcterms:modified xsi:type="dcterms:W3CDTF">2022-11-25T14:54:25Z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0x0101002F92A032D912AE489F7287B4286987E2</vt:lpwstr>
  </property>
</Properties>
</file>