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88"/>
  </p:notesMasterIdLst>
  <p:sldIdLst>
    <p:sldId id="435" r:id="rId7"/>
    <p:sldId id="577" r:id="rId8"/>
    <p:sldId id="578" r:id="rId9"/>
    <p:sldId id="579" r:id="rId10"/>
    <p:sldId id="580" r:id="rId11"/>
    <p:sldId id="581" r:id="rId12"/>
    <p:sldId id="582" r:id="rId13"/>
    <p:sldId id="583" r:id="rId14"/>
    <p:sldId id="584" r:id="rId15"/>
    <p:sldId id="585" r:id="rId16"/>
    <p:sldId id="557" r:id="rId17"/>
    <p:sldId id="559" r:id="rId18"/>
    <p:sldId id="561" r:id="rId19"/>
    <p:sldId id="558" r:id="rId20"/>
    <p:sldId id="560" r:id="rId21"/>
    <p:sldId id="570" r:id="rId22"/>
    <p:sldId id="550" r:id="rId23"/>
    <p:sldId id="562" r:id="rId24"/>
    <p:sldId id="525" r:id="rId25"/>
    <p:sldId id="563" r:id="rId26"/>
    <p:sldId id="523" r:id="rId27"/>
    <p:sldId id="524" r:id="rId28"/>
    <p:sldId id="526" r:id="rId29"/>
    <p:sldId id="552" r:id="rId30"/>
    <p:sldId id="469" r:id="rId31"/>
    <p:sldId id="564" r:id="rId32"/>
    <p:sldId id="565" r:id="rId33"/>
    <p:sldId id="566" r:id="rId34"/>
    <p:sldId id="470" r:id="rId35"/>
    <p:sldId id="471" r:id="rId36"/>
    <p:sldId id="472" r:id="rId37"/>
    <p:sldId id="473" r:id="rId38"/>
    <p:sldId id="571" r:id="rId39"/>
    <p:sldId id="551" r:id="rId40"/>
    <p:sldId id="456" r:id="rId41"/>
    <p:sldId id="531" r:id="rId42"/>
    <p:sldId id="530" r:id="rId43"/>
    <p:sldId id="528" r:id="rId44"/>
    <p:sldId id="461" r:id="rId45"/>
    <p:sldId id="457" r:id="rId46"/>
    <p:sldId id="458" r:id="rId47"/>
    <p:sldId id="459" r:id="rId48"/>
    <p:sldId id="460" r:id="rId49"/>
    <p:sldId id="462" r:id="rId50"/>
    <p:sldId id="527" r:id="rId51"/>
    <p:sldId id="575" r:id="rId52"/>
    <p:sldId id="605" r:id="rId53"/>
    <p:sldId id="475" r:id="rId54"/>
    <p:sldId id="476" r:id="rId55"/>
    <p:sldId id="477" r:id="rId56"/>
    <p:sldId id="478" r:id="rId57"/>
    <p:sldId id="479" r:id="rId58"/>
    <p:sldId id="572" r:id="rId59"/>
    <p:sldId id="567" r:id="rId60"/>
    <p:sldId id="481" r:id="rId61"/>
    <p:sldId id="482" r:id="rId62"/>
    <p:sldId id="483" r:id="rId63"/>
    <p:sldId id="484" r:id="rId64"/>
    <p:sldId id="573" r:id="rId65"/>
    <p:sldId id="553" r:id="rId66"/>
    <p:sldId id="586" r:id="rId67"/>
    <p:sldId id="587" r:id="rId68"/>
    <p:sldId id="588" r:id="rId69"/>
    <p:sldId id="590" r:id="rId70"/>
    <p:sldId id="589" r:id="rId71"/>
    <p:sldId id="604" r:id="rId72"/>
    <p:sldId id="574" r:id="rId73"/>
    <p:sldId id="603" r:id="rId74"/>
    <p:sldId id="591" r:id="rId75"/>
    <p:sldId id="592" r:id="rId76"/>
    <p:sldId id="593" r:id="rId77"/>
    <p:sldId id="598" r:id="rId78"/>
    <p:sldId id="596" r:id="rId79"/>
    <p:sldId id="599" r:id="rId80"/>
    <p:sldId id="602" r:id="rId81"/>
    <p:sldId id="594" r:id="rId82"/>
    <p:sldId id="595" r:id="rId83"/>
    <p:sldId id="601" r:id="rId84"/>
    <p:sldId id="597" r:id="rId85"/>
    <p:sldId id="600" r:id="rId86"/>
    <p:sldId id="503" r:id="rId87"/>
  </p:sldIdLst>
  <p:sldSz cx="9144000" cy="6858000" type="screen4x3"/>
  <p:notesSz cx="6858000" cy="9144000"/>
  <p:defaultTextStyle>
    <a:defPPr>
      <a:defRPr lang="en-GB"/>
    </a:defPPr>
    <a:lvl1pPr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1D1"/>
    <a:srgbClr val="AEAEAE"/>
    <a:srgbClr val="EAFC94"/>
    <a:srgbClr val="EBFDB4"/>
    <a:srgbClr val="808000"/>
    <a:srgbClr val="98891E"/>
    <a:srgbClr val="D13525"/>
    <a:srgbClr val="D106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5" autoAdjust="0"/>
    <p:restoredTop sz="94695" autoAdjust="0"/>
  </p:normalViewPr>
  <p:slideViewPr>
    <p:cSldViewPr>
      <p:cViewPr varScale="1">
        <p:scale>
          <a:sx n="112" d="100"/>
          <a:sy n="112" d="100"/>
        </p:scale>
        <p:origin x="-1544" y="-112"/>
      </p:cViewPr>
      <p:guideLst>
        <p:guide orient="horz" pos="2160"/>
        <p:guide pos="2880"/>
      </p:guideLst>
    </p:cSldViewPr>
  </p:slideViewPr>
  <p:outlineViewPr>
    <p:cViewPr>
      <p:scale>
        <a:sx n="33" d="100"/>
        <a:sy n="33" d="100"/>
      </p:scale>
      <p:origin x="0" y="10384"/>
    </p:cViewPr>
  </p:outlineViewPr>
  <p:notesTextViewPr>
    <p:cViewPr>
      <p:scale>
        <a:sx n="100" d="100"/>
        <a:sy n="100" d="100"/>
      </p:scale>
      <p:origin x="0" y="0"/>
    </p:cViewPr>
  </p:notesTextViewPr>
  <p:sorterViewPr>
    <p:cViewPr>
      <p:scale>
        <a:sx n="80" d="100"/>
        <a:sy n="80" d="100"/>
      </p:scale>
      <p:origin x="0" y="357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a:lvl1pPr>
          </a:lstStyle>
          <a:p>
            <a:pPr>
              <a:defRPr/>
            </a:pPr>
            <a:fld id="{DA40E605-AA4E-3847-BAB6-6A35A149F8D7}" type="slidenum">
              <a:rPr lang="en-GB"/>
              <a:pPr>
                <a:defRPr/>
              </a:pPr>
              <a:t>‹#›</a:t>
            </a:fld>
            <a:endParaRPr lang="en-GB"/>
          </a:p>
        </p:txBody>
      </p:sp>
    </p:spTree>
    <p:extLst>
      <p:ext uri="{BB962C8B-B14F-4D97-AF65-F5344CB8AC3E}">
        <p14:creationId xmlns:p14="http://schemas.microsoft.com/office/powerpoint/2010/main" val="2769804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9EFE8C1C-FDC7-0D4F-B3D5-2AB825B7B592}" type="slidenum">
              <a:rPr lang="en-GB" sz="1200" b="0">
                <a:solidFill>
                  <a:prstClr val="black"/>
                </a:solidFill>
              </a:rPr>
              <a:pPr/>
              <a:t>2</a:t>
            </a:fld>
            <a:endParaRPr lang="en-GB" sz="1200" b="0">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pPr/>
              <a:t>11</a:t>
            </a:fld>
            <a:endParaRPr lang="en-GB"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pPr/>
              <a:t>17</a:t>
            </a:fld>
            <a:endParaRPr lang="en-GB"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pPr/>
              <a:t>24</a:t>
            </a:fld>
            <a:endParaRPr lang="en-GB"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pPr/>
              <a:t>34</a:t>
            </a:fld>
            <a:endParaRPr lang="en-GB"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solidFill>
                  <a:prstClr val="black"/>
                </a:solidFill>
              </a:rPr>
              <a:pPr/>
              <a:t>46</a:t>
            </a:fld>
            <a:endParaRPr lang="en-GB" sz="1200" b="0">
              <a:solidFill>
                <a:prstClr val="black"/>
              </a:solidFill>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solidFill>
                  <a:prstClr val="black"/>
                </a:solidFill>
              </a:rPr>
              <a:pPr/>
              <a:t>47</a:t>
            </a:fld>
            <a:endParaRPr lang="en-GB" sz="1200" b="0">
              <a:solidFill>
                <a:prstClr val="black"/>
              </a:solidFill>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pPr/>
              <a:t>54</a:t>
            </a:fld>
            <a:endParaRPr lang="en-GB"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pPr/>
              <a:t>60</a:t>
            </a:fld>
            <a:endParaRPr lang="en-GB"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solidFill>
                  <a:prstClr val="black"/>
                </a:solidFill>
              </a:rPr>
              <a:pPr/>
              <a:t>67</a:t>
            </a:fld>
            <a:endParaRPr lang="en-GB" sz="1200" b="0">
              <a:solidFill>
                <a:prstClr val="black"/>
              </a:solidFill>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1DAFAE4-7EE1-904A-A90B-DB8A9FB055CA}" type="slidenum">
              <a:rPr lang="en-GB" sz="1200" b="0">
                <a:solidFill>
                  <a:prstClr val="black"/>
                </a:solidFill>
              </a:rPr>
              <a:pPr/>
              <a:t>68</a:t>
            </a:fld>
            <a:endParaRPr lang="en-GB" sz="1200" b="0">
              <a:solidFill>
                <a:prstClr val="black"/>
              </a:solidFill>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B173BEAD-5623-8147-8F5A-4151E2A13434}" type="slidenum">
              <a:rPr lang="en-GB" sz="1200" b="0">
                <a:solidFill>
                  <a:prstClr val="black"/>
                </a:solidFill>
              </a:rPr>
              <a:pPr/>
              <a:t>3</a:t>
            </a:fld>
            <a:endParaRPr lang="en-GB" sz="1200" b="0">
              <a:solidFill>
                <a:prstClr val="black"/>
              </a:solidFill>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A9115BDB-5AD5-464A-9A2E-864CBB7C7620}" type="slidenum">
              <a:rPr lang="en-GB" sz="1200" b="0"/>
              <a:pPr/>
              <a:t>81</a:t>
            </a:fld>
            <a:endParaRPr lang="en-GB" sz="1200" b="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72B13529-7660-F549-9396-900705EFC48C}" type="slidenum">
              <a:rPr lang="en-GB" sz="1200" b="0">
                <a:solidFill>
                  <a:prstClr val="black"/>
                </a:solidFill>
              </a:rPr>
              <a:pPr/>
              <a:t>4</a:t>
            </a:fld>
            <a:endParaRPr lang="en-GB" sz="1200" b="0">
              <a:solidFill>
                <a:prstClr val="black"/>
              </a:solidFill>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648D37A2-499D-D74E-A58C-F5D772683DEC}" type="slidenum">
              <a:rPr lang="en-GB" sz="1200" b="0">
                <a:solidFill>
                  <a:prstClr val="black"/>
                </a:solidFill>
              </a:rPr>
              <a:pPr/>
              <a:t>5</a:t>
            </a:fld>
            <a:endParaRPr lang="en-GB" sz="1200" b="0">
              <a:solidFill>
                <a:prstClr val="black"/>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E9CB0BFB-DCC7-874D-9A7C-F156BFC15473}" type="slidenum">
              <a:rPr lang="en-GB" sz="1200" b="0">
                <a:solidFill>
                  <a:prstClr val="black"/>
                </a:solidFill>
              </a:rPr>
              <a:pPr/>
              <a:t>6</a:t>
            </a:fld>
            <a:endParaRPr lang="en-GB" sz="1200" b="0">
              <a:solidFill>
                <a:prstClr val="black"/>
              </a:solidFill>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B591164C-78B9-024F-B28F-5D30C2AA4A3E}" type="slidenum">
              <a:rPr lang="en-GB" sz="1200" b="0">
                <a:solidFill>
                  <a:prstClr val="black"/>
                </a:solidFill>
              </a:rPr>
              <a:pPr/>
              <a:t>7</a:t>
            </a:fld>
            <a:endParaRPr lang="en-GB" sz="1200" b="0">
              <a:solidFill>
                <a:prstClr val="black"/>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E57AB0CB-5BEA-C24D-B13F-3CFD6132A2E1}" type="slidenum">
              <a:rPr lang="en-GB" sz="1200" b="0">
                <a:solidFill>
                  <a:prstClr val="black"/>
                </a:solidFill>
              </a:rPr>
              <a:pPr/>
              <a:t>8</a:t>
            </a:fld>
            <a:endParaRPr lang="en-GB" sz="1200" b="0">
              <a:solidFill>
                <a:prstClr val="black"/>
              </a:solidFill>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24EEAF1D-7C34-6F40-80F5-B9F2DC89DCCD}" type="slidenum">
              <a:rPr lang="en-GB" sz="1200" b="0">
                <a:solidFill>
                  <a:prstClr val="black"/>
                </a:solidFill>
              </a:rPr>
              <a:pPr/>
              <a:t>9</a:t>
            </a:fld>
            <a:endParaRPr lang="en-GB" sz="1200" b="0">
              <a:solidFill>
                <a:prstClr val="black"/>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025553B3-CA95-5145-BB11-F4C124A00B5F}" type="slidenum">
              <a:rPr lang="en-GB" sz="1200" b="0">
                <a:solidFill>
                  <a:prstClr val="black"/>
                </a:solidFill>
              </a:rPr>
              <a:pPr/>
              <a:t>10</a:t>
            </a:fld>
            <a:endParaRPr lang="en-GB" sz="1200" b="0">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E98C38-0FFD-644A-B5D0-793344DE9213}" type="slidenum">
              <a:rPr lang="en-GB"/>
              <a:pPr>
                <a:defRPr/>
              </a:pPr>
              <a:t>‹#›</a:t>
            </a:fld>
            <a:endParaRPr lang="en-GB"/>
          </a:p>
        </p:txBody>
      </p:sp>
    </p:spTree>
    <p:extLst>
      <p:ext uri="{BB962C8B-B14F-4D97-AF65-F5344CB8AC3E}">
        <p14:creationId xmlns:p14="http://schemas.microsoft.com/office/powerpoint/2010/main" val="4096631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DC61C8-0765-DB4B-B1E5-FB1D0BA6F442}" type="slidenum">
              <a:rPr lang="en-GB"/>
              <a:pPr>
                <a:defRPr/>
              </a:pPr>
              <a:t>‹#›</a:t>
            </a:fld>
            <a:endParaRPr lang="en-GB"/>
          </a:p>
        </p:txBody>
      </p:sp>
    </p:spTree>
    <p:extLst>
      <p:ext uri="{BB962C8B-B14F-4D97-AF65-F5344CB8AC3E}">
        <p14:creationId xmlns:p14="http://schemas.microsoft.com/office/powerpoint/2010/main" val="3352481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02BDB-079F-514D-83BE-CA88809F6CB3}" type="slidenum">
              <a:rPr lang="en-GB"/>
              <a:pPr>
                <a:defRPr/>
              </a:pPr>
              <a:t>‹#›</a:t>
            </a:fld>
            <a:endParaRPr lang="en-GB"/>
          </a:p>
        </p:txBody>
      </p:sp>
    </p:spTree>
    <p:extLst>
      <p:ext uri="{BB962C8B-B14F-4D97-AF65-F5344CB8AC3E}">
        <p14:creationId xmlns:p14="http://schemas.microsoft.com/office/powerpoint/2010/main" val="222769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E98C38-0FFD-644A-B5D0-793344DE92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98424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D8AAB-05EF-3C45-AE74-6D62387354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57028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F2421-B64B-8E44-AD60-5DF21D3EE5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50360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1BAD29-6D59-E84B-86FA-5BB390E1705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0595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84B2A1-9E10-E143-817E-67E9CDCFEDD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7951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2DCE-619E-D940-9210-4A94553FC4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40946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EA14C7-955B-DB4B-BE00-94F0DCB776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937525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50B42-D167-2C49-A496-FFD8256B1F4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46644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D8AAB-05EF-3C45-AE74-6D62387354D1}" type="slidenum">
              <a:rPr lang="en-GB"/>
              <a:pPr>
                <a:defRPr/>
              </a:pPr>
              <a:t>‹#›</a:t>
            </a:fld>
            <a:endParaRPr lang="en-GB"/>
          </a:p>
        </p:txBody>
      </p:sp>
    </p:spTree>
    <p:extLst>
      <p:ext uri="{BB962C8B-B14F-4D97-AF65-F5344CB8AC3E}">
        <p14:creationId xmlns:p14="http://schemas.microsoft.com/office/powerpoint/2010/main" val="22479278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262B6E-B58A-ED46-8524-895AE8B8049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80873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DC61C8-0765-DB4B-B1E5-FB1D0BA6F44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59116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902BDB-079F-514D-83BE-CA88809F6C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09648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E98C38-0FFD-644A-B5D0-793344DE92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98424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D8AAB-05EF-3C45-AE74-6D62387354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57028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F2421-B64B-8E44-AD60-5DF21D3EE5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50360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1BAD29-6D59-E84B-86FA-5BB390E1705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0595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84B2A1-9E10-E143-817E-67E9CDCFEDD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7951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2DCE-619E-D940-9210-4A94553FC4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40946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EA14C7-955B-DB4B-BE00-94F0DCB776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937525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F2421-B64B-8E44-AD60-5DF21D3EE5CE}" type="slidenum">
              <a:rPr lang="en-GB"/>
              <a:pPr>
                <a:defRPr/>
              </a:pPr>
              <a:t>‹#›</a:t>
            </a:fld>
            <a:endParaRPr lang="en-GB"/>
          </a:p>
        </p:txBody>
      </p:sp>
    </p:spTree>
    <p:extLst>
      <p:ext uri="{BB962C8B-B14F-4D97-AF65-F5344CB8AC3E}">
        <p14:creationId xmlns:p14="http://schemas.microsoft.com/office/powerpoint/2010/main" val="232621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50B42-D167-2C49-A496-FFD8256B1F4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46644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262B6E-B58A-ED46-8524-895AE8B8049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80873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DC61C8-0765-DB4B-B1E5-FB1D0BA6F44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59116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902BDB-079F-514D-83BE-CA88809F6C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09648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A67FD5-3FE4-B940-B493-25D5E0AFCA6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18263299"/>
      </p:ext>
    </p:extLst>
  </p:cSld>
  <p:clrMapOvr>
    <a:masterClrMapping/>
  </p:clrMapOvr>
  <p:transition xmlns:p14="http://schemas.microsoft.com/office/powerpoint/2010/main" advClick="0" advTm="4000">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0E6020-3D08-7148-AFF1-8F5B814AB5E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7650386"/>
      </p:ext>
    </p:extLst>
  </p:cSld>
  <p:clrMapOvr>
    <a:masterClrMapping/>
  </p:clrMapOvr>
  <p:transition xmlns:p14="http://schemas.microsoft.com/office/powerpoint/2010/main" advClick="0" advTm="4000">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8C8B77-A032-3D45-B4A2-913F085DF81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60731239"/>
      </p:ext>
    </p:extLst>
  </p:cSld>
  <p:clrMapOvr>
    <a:masterClrMapping/>
  </p:clrMapOvr>
  <p:transition xmlns:p14="http://schemas.microsoft.com/office/powerpoint/2010/main" advClick="0" advTm="4000">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92B0E8-558B-804C-89DF-4C7662B80D0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80091137"/>
      </p:ext>
    </p:extLst>
  </p:cSld>
  <p:clrMapOvr>
    <a:masterClrMapping/>
  </p:clrMapOvr>
  <p:transition xmlns:p14="http://schemas.microsoft.com/office/powerpoint/2010/main" advClick="0" advTm="4000">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AAF3AE-0BBD-3449-A327-8A1D15EFD87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4927419"/>
      </p:ext>
    </p:extLst>
  </p:cSld>
  <p:clrMapOvr>
    <a:masterClrMapping/>
  </p:clrMapOvr>
  <p:transition xmlns:p14="http://schemas.microsoft.com/office/powerpoint/2010/main" advClick="0" advTm="4000">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D8B9B7-A1CB-524E-9C35-3430781F21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74287166"/>
      </p:ext>
    </p:extLst>
  </p:cSld>
  <p:clrMapOvr>
    <a:masterClrMapping/>
  </p:clrMapOvr>
  <p:transition xmlns:p14="http://schemas.microsoft.com/office/powerpoint/2010/main" advClick="0" advTm="4000">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1BAD29-6D59-E84B-86FA-5BB390E17056}" type="slidenum">
              <a:rPr lang="en-GB"/>
              <a:pPr>
                <a:defRPr/>
              </a:pPr>
              <a:t>‹#›</a:t>
            </a:fld>
            <a:endParaRPr lang="en-GB"/>
          </a:p>
        </p:txBody>
      </p:sp>
    </p:spTree>
    <p:extLst>
      <p:ext uri="{BB962C8B-B14F-4D97-AF65-F5344CB8AC3E}">
        <p14:creationId xmlns:p14="http://schemas.microsoft.com/office/powerpoint/2010/main" val="5194486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E5E114-332E-0A4C-9FBB-328473A970E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33585564"/>
      </p:ext>
    </p:extLst>
  </p:cSld>
  <p:clrMapOvr>
    <a:masterClrMapping/>
  </p:clrMapOvr>
  <p:transition xmlns:p14="http://schemas.microsoft.com/office/powerpoint/2010/main" advClick="0" advTm="4000">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37C6F7-BC66-8443-8DAC-02AE2C18035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73931541"/>
      </p:ext>
    </p:extLst>
  </p:cSld>
  <p:clrMapOvr>
    <a:masterClrMapping/>
  </p:clrMapOvr>
  <p:transition xmlns:p14="http://schemas.microsoft.com/office/powerpoint/2010/main" advClick="0" advTm="4000">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CDE0D6-E381-8C48-9798-4DA25FBE77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6926743"/>
      </p:ext>
    </p:extLst>
  </p:cSld>
  <p:clrMapOvr>
    <a:masterClrMapping/>
  </p:clrMapOvr>
  <p:transition xmlns:p14="http://schemas.microsoft.com/office/powerpoint/2010/main" advClick="0" advTm="4000">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6BAE03-9D6B-734D-9B5C-CD108B8CB8B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56569400"/>
      </p:ext>
    </p:extLst>
  </p:cSld>
  <p:clrMapOvr>
    <a:masterClrMapping/>
  </p:clrMapOvr>
  <p:transition xmlns:p14="http://schemas.microsoft.com/office/powerpoint/2010/main" advClick="0" advTm="4000">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32A0D4-E4D5-714E-ADE9-39C052EB02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26079012"/>
      </p:ext>
    </p:extLst>
  </p:cSld>
  <p:clrMapOvr>
    <a:masterClrMapping/>
  </p:clrMapOvr>
  <p:transition xmlns:p14="http://schemas.microsoft.com/office/powerpoint/2010/main" advClick="0" advTm="4000">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E98C38-0FFD-644A-B5D0-793344DE92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09131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D8AAB-05EF-3C45-AE74-6D62387354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81421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F2421-B64B-8E44-AD60-5DF21D3EE5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70799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1BAD29-6D59-E84B-86FA-5BB390E1705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80914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84B2A1-9E10-E143-817E-67E9CDCFEDD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13977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84B2A1-9E10-E143-817E-67E9CDCFEDDA}" type="slidenum">
              <a:rPr lang="en-GB"/>
              <a:pPr>
                <a:defRPr/>
              </a:pPr>
              <a:t>‹#›</a:t>
            </a:fld>
            <a:endParaRPr lang="en-GB"/>
          </a:p>
        </p:txBody>
      </p:sp>
    </p:spTree>
    <p:extLst>
      <p:ext uri="{BB962C8B-B14F-4D97-AF65-F5344CB8AC3E}">
        <p14:creationId xmlns:p14="http://schemas.microsoft.com/office/powerpoint/2010/main" val="917858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2DCE-619E-D940-9210-4A94553FC4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77223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EA14C7-955B-DB4B-BE00-94F0DCB776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31609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50B42-D167-2C49-A496-FFD8256B1F4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71259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262B6E-B58A-ED46-8524-895AE8B8049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44054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DC61C8-0765-DB4B-B1E5-FB1D0BA6F44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5781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902BDB-079F-514D-83BE-CA88809F6C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39457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E98C38-0FFD-644A-B5D0-793344DE921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441055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D8AAB-05EF-3C45-AE74-6D62387354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45498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F2421-B64B-8E44-AD60-5DF21D3EE5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79566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1BAD29-6D59-E84B-86FA-5BB390E1705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05346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C72DCE-619E-D940-9210-4A94553FC48A}" type="slidenum">
              <a:rPr lang="en-GB"/>
              <a:pPr>
                <a:defRPr/>
              </a:pPr>
              <a:t>‹#›</a:t>
            </a:fld>
            <a:endParaRPr lang="en-GB"/>
          </a:p>
        </p:txBody>
      </p:sp>
    </p:spTree>
    <p:extLst>
      <p:ext uri="{BB962C8B-B14F-4D97-AF65-F5344CB8AC3E}">
        <p14:creationId xmlns:p14="http://schemas.microsoft.com/office/powerpoint/2010/main" val="1978654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84B2A1-9E10-E143-817E-67E9CDCFEDD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15187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2DCE-619E-D940-9210-4A94553FC4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38356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EA14C7-955B-DB4B-BE00-94F0DCB7760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82674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50B42-D167-2C49-A496-FFD8256B1F4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90410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262B6E-B58A-ED46-8524-895AE8B8049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64609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DC61C8-0765-DB4B-B1E5-FB1D0BA6F44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556252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902BDB-079F-514D-83BE-CA88809F6C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19775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EA14C7-955B-DB4B-BE00-94F0DCB7760D}" type="slidenum">
              <a:rPr lang="en-GB"/>
              <a:pPr>
                <a:defRPr/>
              </a:pPr>
              <a:t>‹#›</a:t>
            </a:fld>
            <a:endParaRPr lang="en-GB"/>
          </a:p>
        </p:txBody>
      </p:sp>
    </p:spTree>
    <p:extLst>
      <p:ext uri="{BB962C8B-B14F-4D97-AF65-F5344CB8AC3E}">
        <p14:creationId xmlns:p14="http://schemas.microsoft.com/office/powerpoint/2010/main" val="1759350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50B42-D167-2C49-A496-FFD8256B1F4D}" type="slidenum">
              <a:rPr lang="en-GB"/>
              <a:pPr>
                <a:defRPr/>
              </a:pPr>
              <a:t>‹#›</a:t>
            </a:fld>
            <a:endParaRPr lang="en-GB"/>
          </a:p>
        </p:txBody>
      </p:sp>
    </p:spTree>
    <p:extLst>
      <p:ext uri="{BB962C8B-B14F-4D97-AF65-F5344CB8AC3E}">
        <p14:creationId xmlns:p14="http://schemas.microsoft.com/office/powerpoint/2010/main" val="3804427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262B6E-B58A-ED46-8524-895AE8B8049A}" type="slidenum">
              <a:rPr lang="en-GB"/>
              <a:pPr>
                <a:defRPr/>
              </a:pPr>
              <a:t>‹#›</a:t>
            </a:fld>
            <a:endParaRPr lang="en-GB"/>
          </a:p>
        </p:txBody>
      </p:sp>
    </p:spTree>
    <p:extLst>
      <p:ext uri="{BB962C8B-B14F-4D97-AF65-F5344CB8AC3E}">
        <p14:creationId xmlns:p14="http://schemas.microsoft.com/office/powerpoint/2010/main" val="3034440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a:defRPr/>
            </a:pPr>
            <a:fld id="{F68A2057-4DB8-794B-90E4-69786940952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xStyles>
    <p:titleStyle>
      <a:lvl1pPr algn="ctr" rtl="0" eaLnBrk="0" fontAlgn="base" hangingPunct="0">
        <a:spcBef>
          <a:spcPct val="0"/>
        </a:spcBef>
        <a:spcAft>
          <a:spcPct val="0"/>
        </a:spcAft>
        <a:defRPr sz="3600">
          <a:solidFill>
            <a:srgbClr val="D10628"/>
          </a:solidFill>
          <a:latin typeface="+mj-lt"/>
          <a:ea typeface="+mj-ea"/>
          <a:cs typeface="+mj-cs"/>
        </a:defRPr>
      </a:lvl1pPr>
      <a:lvl2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a:defRPr/>
            </a:pPr>
            <a:fld id="{F68A2057-4DB8-794B-90E4-69786940952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56471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xStyles>
    <p:titleStyle>
      <a:lvl1pPr algn="ctr" rtl="0" eaLnBrk="0" fontAlgn="base" hangingPunct="0">
        <a:spcBef>
          <a:spcPct val="0"/>
        </a:spcBef>
        <a:spcAft>
          <a:spcPct val="0"/>
        </a:spcAft>
        <a:defRPr sz="3600">
          <a:solidFill>
            <a:srgbClr val="D10628"/>
          </a:solidFill>
          <a:latin typeface="+mj-lt"/>
          <a:ea typeface="+mj-ea"/>
          <a:cs typeface="+mj-cs"/>
        </a:defRPr>
      </a:lvl1pPr>
      <a:lvl2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a:defRPr/>
            </a:pPr>
            <a:fld id="{F68A2057-4DB8-794B-90E4-69786940952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56471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xStyles>
    <p:titleStyle>
      <a:lvl1pPr algn="ctr" rtl="0" eaLnBrk="0" fontAlgn="base" hangingPunct="0">
        <a:spcBef>
          <a:spcPct val="0"/>
        </a:spcBef>
        <a:spcAft>
          <a:spcPct val="0"/>
        </a:spcAft>
        <a:defRPr sz="3600">
          <a:solidFill>
            <a:srgbClr val="D10628"/>
          </a:solidFill>
          <a:latin typeface="+mj-lt"/>
          <a:ea typeface="+mj-ea"/>
          <a:cs typeface="+mj-cs"/>
        </a:defRPr>
      </a:lvl1pPr>
      <a:lvl2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a:defRPr/>
            </a:pPr>
            <a:fld id="{6295E946-4F5B-B847-A2C8-3843142DB4E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662724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advClick="0" advTm="4000">
    <p:cut/>
  </p:transition>
  <p:txStyles>
    <p:titleStyle>
      <a:lvl1pPr algn="ctr" rtl="0" eaLnBrk="0" fontAlgn="base" hangingPunct="0">
        <a:spcBef>
          <a:spcPct val="0"/>
        </a:spcBef>
        <a:spcAft>
          <a:spcPct val="0"/>
        </a:spcAft>
        <a:defRPr sz="3600">
          <a:solidFill>
            <a:srgbClr val="D10628"/>
          </a:solidFill>
          <a:latin typeface="+mj-lt"/>
          <a:ea typeface="+mj-ea"/>
          <a:cs typeface="+mj-cs"/>
        </a:defRPr>
      </a:lvl1pPr>
      <a:lvl2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a:defRPr/>
            </a:pPr>
            <a:fld id="{F68A2057-4DB8-794B-90E4-69786940952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572900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xStyles>
    <p:titleStyle>
      <a:lvl1pPr algn="ctr" rtl="0" eaLnBrk="0" fontAlgn="base" hangingPunct="0">
        <a:spcBef>
          <a:spcPct val="0"/>
        </a:spcBef>
        <a:spcAft>
          <a:spcPct val="0"/>
        </a:spcAft>
        <a:defRPr sz="3600">
          <a:solidFill>
            <a:srgbClr val="D10628"/>
          </a:solidFill>
          <a:latin typeface="+mj-lt"/>
          <a:ea typeface="+mj-ea"/>
          <a:cs typeface="+mj-cs"/>
        </a:defRPr>
      </a:lvl1pPr>
      <a:lvl2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a:defRPr/>
            </a:pPr>
            <a:fld id="{F68A2057-4DB8-794B-90E4-69786940952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548423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xStyles>
    <p:titleStyle>
      <a:lvl1pPr algn="ctr" rtl="0" eaLnBrk="0" fontAlgn="base" hangingPunct="0">
        <a:spcBef>
          <a:spcPct val="0"/>
        </a:spcBef>
        <a:spcAft>
          <a:spcPct val="0"/>
        </a:spcAft>
        <a:defRPr sz="3600">
          <a:solidFill>
            <a:srgbClr val="D10628"/>
          </a:solidFill>
          <a:latin typeface="+mj-lt"/>
          <a:ea typeface="+mj-ea"/>
          <a:cs typeface="+mj-cs"/>
        </a:defRPr>
      </a:lvl1pPr>
      <a:lvl2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3600">
          <a:solidFill>
            <a:srgbClr val="D10628"/>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9.png"/><Relationship Id="rId1" Type="http://schemas.microsoft.com/office/2007/relationships/media" Target="../media/media2.mp4"/><Relationship Id="rId2" Type="http://schemas.openxmlformats.org/officeDocument/2006/relationships/video" Target="../media/media2.mp4"/></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5.xml"/><Relationship Id="rId3" Type="http://schemas.openxmlformats.org/officeDocument/2006/relationships/image" Target="../media/image4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40.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4" descr="AMBIKA P3 UoW CMYK.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35300" y="2205038"/>
            <a:ext cx="30734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P3-2008-02-28_22-18-3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2588"/>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88447"/>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dirty="0" smtClean="0">
                <a:solidFill>
                  <a:srgbClr val="000000"/>
                </a:solidFill>
                <a:latin typeface="Arial" charset="0"/>
                <a:ea typeface="ＭＳ Ｐゴシック" charset="0"/>
                <a:cs typeface="Arial" charset="0"/>
              </a:rPr>
              <a:t>David </a:t>
            </a:r>
            <a:r>
              <a:rPr lang="en-GB" sz="2800" dirty="0">
                <a:solidFill>
                  <a:srgbClr val="000000"/>
                </a:solidFill>
                <a:latin typeface="Arial" charset="0"/>
                <a:ea typeface="ＭＳ Ｐゴシック" charset="0"/>
                <a:cs typeface="Arial" charset="0"/>
              </a:rPr>
              <a:t>Ward: </a:t>
            </a:r>
            <a:r>
              <a:rPr lang="en-GB" sz="2800" i="1" dirty="0">
                <a:solidFill>
                  <a:srgbClr val="000000"/>
                </a:solidFill>
                <a:latin typeface="Arial" charset="0"/>
                <a:ea typeface="ＭＳ Ｐゴシック" charset="0"/>
                <a:cs typeface="Arial" charset="0"/>
              </a:rPr>
              <a:t>Rink </a:t>
            </a:r>
            <a:br>
              <a:rPr lang="en-GB" sz="2800" i="1" dirty="0">
                <a:solidFill>
                  <a:srgbClr val="000000"/>
                </a:solidFill>
                <a:latin typeface="Arial" charset="0"/>
                <a:ea typeface="ＭＳ Ｐゴシック" charset="0"/>
                <a:cs typeface="Arial" charset="0"/>
              </a:rPr>
            </a:br>
            <a:r>
              <a:rPr lang="en-GB" sz="2800" i="1" dirty="0">
                <a:solidFill>
                  <a:srgbClr val="000000"/>
                </a:solidFill>
                <a:latin typeface="Arial" charset="0"/>
                <a:ea typeface="ＭＳ Ｐゴシック" charset="0"/>
                <a:cs typeface="Arial" charset="0"/>
              </a:rPr>
              <a:t/>
            </a:r>
            <a:br>
              <a:rPr lang="en-GB" sz="2800" i="1" dirty="0">
                <a:solidFill>
                  <a:srgbClr val="000000"/>
                </a:solidFill>
                <a:latin typeface="Arial" charset="0"/>
                <a:ea typeface="ＭＳ Ｐゴシック" charset="0"/>
                <a:cs typeface="Arial" charset="0"/>
              </a:rPr>
            </a:br>
            <a:r>
              <a:rPr lang="en-GB" sz="2800" b="1" i="1" dirty="0">
                <a:solidFill>
                  <a:srgbClr val="000000"/>
                </a:solidFill>
                <a:latin typeface="Arial" charset="0"/>
                <a:ea typeface="ＭＳ Ｐゴシック" charset="0"/>
                <a:cs typeface="Arial" charset="0"/>
              </a:rPr>
              <a:t/>
            </a:r>
            <a:br>
              <a:rPr lang="en-GB" sz="2800" b="1" i="1" dirty="0">
                <a:solidFill>
                  <a:srgbClr val="000000"/>
                </a:solidFill>
                <a:latin typeface="Arial" charset="0"/>
                <a:ea typeface="ＭＳ Ｐゴシック" charset="0"/>
                <a:cs typeface="Arial" charset="0"/>
              </a:rPr>
            </a:br>
            <a:r>
              <a:rPr lang="en-US" sz="2800" dirty="0">
                <a:solidFill>
                  <a:srgbClr val="000000"/>
                </a:solidFill>
                <a:latin typeface="Arial" charset="0"/>
                <a:ea typeface="ＭＳ Ｐゴシック" charset="0"/>
                <a:cs typeface="Arial" charset="0"/>
              </a:rPr>
              <a:t/>
            </a:r>
            <a:br>
              <a:rPr lang="en-US" sz="2800" dirty="0">
                <a:solidFill>
                  <a:srgbClr val="000000"/>
                </a:solidFill>
                <a:latin typeface="Arial" charset="0"/>
                <a:ea typeface="ＭＳ Ｐゴシック" charset="0"/>
                <a:cs typeface="Arial" charset="0"/>
              </a:rPr>
            </a:br>
            <a:endParaRPr lang="en-GB" sz="2800" dirty="0">
              <a:solidFill>
                <a:srgbClr val="000000"/>
              </a:solidFill>
              <a:latin typeface="Arial" charset="0"/>
              <a:ea typeface="ＭＳ Ｐゴシック" charset="0"/>
              <a:cs typeface="Arial" charset="0"/>
            </a:endParaRPr>
          </a:p>
        </p:txBody>
      </p:sp>
      <p:sp>
        <p:nvSpPr>
          <p:cNvPr id="69636" name="Text Box 6"/>
          <p:cNvSpPr txBox="1">
            <a:spLocks noChangeArrowheads="1"/>
          </p:cNvSpPr>
          <p:nvPr/>
        </p:nvSpPr>
        <p:spPr bwMode="auto">
          <a:xfrm>
            <a:off x="521550" y="2480279"/>
            <a:ext cx="8100900" cy="189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90000"/>
              </a:lnSpc>
              <a:spcBef>
                <a:spcPct val="20000"/>
              </a:spcBef>
            </a:pPr>
            <a:r>
              <a:rPr lang="en-US" sz="1800" b="0" i="1" dirty="0" smtClean="0"/>
              <a:t>David </a:t>
            </a:r>
            <a:r>
              <a:rPr lang="en-US" sz="1800" b="0" i="1" dirty="0"/>
              <a:t>Ward transforms the floor of </a:t>
            </a:r>
            <a:r>
              <a:rPr lang="en-US" sz="1800" b="0" i="1" dirty="0" err="1" smtClean="0"/>
              <a:t>Ambika</a:t>
            </a:r>
            <a:r>
              <a:rPr lang="en-US" sz="1800" b="0" i="1" dirty="0" smtClean="0"/>
              <a:t> P3 into </a:t>
            </a:r>
            <a:r>
              <a:rPr lang="en-US" sz="1800" b="0" i="1" dirty="0"/>
              <a:t>a huge light drawing. Linear drawings from sources including ice skating will be digitally projected from the high ceiling of P3 on to the expansive floor. </a:t>
            </a:r>
            <a:endParaRPr lang="en-US" sz="1800" b="0" i="1" dirty="0" smtClean="0"/>
          </a:p>
          <a:p>
            <a:pPr eaLnBrk="1" hangingPunct="1">
              <a:lnSpc>
                <a:spcPct val="90000"/>
              </a:lnSpc>
              <a:spcBef>
                <a:spcPct val="20000"/>
              </a:spcBef>
            </a:pPr>
            <a:r>
              <a:rPr lang="en-US" sz="1800" b="0" i="1" dirty="0" smtClean="0"/>
              <a:t>Viewers </a:t>
            </a:r>
            <a:r>
              <a:rPr lang="en-US" sz="1800" b="0" i="1" dirty="0"/>
              <a:t>will see the constantly changing work unfolding from the mezzanines in the space and can also take to the floor, walking amongst the lines, arcs and spirals which move and layer over the surface like the paths of skaters or </a:t>
            </a:r>
            <a:r>
              <a:rPr lang="en-US" sz="1800" b="0" i="1" dirty="0" smtClean="0"/>
              <a:t>stars.</a:t>
            </a:r>
            <a:endParaRPr lang="en-US" sz="1800" b="0" i="1" dirty="0"/>
          </a:p>
        </p:txBody>
      </p:sp>
    </p:spTree>
    <p:extLst>
      <p:ext uri="{BB962C8B-B14F-4D97-AF65-F5344CB8AC3E}">
        <p14:creationId xmlns:p14="http://schemas.microsoft.com/office/powerpoint/2010/main" val="1871561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ulpture &amp; Cinema Research_ Michael Mazière_ Output 3_2.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0251"/>
            <a:ext cx="9144000" cy="6437498"/>
          </a:xfrm>
          <a:prstGeom prst="rect">
            <a:avLst/>
          </a:prstGeom>
        </p:spPr>
      </p:pic>
    </p:spTree>
    <p:extLst>
      <p:ext uri="{BB962C8B-B14F-4D97-AF65-F5344CB8AC3E}">
        <p14:creationId xmlns:p14="http://schemas.microsoft.com/office/powerpoint/2010/main" val="908922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ulpture &amp; Cinema_ Michael Mazière_ Output 3_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1668"/>
            <a:ext cx="9144000" cy="6074664"/>
          </a:xfrm>
          <a:prstGeom prst="rect">
            <a:avLst/>
          </a:prstGeom>
        </p:spPr>
      </p:pic>
    </p:spTree>
    <p:extLst>
      <p:ext uri="{BB962C8B-B14F-4D97-AF65-F5344CB8AC3E}">
        <p14:creationId xmlns:p14="http://schemas.microsoft.com/office/powerpoint/2010/main" val="63767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David Ward  2009-11-0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2906"/>
            <a:ext cx="9144000" cy="6072188"/>
          </a:xfrm>
          <a:prstGeom prst="rect">
            <a:avLst/>
          </a:prstGeom>
        </p:spPr>
      </p:pic>
    </p:spTree>
    <p:extLst>
      <p:ext uri="{BB962C8B-B14F-4D97-AF65-F5344CB8AC3E}">
        <p14:creationId xmlns:p14="http://schemas.microsoft.com/office/powerpoint/2010/main" val="1849460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ulpture &amp; Cinema_ Michael Mazière_ Output 3_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5238" y="0"/>
            <a:ext cx="4573525" cy="6858000"/>
          </a:xfrm>
          <a:prstGeom prst="rect">
            <a:avLst/>
          </a:prstGeom>
        </p:spPr>
      </p:pic>
    </p:spTree>
    <p:extLst>
      <p:ext uri="{BB962C8B-B14F-4D97-AF65-F5344CB8AC3E}">
        <p14:creationId xmlns:p14="http://schemas.microsoft.com/office/powerpoint/2010/main" val="2563081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ulpture &amp; Cinema_ Michael Mazière_ Output 3_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5"/>
            <a:ext cx="9130615" cy="5184576"/>
          </a:xfrm>
          <a:prstGeom prst="rect">
            <a:avLst/>
          </a:prstGeom>
        </p:spPr>
      </p:pic>
    </p:spTree>
    <p:extLst>
      <p:ext uri="{BB962C8B-B14F-4D97-AF65-F5344CB8AC3E}">
        <p14:creationId xmlns:p14="http://schemas.microsoft.com/office/powerpoint/2010/main" val="2015108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dirty="0" smtClean="0">
                <a:solidFill>
                  <a:srgbClr val="000000"/>
                </a:solidFill>
                <a:latin typeface="Arial" charset="0"/>
                <a:ea typeface="ＭＳ Ｐゴシック" charset="0"/>
                <a:cs typeface="Arial" charset="0"/>
              </a:rPr>
              <a:t>Anthony </a:t>
            </a:r>
            <a:r>
              <a:rPr lang="en-GB" sz="2800" dirty="0">
                <a:solidFill>
                  <a:srgbClr val="000000"/>
                </a:solidFill>
                <a:latin typeface="Arial" charset="0"/>
                <a:ea typeface="ＭＳ Ｐゴシック" charset="0"/>
                <a:cs typeface="Arial" charset="0"/>
              </a:rPr>
              <a:t>McCall </a:t>
            </a:r>
            <a:r>
              <a:rPr lang="en-GB" sz="2800" i="1" dirty="0">
                <a:solidFill>
                  <a:srgbClr val="000000"/>
                </a:solidFill>
                <a:latin typeface="Arial" charset="0"/>
                <a:ea typeface="ＭＳ Ｐゴシック" charset="0"/>
                <a:cs typeface="Arial" charset="0"/>
              </a:rPr>
              <a:t>Vertical Works</a:t>
            </a:r>
            <a:br>
              <a:rPr lang="en-GB" sz="2800" i="1" dirty="0">
                <a:solidFill>
                  <a:srgbClr val="000000"/>
                </a:solidFill>
                <a:latin typeface="Arial" charset="0"/>
                <a:ea typeface="ＭＳ Ｐゴシック" charset="0"/>
                <a:cs typeface="Arial" charset="0"/>
              </a:rPr>
            </a:br>
            <a:r>
              <a:rPr lang="en-GB" sz="2800" b="1" i="1" dirty="0">
                <a:solidFill>
                  <a:srgbClr val="000000"/>
                </a:solidFill>
                <a:latin typeface="Arial" charset="0"/>
                <a:ea typeface="ＭＳ Ｐゴシック" charset="0"/>
                <a:cs typeface="Arial" charset="0"/>
              </a:rPr>
              <a:t/>
            </a:r>
            <a:br>
              <a:rPr lang="en-GB" sz="2800" b="1" i="1" dirty="0">
                <a:solidFill>
                  <a:srgbClr val="000000"/>
                </a:solidFill>
                <a:latin typeface="Arial" charset="0"/>
                <a:ea typeface="ＭＳ Ｐゴシック" charset="0"/>
                <a:cs typeface="Arial" charset="0"/>
              </a:rPr>
            </a:br>
            <a:r>
              <a:rPr lang="en-US" sz="2800" dirty="0">
                <a:solidFill>
                  <a:srgbClr val="000000"/>
                </a:solidFill>
                <a:latin typeface="Arial" charset="0"/>
                <a:ea typeface="ＭＳ Ｐゴシック" charset="0"/>
                <a:cs typeface="Arial" charset="0"/>
              </a:rPr>
              <a:t/>
            </a:r>
            <a:br>
              <a:rPr lang="en-US" sz="2800" dirty="0">
                <a:solidFill>
                  <a:srgbClr val="000000"/>
                </a:solidFill>
                <a:latin typeface="Arial" charset="0"/>
                <a:ea typeface="ＭＳ Ｐゴシック" charset="0"/>
                <a:cs typeface="Arial" charset="0"/>
              </a:rPr>
            </a:br>
            <a:endParaRPr lang="en-GB" sz="2800" dirty="0">
              <a:solidFill>
                <a:srgbClr val="000000"/>
              </a:solidFill>
              <a:latin typeface="Arial" charset="0"/>
              <a:ea typeface="ＭＳ Ｐゴシック" charset="0"/>
              <a:cs typeface="Arial" charset="0"/>
            </a:endParaRPr>
          </a:p>
        </p:txBody>
      </p:sp>
      <p:sp>
        <p:nvSpPr>
          <p:cNvPr id="69634" name="Rectangle 3"/>
          <p:cNvSpPr>
            <a:spLocks noGrp="1" noChangeArrowheads="1"/>
          </p:cNvSpPr>
          <p:nvPr>
            <p:ph type="body" idx="1"/>
          </p:nvPr>
        </p:nvSpPr>
        <p:spPr>
          <a:xfrm>
            <a:off x="609600" y="1676400"/>
            <a:ext cx="7848600" cy="2133600"/>
          </a:xfrm>
        </p:spPr>
        <p:txBody>
          <a:bodyPr/>
          <a:lstStyle/>
          <a:p>
            <a:pPr eaLnBrk="1" hangingPunct="1"/>
            <a:endParaRPr lang="en-US" dirty="0">
              <a:latin typeface="Arial" charset="0"/>
              <a:ea typeface="ＭＳ Ｐゴシック" charset="0"/>
              <a:cs typeface="Arial" charset="0"/>
            </a:endParaRPr>
          </a:p>
          <a:p>
            <a:pPr eaLnBrk="1" hangingPunct="1"/>
            <a:endParaRPr lang="en-GB" dirty="0">
              <a:latin typeface="Arial" charset="0"/>
              <a:ea typeface="ＭＳ Ｐゴシック" charset="0"/>
              <a:cs typeface="ＭＳ Ｐゴシック" charset="0"/>
            </a:endParaRPr>
          </a:p>
        </p:txBody>
      </p:sp>
      <p:sp>
        <p:nvSpPr>
          <p:cNvPr id="69636" name="Text Box 6"/>
          <p:cNvSpPr txBox="1">
            <a:spLocks noChangeArrowheads="1"/>
          </p:cNvSpPr>
          <p:nvPr/>
        </p:nvSpPr>
        <p:spPr bwMode="auto">
          <a:xfrm>
            <a:off x="647564" y="2757278"/>
            <a:ext cx="7848872" cy="134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spcBef>
                <a:spcPct val="20000"/>
              </a:spcBef>
            </a:pPr>
            <a:r>
              <a:rPr lang="en-US" sz="1800" b="0" i="1" dirty="0"/>
              <a:t>Works in the exhibition: Vertical Works; Breath (2004), Breath III (2005), Meeting You Halfway (2009) and You (2010). </a:t>
            </a:r>
            <a:br>
              <a:rPr lang="en-US" sz="1800" b="0" i="1" dirty="0"/>
            </a:br>
            <a:r>
              <a:rPr lang="en-US" sz="1800" b="0" i="1" dirty="0"/>
              <a:t/>
            </a:r>
            <a:br>
              <a:rPr lang="en-US" sz="1800" b="0" i="1" dirty="0"/>
            </a:br>
            <a:r>
              <a:rPr lang="en-US" sz="1800" b="0" i="1" dirty="0"/>
              <a:t>Four video projectors, computer, QuickTime Movie file, Four haze machines, two audio speakers.</a:t>
            </a:r>
            <a:endParaRPr lang="en-GB" b="0" dirty="0"/>
          </a:p>
        </p:txBody>
      </p:sp>
    </p:spTree>
    <p:extLst>
      <p:ext uri="{BB962C8B-B14F-4D97-AF65-F5344CB8AC3E}">
        <p14:creationId xmlns:p14="http://schemas.microsoft.com/office/powerpoint/2010/main" val="920125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ulpture &amp; Cinema Research_ Michael Mazière_ Output 3_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34021"/>
            <a:ext cx="9144000" cy="5389958"/>
          </a:xfrm>
          <a:prstGeom prst="rect">
            <a:avLst/>
          </a:prstGeom>
        </p:spPr>
      </p:pic>
    </p:spTree>
    <p:extLst>
      <p:ext uri="{BB962C8B-B14F-4D97-AF65-F5344CB8AC3E}">
        <p14:creationId xmlns:p14="http://schemas.microsoft.com/office/powerpoint/2010/main" val="28858015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ulpture &amp; Cinema Research_ Michael Mazière_ Output 3_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716"/>
            <a:ext cx="9144000" cy="6830568"/>
          </a:xfrm>
          <a:prstGeom prst="rect">
            <a:avLst/>
          </a:prstGeom>
        </p:spPr>
      </p:pic>
    </p:spTree>
    <p:extLst>
      <p:ext uri="{BB962C8B-B14F-4D97-AF65-F5344CB8AC3E}">
        <p14:creationId xmlns:p14="http://schemas.microsoft.com/office/powerpoint/2010/main" val="594723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r>
              <a:rPr lang="en-GB" b="1">
                <a:latin typeface="Arial" charset="0"/>
                <a:ea typeface="ＭＳ Ｐゴシック" charset="0"/>
                <a:cs typeface="ＭＳ Ｐゴシック" charset="0"/>
              </a:rPr>
              <a:t>History</a:t>
            </a:r>
          </a:p>
        </p:txBody>
      </p:sp>
      <p:sp>
        <p:nvSpPr>
          <p:cNvPr id="16386" name="Rectangle 3"/>
          <p:cNvSpPr>
            <a:spLocks noGrp="1" noChangeArrowheads="1"/>
          </p:cNvSpPr>
          <p:nvPr>
            <p:ph type="body" idx="1"/>
          </p:nvPr>
        </p:nvSpPr>
        <p:spPr/>
        <p:txBody>
          <a:bodyPr/>
          <a:lstStyle/>
          <a:p>
            <a:pPr eaLnBrk="1" hangingPunct="1">
              <a:lnSpc>
                <a:spcPct val="90000"/>
              </a:lnSpc>
              <a:buFontTx/>
              <a:buNone/>
            </a:pPr>
            <a:r>
              <a:rPr lang="en-US" sz="1800" dirty="0">
                <a:latin typeface="Arial" charset="0"/>
                <a:ea typeface="ＭＳ Ｐゴシック" charset="0"/>
                <a:cs typeface="Arial" charset="0"/>
              </a:rPr>
              <a:t>	The Construction Halls at Sub-Podium levels 1 – 4 were built for use by the School of the Built Environment and were completed in 1969. </a:t>
            </a:r>
          </a:p>
          <a:p>
            <a:pPr eaLnBrk="1" hangingPunct="1">
              <a:lnSpc>
                <a:spcPct val="90000"/>
              </a:lnSpc>
              <a:buFontTx/>
              <a:buNone/>
            </a:pPr>
            <a:r>
              <a:rPr lang="en-US" sz="1800" dirty="0">
                <a:latin typeface="Arial" charset="0"/>
                <a:ea typeface="ＭＳ Ｐゴシック" charset="0"/>
                <a:cs typeface="Arial" charset="0"/>
              </a:rPr>
              <a:t>	</a:t>
            </a:r>
          </a:p>
          <a:p>
            <a:pPr eaLnBrk="1" hangingPunct="1">
              <a:lnSpc>
                <a:spcPct val="90000"/>
              </a:lnSpc>
              <a:buFontTx/>
              <a:buNone/>
            </a:pPr>
            <a:r>
              <a:rPr lang="en-US" sz="1800" dirty="0">
                <a:latin typeface="Arial" charset="0"/>
                <a:ea typeface="ＭＳ Ｐゴシック" charset="0"/>
                <a:cs typeface="Arial" charset="0"/>
              </a:rPr>
              <a:t>	Between 1984 and 1996 Professor Paul Regan, a highly respected international expert in the subject of concrete lead teams which undertook the testing of concrete used in many Department of Transport projects such as Spaghetti Junction, bridges on the M6 motorway and the Channel Tunnel. </a:t>
            </a:r>
          </a:p>
          <a:p>
            <a:pPr eaLnBrk="1" hangingPunct="1">
              <a:lnSpc>
                <a:spcPct val="90000"/>
              </a:lnSpc>
              <a:buFontTx/>
              <a:buNone/>
            </a:pPr>
            <a:endParaRPr lang="en-US" sz="1800" dirty="0">
              <a:latin typeface="Arial" charset="0"/>
              <a:ea typeface="ＭＳ Ｐゴシック" charset="0"/>
              <a:cs typeface="Arial" charset="0"/>
            </a:endParaRPr>
          </a:p>
          <a:p>
            <a:pPr eaLnBrk="1" hangingPunct="1">
              <a:lnSpc>
                <a:spcPct val="90000"/>
              </a:lnSpc>
              <a:buFontTx/>
              <a:buNone/>
            </a:pPr>
            <a:r>
              <a:rPr lang="en-US" sz="1800" dirty="0">
                <a:latin typeface="Arial" charset="0"/>
                <a:ea typeface="ＭＳ Ｐゴシック" charset="0"/>
                <a:cs typeface="Arial" charset="0"/>
              </a:rPr>
              <a:t>	The discipline of Civil Engineering and the related research, was closed in 1997 and </a:t>
            </a:r>
            <a:r>
              <a:rPr lang="en-US" sz="1800" dirty="0" smtClean="0">
                <a:latin typeface="Arial" charset="0"/>
                <a:ea typeface="ＭＳ Ｐゴシック" charset="0"/>
                <a:cs typeface="Arial" charset="0"/>
              </a:rPr>
              <a:t>the space was converted by Katharine Heron, Professor of Architecture and Michael Maziere, Reader in Film and Video.</a:t>
            </a:r>
            <a:endParaRPr lang="en-US" sz="1800" dirty="0">
              <a:latin typeface="Arial" charset="0"/>
              <a:ea typeface="ＭＳ Ｐゴシック" charset="0"/>
              <a:cs typeface="Arial" charset="0"/>
            </a:endParaRPr>
          </a:p>
          <a:p>
            <a:pPr eaLnBrk="1" hangingPunct="1">
              <a:lnSpc>
                <a:spcPct val="90000"/>
              </a:lnSpc>
            </a:pPr>
            <a:endParaRPr lang="en-GB" sz="1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4749096"/>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Anthony McCall 2011-02-28 at 11-14-4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6902" y="0"/>
            <a:ext cx="5150197" cy="6858000"/>
          </a:xfrm>
          <a:prstGeom prst="rect">
            <a:avLst/>
          </a:prstGeom>
        </p:spPr>
      </p:pic>
    </p:spTree>
    <p:extLst>
      <p:ext uri="{BB962C8B-B14F-4D97-AF65-F5344CB8AC3E}">
        <p14:creationId xmlns:p14="http://schemas.microsoft.com/office/powerpoint/2010/main" val="28858015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Anthony McCall 2011-03-17 at 18-23-3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558" y="0"/>
            <a:ext cx="4570884" cy="6858000"/>
          </a:xfrm>
          <a:prstGeom prst="rect">
            <a:avLst/>
          </a:prstGeom>
        </p:spPr>
      </p:pic>
    </p:spTree>
    <p:extLst>
      <p:ext uri="{BB962C8B-B14F-4D97-AF65-F5344CB8AC3E}">
        <p14:creationId xmlns:p14="http://schemas.microsoft.com/office/powerpoint/2010/main" val="594723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Anthony McCall 2011-03-09 at 16-01-04 - Version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9512"/>
            <a:ext cx="9144000" cy="6098977"/>
          </a:xfrm>
          <a:prstGeom prst="rect">
            <a:avLst/>
          </a:prstGeom>
        </p:spPr>
      </p:pic>
    </p:spTree>
    <p:extLst>
      <p:ext uri="{BB962C8B-B14F-4D97-AF65-F5344CB8AC3E}">
        <p14:creationId xmlns:p14="http://schemas.microsoft.com/office/powerpoint/2010/main" val="594723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Sculpture &amp; Cinema_ Michael Mazière_ Output 3_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5"/>
            <a:ext cx="9130615" cy="5184576"/>
          </a:xfrm>
          <a:prstGeom prst="rect">
            <a:avLst/>
          </a:prstGeom>
        </p:spPr>
      </p:pic>
    </p:spTree>
    <p:extLst>
      <p:ext uri="{BB962C8B-B14F-4D97-AF65-F5344CB8AC3E}">
        <p14:creationId xmlns:p14="http://schemas.microsoft.com/office/powerpoint/2010/main" val="36076075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dirty="0" err="1" smtClean="0">
                <a:solidFill>
                  <a:srgbClr val="000000"/>
                </a:solidFill>
                <a:latin typeface="Arial" charset="0"/>
                <a:ea typeface="ＭＳ Ｐゴシック" charset="0"/>
                <a:cs typeface="Arial" charset="0"/>
              </a:rPr>
              <a:t>Ilya</a:t>
            </a:r>
            <a:r>
              <a:rPr lang="en-GB" sz="2800" dirty="0" smtClean="0">
                <a:solidFill>
                  <a:srgbClr val="000000"/>
                </a:solidFill>
                <a:latin typeface="Arial" charset="0"/>
                <a:ea typeface="ＭＳ Ｐゴシック" charset="0"/>
                <a:cs typeface="Arial" charset="0"/>
              </a:rPr>
              <a:t> </a:t>
            </a:r>
            <a:r>
              <a:rPr lang="en-GB" sz="2800" dirty="0">
                <a:solidFill>
                  <a:srgbClr val="000000"/>
                </a:solidFill>
                <a:latin typeface="Arial" charset="0"/>
                <a:ea typeface="ＭＳ Ｐゴシック" charset="0"/>
                <a:cs typeface="Arial" charset="0"/>
              </a:rPr>
              <a:t>and Emilia </a:t>
            </a:r>
            <a:r>
              <a:rPr lang="en-GB" sz="2800" dirty="0" err="1" smtClean="0">
                <a:solidFill>
                  <a:srgbClr val="000000"/>
                </a:solidFill>
                <a:latin typeface="Arial" charset="0"/>
                <a:ea typeface="ＭＳ Ｐゴシック" charset="0"/>
                <a:cs typeface="Arial" charset="0"/>
              </a:rPr>
              <a:t>Kabakov</a:t>
            </a:r>
            <a:r>
              <a:rPr lang="en-GB" sz="2800" dirty="0" smtClean="0">
                <a:solidFill>
                  <a:srgbClr val="000000"/>
                </a:solidFill>
                <a:latin typeface="Arial" charset="0"/>
                <a:ea typeface="ＭＳ Ｐゴシック" charset="0"/>
                <a:cs typeface="Arial" charset="0"/>
              </a:rPr>
              <a:t>: </a:t>
            </a:r>
            <a:r>
              <a:rPr lang="en-GB" sz="2800" i="1" dirty="0" smtClean="0">
                <a:solidFill>
                  <a:srgbClr val="000000"/>
                </a:solidFill>
              </a:rPr>
              <a:t>The </a:t>
            </a:r>
            <a:r>
              <a:rPr lang="en-GB" sz="2800" i="1" dirty="0">
                <a:solidFill>
                  <a:srgbClr val="000000"/>
                </a:solidFill>
              </a:rPr>
              <a:t>Happiest Man </a:t>
            </a:r>
            <a:endParaRPr lang="en-GB" sz="2800" dirty="0">
              <a:solidFill>
                <a:srgbClr val="000000"/>
              </a:solidFill>
              <a:latin typeface="Arial" charset="0"/>
              <a:ea typeface="ＭＳ Ｐゴシック" charset="0"/>
              <a:cs typeface="Arial" charset="0"/>
            </a:endParaRPr>
          </a:p>
        </p:txBody>
      </p:sp>
      <p:sp>
        <p:nvSpPr>
          <p:cNvPr id="69634" name="Rectangle 3"/>
          <p:cNvSpPr>
            <a:spLocks noGrp="1" noChangeArrowheads="1"/>
          </p:cNvSpPr>
          <p:nvPr>
            <p:ph type="body" idx="1"/>
          </p:nvPr>
        </p:nvSpPr>
        <p:spPr>
          <a:xfrm>
            <a:off x="609600" y="1676400"/>
            <a:ext cx="7848600" cy="2133600"/>
          </a:xfrm>
        </p:spPr>
        <p:txBody>
          <a:bodyPr/>
          <a:lstStyle/>
          <a:p>
            <a:pPr eaLnBrk="1" hangingPunct="1"/>
            <a:endParaRPr lang="en-US" dirty="0">
              <a:latin typeface="Arial" charset="0"/>
              <a:ea typeface="ＭＳ Ｐゴシック" charset="0"/>
              <a:cs typeface="Arial" charset="0"/>
            </a:endParaRPr>
          </a:p>
          <a:p>
            <a:pPr eaLnBrk="1" hangingPunct="1"/>
            <a:endParaRPr lang="en-GB" dirty="0">
              <a:latin typeface="Arial" charset="0"/>
              <a:ea typeface="ＭＳ Ｐゴシック" charset="0"/>
              <a:cs typeface="ＭＳ Ｐゴシック" charset="0"/>
            </a:endParaRPr>
          </a:p>
        </p:txBody>
      </p:sp>
      <p:sp>
        <p:nvSpPr>
          <p:cNvPr id="69636" name="Text Box 6"/>
          <p:cNvSpPr txBox="1">
            <a:spLocks noChangeArrowheads="1"/>
          </p:cNvSpPr>
          <p:nvPr/>
        </p:nvSpPr>
        <p:spPr bwMode="auto">
          <a:xfrm>
            <a:off x="647564" y="2383329"/>
            <a:ext cx="7848872" cy="189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90000"/>
              </a:lnSpc>
              <a:spcBef>
                <a:spcPct val="20000"/>
              </a:spcBef>
            </a:pPr>
            <a:r>
              <a:rPr lang="en-GB" sz="1800" b="0" dirty="0" smtClean="0">
                <a:solidFill>
                  <a:srgbClr val="000000"/>
                </a:solidFill>
              </a:rPr>
              <a:t>A </a:t>
            </a:r>
            <a:r>
              <a:rPr lang="en-GB" sz="1800" b="0" dirty="0">
                <a:solidFill>
                  <a:srgbClr val="000000"/>
                </a:solidFill>
              </a:rPr>
              <a:t>major installation by </a:t>
            </a:r>
            <a:r>
              <a:rPr lang="en-GB" sz="1800" b="0" dirty="0" smtClean="0">
                <a:solidFill>
                  <a:srgbClr val="000000"/>
                </a:solidFill>
              </a:rPr>
              <a:t>Russian </a:t>
            </a:r>
            <a:r>
              <a:rPr lang="en-GB" sz="1800" b="0" dirty="0">
                <a:solidFill>
                  <a:srgbClr val="000000"/>
                </a:solidFill>
              </a:rPr>
              <a:t>artists </a:t>
            </a:r>
            <a:r>
              <a:rPr lang="en-GB" sz="1800" b="0" dirty="0" err="1">
                <a:solidFill>
                  <a:srgbClr val="000000"/>
                </a:solidFill>
              </a:rPr>
              <a:t>Ilya</a:t>
            </a:r>
            <a:r>
              <a:rPr lang="en-GB" sz="1800" b="0" dirty="0">
                <a:solidFill>
                  <a:srgbClr val="000000"/>
                </a:solidFill>
              </a:rPr>
              <a:t> and Emilia </a:t>
            </a:r>
            <a:r>
              <a:rPr lang="en-GB" sz="1800" b="0" dirty="0" err="1">
                <a:solidFill>
                  <a:srgbClr val="000000"/>
                </a:solidFill>
              </a:rPr>
              <a:t>Kabakov</a:t>
            </a:r>
            <a:r>
              <a:rPr lang="en-GB" sz="1800" b="0" dirty="0">
                <a:solidFill>
                  <a:srgbClr val="000000"/>
                </a:solidFill>
              </a:rPr>
              <a:t>, influential pioneers of installation art. </a:t>
            </a:r>
            <a:r>
              <a:rPr lang="en-GB" sz="1800" b="0" dirty="0" smtClean="0">
                <a:solidFill>
                  <a:srgbClr val="000000"/>
                </a:solidFill>
              </a:rPr>
              <a:t>The </a:t>
            </a:r>
            <a:r>
              <a:rPr lang="en-GB" sz="1800" b="0" dirty="0">
                <a:solidFill>
                  <a:srgbClr val="000000"/>
                </a:solidFill>
              </a:rPr>
              <a:t>Happiest Man, features a room within a specially created cinema showing clips from Russian propaganda films of the 40s and 50s. </a:t>
            </a:r>
            <a:endParaRPr lang="en-GB" sz="1800" b="0" dirty="0" smtClean="0">
              <a:solidFill>
                <a:srgbClr val="000000"/>
              </a:solidFill>
            </a:endParaRPr>
          </a:p>
          <a:p>
            <a:pPr eaLnBrk="1" hangingPunct="1">
              <a:lnSpc>
                <a:spcPct val="90000"/>
              </a:lnSpc>
              <a:spcBef>
                <a:spcPct val="20000"/>
              </a:spcBef>
            </a:pPr>
            <a:r>
              <a:rPr lang="en-GB" sz="1800" b="0" dirty="0" smtClean="0">
                <a:solidFill>
                  <a:srgbClr val="000000"/>
                </a:solidFill>
              </a:rPr>
              <a:t>The </a:t>
            </a:r>
            <a:r>
              <a:rPr lang="en-GB" sz="1800" b="0" dirty="0">
                <a:solidFill>
                  <a:srgbClr val="000000"/>
                </a:solidFill>
              </a:rPr>
              <a:t>visitor can escape to the room and become ‘The Happiest Man’ or enjoy the films in the classic cinema setting. The work explores the fragile boundaries between reality and imagination, fact and fiction, art and life</a:t>
            </a:r>
            <a:r>
              <a:rPr lang="en-GB" sz="1800" b="0" dirty="0" smtClean="0">
                <a:solidFill>
                  <a:srgbClr val="000000"/>
                </a:solidFill>
              </a:rPr>
              <a:t>.</a:t>
            </a:r>
            <a:endParaRPr lang="en-GB" sz="1800" b="0" dirty="0">
              <a:solidFill>
                <a:srgbClr val="000000"/>
              </a:solidFill>
            </a:endParaRPr>
          </a:p>
        </p:txBody>
      </p:sp>
    </p:spTree>
    <p:extLst>
      <p:ext uri="{BB962C8B-B14F-4D97-AF65-F5344CB8AC3E}">
        <p14:creationId xmlns:p14="http://schemas.microsoft.com/office/powerpoint/2010/main" val="1740724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ulpture &amp; Cinema Research_ Michael Mazière_ Output 3_15 3.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41" y="0"/>
            <a:ext cx="899031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ulpture &amp; Cinema Research_ Michael Mazière_ Output 3_15 4.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41" y="0"/>
            <a:ext cx="8990319" cy="6858000"/>
          </a:xfrm>
          <a:prstGeom prst="rect">
            <a:avLst/>
          </a:prstGeom>
        </p:spPr>
      </p:pic>
    </p:spTree>
    <p:extLst>
      <p:ext uri="{BB962C8B-B14F-4D97-AF65-F5344CB8AC3E}">
        <p14:creationId xmlns:p14="http://schemas.microsoft.com/office/powerpoint/2010/main" val="941277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ulpture &amp; Cinema Research_ Michael Mazière_ Output 3_15 5.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6289" y="0"/>
            <a:ext cx="5231423" cy="6858000"/>
          </a:xfrm>
          <a:prstGeom prst="rect">
            <a:avLst/>
          </a:prstGeom>
        </p:spPr>
      </p:pic>
    </p:spTree>
    <p:extLst>
      <p:ext uri="{BB962C8B-B14F-4D97-AF65-F5344CB8AC3E}">
        <p14:creationId xmlns:p14="http://schemas.microsoft.com/office/powerpoint/2010/main" val="941277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Sculpture &amp; Cinema_ Michael Mazière_ Output 3_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 y="385763"/>
            <a:ext cx="91313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277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descr="Sculpture &amp; Cinema_ Michael Mazière_ Output 3_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8" y="368300"/>
            <a:ext cx="9172576"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Cable Structure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3675"/>
            <a:ext cx="91440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405302"/>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Sculpture &amp; Cinema_ Michael Mazière_ Output 3_8.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25" y="392113"/>
            <a:ext cx="90995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Sculpture &amp; Cinema_ Michael Mazière_ Output 3_1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381000"/>
            <a:ext cx="914717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Sculpture &amp; Cinema_ Michael Mazière_ Output 3_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77825"/>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ulpture &amp; Cinema_ Michael Mazière_ Output 3_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5"/>
            <a:ext cx="9130615" cy="5184576"/>
          </a:xfrm>
          <a:prstGeom prst="rect">
            <a:avLst/>
          </a:prstGeom>
        </p:spPr>
      </p:pic>
    </p:spTree>
    <p:extLst>
      <p:ext uri="{BB962C8B-B14F-4D97-AF65-F5344CB8AC3E}">
        <p14:creationId xmlns:p14="http://schemas.microsoft.com/office/powerpoint/2010/main" val="2015108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dirty="0" smtClean="0">
                <a:solidFill>
                  <a:srgbClr val="000000"/>
                </a:solidFill>
                <a:latin typeface="Arial" charset="0"/>
                <a:ea typeface="ＭＳ Ｐゴシック" charset="0"/>
                <a:cs typeface="Arial" charset="0"/>
              </a:rPr>
              <a:t>David Hall </a:t>
            </a:r>
            <a:r>
              <a:rPr lang="en-GB" sz="2800" i="1" dirty="0">
                <a:solidFill>
                  <a:srgbClr val="000000"/>
                </a:solidFill>
                <a:latin typeface="Arial" charset="0"/>
                <a:ea typeface="ＭＳ Ｐゴシック" charset="0"/>
                <a:cs typeface="Arial" charset="0"/>
              </a:rPr>
              <a:t>End Piece</a:t>
            </a:r>
            <a:r>
              <a:rPr lang="en-GB" sz="2800" i="1" dirty="0" smtClean="0">
                <a:solidFill>
                  <a:srgbClr val="000000"/>
                </a:solidFill>
                <a:latin typeface="Arial" charset="0"/>
                <a:ea typeface="ＭＳ Ｐゴシック" charset="0"/>
                <a:cs typeface="Arial" charset="0"/>
              </a:rPr>
              <a:t>…</a:t>
            </a: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endParaRPr lang="en-GB" sz="2800" dirty="0">
              <a:solidFill>
                <a:srgbClr val="000000"/>
              </a:solidFill>
              <a:latin typeface="Arial" charset="0"/>
              <a:ea typeface="ＭＳ Ｐゴシック" charset="0"/>
              <a:cs typeface="Arial" charset="0"/>
            </a:endParaRPr>
          </a:p>
        </p:txBody>
      </p:sp>
      <p:sp>
        <p:nvSpPr>
          <p:cNvPr id="69636" name="Text Box 6"/>
          <p:cNvSpPr txBox="1">
            <a:spLocks noChangeArrowheads="1"/>
          </p:cNvSpPr>
          <p:nvPr/>
        </p:nvSpPr>
        <p:spPr bwMode="auto">
          <a:xfrm>
            <a:off x="665566" y="2632628"/>
            <a:ext cx="7812868"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spcBef>
                <a:spcPct val="20000"/>
              </a:spcBef>
            </a:pPr>
            <a:r>
              <a:rPr lang="en-US" sz="1800" b="0" i="1" dirty="0" smtClean="0"/>
              <a:t>'</a:t>
            </a:r>
            <a:r>
              <a:rPr lang="en-US" sz="1800" b="0" i="1" dirty="0"/>
              <a:t>1001 TV Sets (End Piece)' 1972-2012 </a:t>
            </a:r>
            <a:br>
              <a:rPr lang="en-US" sz="1800" b="0" i="1" dirty="0"/>
            </a:br>
            <a:r>
              <a:rPr lang="en-US" sz="1800" b="0" i="1" dirty="0"/>
              <a:t>‘Progressive Recession’1974</a:t>
            </a:r>
            <a:br>
              <a:rPr lang="en-US" sz="1800" b="0" i="1" dirty="0"/>
            </a:br>
            <a:r>
              <a:rPr lang="en-US" sz="1800" b="0" i="1" dirty="0"/>
              <a:t>‘TV Interruptions (7 TV Pieces): the Installation' 1971/2006. </a:t>
            </a:r>
            <a:br>
              <a:rPr lang="en-US" sz="1800" b="0" i="1" dirty="0"/>
            </a:br>
            <a:r>
              <a:rPr lang="en-US" sz="1800" b="0" i="1" dirty="0"/>
              <a:t/>
            </a:r>
            <a:br>
              <a:rPr lang="en-US" sz="1800" b="0" i="1" dirty="0"/>
            </a:br>
            <a:r>
              <a:rPr lang="en-US" sz="1800" b="0" i="1" dirty="0"/>
              <a:t>1001 CRT analogue televisions, Steel Scaffold, Cabling, Netting, and 16 CRT monitors, 9 Cameras. </a:t>
            </a:r>
            <a:endParaRPr lang="en-GB" b="0" dirty="0"/>
          </a:p>
        </p:txBody>
      </p:sp>
    </p:spTree>
    <p:extLst>
      <p:ext uri="{BB962C8B-B14F-4D97-AF65-F5344CB8AC3E}">
        <p14:creationId xmlns:p14="http://schemas.microsoft.com/office/powerpoint/2010/main" val="1849107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vid Hall Research_ Michael Mazière_ Output 4_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25435"/>
            <a:ext cx="9144000" cy="48071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vid Hall Research_ Michael Mazière_ Output 4_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952" y="432816"/>
            <a:ext cx="8388096" cy="5992368"/>
          </a:xfrm>
          <a:prstGeom prst="rect">
            <a:avLst/>
          </a:prstGeom>
        </p:spPr>
      </p:pic>
    </p:spTree>
    <p:extLst>
      <p:ext uri="{BB962C8B-B14F-4D97-AF65-F5344CB8AC3E}">
        <p14:creationId xmlns:p14="http://schemas.microsoft.com/office/powerpoint/2010/main" val="3306419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vid Hall Research_ Michael Mazière_ Output 4_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9870" y="0"/>
            <a:ext cx="6144260" cy="6858000"/>
          </a:xfrm>
          <a:prstGeom prst="rect">
            <a:avLst/>
          </a:prstGeom>
        </p:spPr>
      </p:pic>
    </p:spTree>
    <p:extLst>
      <p:ext uri="{BB962C8B-B14F-4D97-AF65-F5344CB8AC3E}">
        <p14:creationId xmlns:p14="http://schemas.microsoft.com/office/powerpoint/2010/main" val="3306419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vid Hall Research_ Michael Mazière_ Output 4_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26477"/>
            <a:ext cx="9144000" cy="5205046"/>
          </a:xfrm>
          <a:prstGeom prst="rect">
            <a:avLst/>
          </a:prstGeom>
        </p:spPr>
      </p:pic>
    </p:spTree>
    <p:extLst>
      <p:ext uri="{BB962C8B-B14F-4D97-AF65-F5344CB8AC3E}">
        <p14:creationId xmlns:p14="http://schemas.microsoft.com/office/powerpoint/2010/main" val="3306419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David Hall 2012-03-05 at 11-49-5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4930" y="0"/>
            <a:ext cx="45541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Cable Structur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8288"/>
            <a:ext cx="91440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705290"/>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03-01 at 14-21-3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2906"/>
            <a:ext cx="9144000" cy="60721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David Hall 2012-03-14 at 11-37-5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558" y="0"/>
            <a:ext cx="457088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David Hall 2012-03-14 at 12-14-1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558" y="0"/>
            <a:ext cx="457088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3" descr="DSCF431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 David Hall 2012-03-15 at 15-37-4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2906"/>
            <a:ext cx="9144000" cy="60721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David Hall_ Michael Mazière_ Output 4_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1"/>
          </a:xfrm>
          <a:prstGeom prst="rect">
            <a:avLst/>
          </a:prstGeom>
        </p:spPr>
      </p:pic>
    </p:spTree>
    <p:extLst>
      <p:ext uri="{BB962C8B-B14F-4D97-AF65-F5344CB8AC3E}">
        <p14:creationId xmlns:p14="http://schemas.microsoft.com/office/powerpoint/2010/main" val="12174910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dirty="0" smtClean="0">
                <a:solidFill>
                  <a:srgbClr val="000000"/>
                </a:solidFill>
                <a:latin typeface="Arial" charset="0"/>
                <a:ea typeface="ＭＳ Ｐゴシック" charset="0"/>
                <a:cs typeface="Arial" charset="0"/>
              </a:rPr>
              <a:t>Victor </a:t>
            </a:r>
            <a:r>
              <a:rPr lang="en-GB" sz="2800" dirty="0">
                <a:solidFill>
                  <a:srgbClr val="000000"/>
                </a:solidFill>
                <a:latin typeface="Arial" charset="0"/>
                <a:ea typeface="ＭＳ Ｐゴシック" charset="0"/>
                <a:cs typeface="Arial" charset="0"/>
              </a:rPr>
              <a:t>Burgin, </a:t>
            </a:r>
            <a:r>
              <a:rPr lang="en-GB" sz="2800" i="1" dirty="0">
                <a:solidFill>
                  <a:srgbClr val="000000"/>
                </a:solidFill>
                <a:latin typeface="Arial" charset="0"/>
                <a:ea typeface="ＭＳ Ｐゴシック" charset="0"/>
                <a:cs typeface="Arial" charset="0"/>
              </a:rPr>
              <a:t>A Sense of Place</a:t>
            </a: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i="1" dirty="0">
                <a:solidFill>
                  <a:srgbClr val="000000"/>
                </a:solidFill>
                <a:latin typeface="Arial" charset="0"/>
                <a:ea typeface="ＭＳ Ｐゴシック" charset="0"/>
                <a:cs typeface="Arial" charset="0"/>
              </a:rPr>
              <a:t/>
            </a:r>
            <a:br>
              <a:rPr lang="en-GB" sz="2800" i="1" dirty="0">
                <a:solidFill>
                  <a:srgbClr val="000000"/>
                </a:solidFill>
                <a:latin typeface="Arial" charset="0"/>
                <a:ea typeface="ＭＳ Ｐゴシック" charset="0"/>
                <a:cs typeface="Arial" charset="0"/>
              </a:rPr>
            </a:br>
            <a:r>
              <a:rPr lang="en-GB" sz="2800" b="1" i="1" dirty="0">
                <a:solidFill>
                  <a:srgbClr val="000000"/>
                </a:solidFill>
                <a:latin typeface="Arial" charset="0"/>
                <a:ea typeface="ＭＳ Ｐゴシック" charset="0"/>
                <a:cs typeface="Arial" charset="0"/>
              </a:rPr>
              <a:t/>
            </a:r>
            <a:br>
              <a:rPr lang="en-GB" sz="2800" b="1" i="1" dirty="0">
                <a:solidFill>
                  <a:srgbClr val="000000"/>
                </a:solidFill>
                <a:latin typeface="Arial" charset="0"/>
                <a:ea typeface="ＭＳ Ｐゴシック" charset="0"/>
                <a:cs typeface="Arial" charset="0"/>
              </a:rPr>
            </a:br>
            <a:r>
              <a:rPr lang="en-US" sz="2800" dirty="0">
                <a:solidFill>
                  <a:srgbClr val="000000"/>
                </a:solidFill>
                <a:latin typeface="Arial" charset="0"/>
                <a:ea typeface="ＭＳ Ｐゴシック" charset="0"/>
                <a:cs typeface="Arial" charset="0"/>
              </a:rPr>
              <a:t/>
            </a:r>
            <a:br>
              <a:rPr lang="en-US" sz="2800" dirty="0">
                <a:solidFill>
                  <a:srgbClr val="000000"/>
                </a:solidFill>
                <a:latin typeface="Arial" charset="0"/>
                <a:ea typeface="ＭＳ Ｐゴシック" charset="0"/>
                <a:cs typeface="Arial" charset="0"/>
              </a:rPr>
            </a:br>
            <a:endParaRPr lang="en-GB" sz="2800" dirty="0">
              <a:solidFill>
                <a:srgbClr val="000000"/>
              </a:solidFill>
              <a:latin typeface="Arial" charset="0"/>
              <a:ea typeface="ＭＳ Ｐゴシック" charset="0"/>
              <a:cs typeface="Arial" charset="0"/>
            </a:endParaRPr>
          </a:p>
        </p:txBody>
      </p:sp>
      <p:sp>
        <p:nvSpPr>
          <p:cNvPr id="69636" name="Text Box 6"/>
          <p:cNvSpPr txBox="1">
            <a:spLocks noChangeArrowheads="1"/>
          </p:cNvSpPr>
          <p:nvPr/>
        </p:nvSpPr>
        <p:spPr bwMode="auto">
          <a:xfrm>
            <a:off x="647564" y="2036311"/>
            <a:ext cx="7848872"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err="1" smtClean="0">
                <a:solidFill>
                  <a:srgbClr val="000000"/>
                </a:solidFill>
              </a:rPr>
              <a:t>Videoworks</a:t>
            </a:r>
            <a:r>
              <a:rPr lang="en-US" sz="1800" b="0" i="1" dirty="0" smtClean="0">
                <a:solidFill>
                  <a:srgbClr val="000000"/>
                </a:solidFill>
              </a:rPr>
              <a:t> </a:t>
            </a:r>
            <a:r>
              <a:rPr lang="en-US" sz="1800" b="0" i="1" dirty="0">
                <a:solidFill>
                  <a:srgbClr val="000000"/>
                </a:solidFill>
              </a:rPr>
              <a:t>: </a:t>
            </a:r>
            <a:br>
              <a:rPr lang="en-US" sz="1800" b="0" i="1" dirty="0">
                <a:solidFill>
                  <a:srgbClr val="000000"/>
                </a:solidFill>
              </a:rPr>
            </a:br>
            <a:r>
              <a:rPr lang="en-US" sz="1800" b="0" i="1" dirty="0">
                <a:solidFill>
                  <a:srgbClr val="000000"/>
                </a:solidFill>
              </a:rPr>
              <a:t>Voyage to Italy - (Basilica I &amp; II) 2006; Olympia, 1982; </a:t>
            </a:r>
            <a:r>
              <a:rPr lang="en-US" sz="1800" b="0" i="1" dirty="0" err="1">
                <a:solidFill>
                  <a:srgbClr val="000000"/>
                </a:solidFill>
              </a:rPr>
              <a:t>Solito</a:t>
            </a:r>
            <a:r>
              <a:rPr lang="en-US" sz="1800" b="0" i="1" dirty="0">
                <a:solidFill>
                  <a:srgbClr val="000000"/>
                </a:solidFill>
              </a:rPr>
              <a:t> </a:t>
            </a:r>
            <a:r>
              <a:rPr lang="en-US" sz="1800" b="0" i="1" dirty="0" err="1">
                <a:solidFill>
                  <a:srgbClr val="000000"/>
                </a:solidFill>
              </a:rPr>
              <a:t>Posto</a:t>
            </a:r>
            <a:r>
              <a:rPr lang="en-US" sz="1800" b="0" i="1" dirty="0">
                <a:solidFill>
                  <a:srgbClr val="000000"/>
                </a:solidFill>
              </a:rPr>
              <a:t> (2008); The Little House (2005); Mirror Lake (2013); A Place to Read (2010)</a:t>
            </a:r>
            <a:br>
              <a:rPr lang="en-US" sz="1800" b="0" i="1" dirty="0">
                <a:solidFill>
                  <a:srgbClr val="000000"/>
                </a:solidFill>
              </a:rPr>
            </a:br>
            <a:endParaRPr lang="en-US" sz="1800" b="0" i="1" dirty="0" smtClean="0">
              <a:solidFill>
                <a:srgbClr val="000000"/>
              </a:solidFill>
            </a:endParaRPr>
          </a:p>
          <a:p>
            <a:pPr algn="ctr" eaLnBrk="1" hangingPunct="1">
              <a:lnSpc>
                <a:spcPct val="90000"/>
              </a:lnSpc>
              <a:spcBef>
                <a:spcPct val="20000"/>
              </a:spcBef>
            </a:pPr>
            <a:r>
              <a:rPr lang="en-US" sz="1800" b="0" i="1" dirty="0" err="1" smtClean="0">
                <a:solidFill>
                  <a:srgbClr val="000000"/>
                </a:solidFill>
              </a:rPr>
              <a:t>Photoworks</a:t>
            </a:r>
            <a:r>
              <a:rPr lang="en-US" sz="1800" b="0" i="1" dirty="0" smtClean="0">
                <a:solidFill>
                  <a:srgbClr val="000000"/>
                </a:solidFill>
              </a:rPr>
              <a:t> </a:t>
            </a:r>
            <a:r>
              <a:rPr lang="en-US" sz="1800" b="0" i="1" dirty="0">
                <a:solidFill>
                  <a:srgbClr val="000000"/>
                </a:solidFill>
              </a:rPr>
              <a:t>: </a:t>
            </a:r>
            <a:br>
              <a:rPr lang="en-US" sz="1800" b="0" i="1" dirty="0">
                <a:solidFill>
                  <a:srgbClr val="000000"/>
                </a:solidFill>
              </a:rPr>
            </a:br>
            <a:r>
              <a:rPr lang="en-US" sz="1800" b="0" i="1" dirty="0">
                <a:solidFill>
                  <a:srgbClr val="000000"/>
                </a:solidFill>
              </a:rPr>
              <a:t>UK76, 1976; Zoo78, 1978 ;Portia, 1984; In Grenoble, 1982; Hotel </a:t>
            </a:r>
            <a:r>
              <a:rPr lang="en-US" sz="1800" b="0" i="1" dirty="0" err="1">
                <a:solidFill>
                  <a:srgbClr val="000000"/>
                </a:solidFill>
              </a:rPr>
              <a:t>Latone</a:t>
            </a:r>
            <a:r>
              <a:rPr lang="en-US" sz="1800" b="0" i="1" dirty="0">
                <a:solidFill>
                  <a:srgbClr val="000000"/>
                </a:solidFill>
              </a:rPr>
              <a:t>, 1983, </a:t>
            </a:r>
            <a:r>
              <a:rPr lang="en-US" sz="1800" b="0" i="1" dirty="0" err="1">
                <a:solidFill>
                  <a:srgbClr val="000000"/>
                </a:solidFill>
              </a:rPr>
              <a:t>Gradiva</a:t>
            </a:r>
            <a:r>
              <a:rPr lang="en-US" sz="1800" b="0" i="1" dirty="0">
                <a:solidFill>
                  <a:srgbClr val="000000"/>
                </a:solidFill>
              </a:rPr>
              <a:t>, 1982</a:t>
            </a:r>
            <a:br>
              <a:rPr lang="en-US" sz="1800" b="0" i="1" dirty="0">
                <a:solidFill>
                  <a:srgbClr val="000000"/>
                </a:solidFill>
              </a:rPr>
            </a:br>
            <a:r>
              <a:rPr lang="en-US" sz="1800" b="0" i="1" dirty="0">
                <a:solidFill>
                  <a:srgbClr val="000000"/>
                </a:solidFill>
              </a:rPr>
              <a:t/>
            </a:r>
            <a:br>
              <a:rPr lang="en-US" sz="1800" b="0" i="1" dirty="0">
                <a:solidFill>
                  <a:srgbClr val="000000"/>
                </a:solidFill>
              </a:rPr>
            </a:br>
            <a:endParaRPr lang="en-GB" b="0" dirty="0">
              <a:solidFill>
                <a:srgbClr val="000000"/>
              </a:solidFill>
            </a:endParaRPr>
          </a:p>
        </p:txBody>
      </p:sp>
    </p:spTree>
    <p:extLst>
      <p:ext uri="{BB962C8B-B14F-4D97-AF65-F5344CB8AC3E}">
        <p14:creationId xmlns:p14="http://schemas.microsoft.com/office/powerpoint/2010/main" val="2737595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_UsersSamDropboxP3 Victor BurginPlansP3_VB_MASTERPLAN_SamProjects AB Visitor guide (3).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464524"/>
          </a:xfrm>
          <a:prstGeom prst="rect">
            <a:avLst/>
          </a:prstGeom>
        </p:spPr>
      </p:pic>
    </p:spTree>
    <p:extLst>
      <p:ext uri="{BB962C8B-B14F-4D97-AF65-F5344CB8AC3E}">
        <p14:creationId xmlns:p14="http://schemas.microsoft.com/office/powerpoint/2010/main" val="2300859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1425225_760853703940162_1209312055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1401315_760853603940172_994236778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P3-2007-05-10_13-56-4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2588"/>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851110"/>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1398603_753309704694562_1869309524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descr="1412576_753309478027918_131217497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descr="1399637_753309861361213_2074559314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0525"/>
            <a:ext cx="9144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ulpture &amp; Cinema_ Michael Mazière_ Output 3_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5"/>
            <a:ext cx="9130615" cy="5184576"/>
          </a:xfrm>
          <a:prstGeom prst="rect">
            <a:avLst/>
          </a:prstGeom>
        </p:spPr>
      </p:pic>
    </p:spTree>
    <p:extLst>
      <p:ext uri="{BB962C8B-B14F-4D97-AF65-F5344CB8AC3E}">
        <p14:creationId xmlns:p14="http://schemas.microsoft.com/office/powerpoint/2010/main" val="2015108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dirty="0">
                <a:solidFill>
                  <a:srgbClr val="000000"/>
                </a:solidFill>
                <a:latin typeface="Arial" charset="0"/>
                <a:ea typeface="ＭＳ Ｐゴシック" charset="0"/>
                <a:cs typeface="Arial" charset="0"/>
              </a:rPr>
              <a:t>Elizabeth Ogilvie, </a:t>
            </a:r>
            <a:r>
              <a:rPr lang="en-GB" sz="2800" i="1" dirty="0">
                <a:solidFill>
                  <a:srgbClr val="000000"/>
                </a:solidFill>
                <a:latin typeface="Arial" charset="0"/>
                <a:ea typeface="ＭＳ Ｐゴシック" charset="0"/>
                <a:cs typeface="Arial" charset="0"/>
              </a:rPr>
              <a:t>Out of </a:t>
            </a:r>
            <a:r>
              <a:rPr lang="en-GB" sz="2800" i="1" dirty="0" smtClean="0">
                <a:solidFill>
                  <a:srgbClr val="000000"/>
                </a:solidFill>
                <a:latin typeface="Arial" charset="0"/>
                <a:ea typeface="ＭＳ Ｐゴシック" charset="0"/>
                <a:cs typeface="Arial" charset="0"/>
              </a:rPr>
              <a:t>Ice</a:t>
            </a: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i="1" dirty="0">
                <a:solidFill>
                  <a:srgbClr val="000000"/>
                </a:solidFill>
                <a:latin typeface="Arial" charset="0"/>
                <a:ea typeface="ＭＳ Ｐゴシック" charset="0"/>
                <a:cs typeface="Arial" charset="0"/>
              </a:rPr>
              <a:t/>
            </a:r>
            <a:br>
              <a:rPr lang="en-GB" sz="2800" i="1" dirty="0">
                <a:solidFill>
                  <a:srgbClr val="000000"/>
                </a:solidFill>
                <a:latin typeface="Arial" charset="0"/>
                <a:ea typeface="ＭＳ Ｐゴシック" charset="0"/>
                <a:cs typeface="Arial" charset="0"/>
              </a:rPr>
            </a:br>
            <a:r>
              <a:rPr lang="en-GB" sz="2800" b="1" i="1" dirty="0">
                <a:solidFill>
                  <a:srgbClr val="000000"/>
                </a:solidFill>
                <a:latin typeface="Arial" charset="0"/>
                <a:ea typeface="ＭＳ Ｐゴシック" charset="0"/>
                <a:cs typeface="Arial" charset="0"/>
              </a:rPr>
              <a:t/>
            </a:r>
            <a:br>
              <a:rPr lang="en-GB" sz="2800" b="1" i="1" dirty="0">
                <a:solidFill>
                  <a:srgbClr val="000000"/>
                </a:solidFill>
                <a:latin typeface="Arial" charset="0"/>
                <a:ea typeface="ＭＳ Ｐゴシック" charset="0"/>
                <a:cs typeface="Arial" charset="0"/>
              </a:rPr>
            </a:br>
            <a:r>
              <a:rPr lang="en-US" sz="2800" dirty="0">
                <a:solidFill>
                  <a:srgbClr val="000000"/>
                </a:solidFill>
                <a:latin typeface="Arial" charset="0"/>
                <a:ea typeface="ＭＳ Ｐゴシック" charset="0"/>
                <a:cs typeface="Arial" charset="0"/>
              </a:rPr>
              <a:t/>
            </a:r>
            <a:br>
              <a:rPr lang="en-US" sz="2800" dirty="0">
                <a:solidFill>
                  <a:srgbClr val="000000"/>
                </a:solidFill>
                <a:latin typeface="Arial" charset="0"/>
                <a:ea typeface="ＭＳ Ｐゴシック" charset="0"/>
                <a:cs typeface="Arial" charset="0"/>
              </a:rPr>
            </a:br>
            <a:endParaRPr lang="en-GB" sz="2800" dirty="0">
              <a:solidFill>
                <a:srgbClr val="000000"/>
              </a:solidFill>
              <a:latin typeface="Arial" charset="0"/>
              <a:ea typeface="ＭＳ Ｐゴシック" charset="0"/>
              <a:cs typeface="Arial" charset="0"/>
            </a:endParaRPr>
          </a:p>
        </p:txBody>
      </p:sp>
      <p:sp>
        <p:nvSpPr>
          <p:cNvPr id="69636" name="Text Box 6"/>
          <p:cNvSpPr txBox="1">
            <a:spLocks noChangeArrowheads="1"/>
          </p:cNvSpPr>
          <p:nvPr/>
        </p:nvSpPr>
        <p:spPr bwMode="auto">
          <a:xfrm>
            <a:off x="701570" y="2327929"/>
            <a:ext cx="7740860" cy="220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90000"/>
              </a:lnSpc>
              <a:spcBef>
                <a:spcPct val="20000"/>
              </a:spcBef>
            </a:pPr>
            <a:r>
              <a:rPr lang="en-US" sz="1800" b="0" dirty="0" smtClean="0"/>
              <a:t>Scottish </a:t>
            </a:r>
            <a:r>
              <a:rPr lang="en-US" sz="1800" b="0" dirty="0"/>
              <a:t>environmental artist Elizabeth Ogilvie brings </a:t>
            </a:r>
            <a:r>
              <a:rPr lang="en-US" sz="1800" b="0" dirty="0" smtClean="0"/>
              <a:t>the Polar </a:t>
            </a:r>
            <a:r>
              <a:rPr lang="en-US" sz="1800" b="0" dirty="0"/>
              <a:t>Regions to </a:t>
            </a:r>
            <a:r>
              <a:rPr lang="en-US" sz="1800" b="0" dirty="0" err="1"/>
              <a:t>Ambika</a:t>
            </a:r>
            <a:r>
              <a:rPr lang="en-US" sz="1800" b="0" dirty="0"/>
              <a:t> P3 for Out of Ice, her investigation of the psychological, physical and poetic dimensions of ice and water. </a:t>
            </a:r>
            <a:endParaRPr lang="en-US" sz="1800" b="0" dirty="0" smtClean="0"/>
          </a:p>
          <a:p>
            <a:pPr eaLnBrk="1" hangingPunct="1">
              <a:lnSpc>
                <a:spcPct val="90000"/>
              </a:lnSpc>
              <a:spcBef>
                <a:spcPct val="20000"/>
              </a:spcBef>
            </a:pPr>
            <a:r>
              <a:rPr lang="en-US" sz="1800" b="0" dirty="0" smtClean="0"/>
              <a:t>Fusing </a:t>
            </a:r>
            <a:r>
              <a:rPr lang="en-US" sz="1800" b="0" dirty="0"/>
              <a:t>art, architecture and science in an experiential installation comprising ice, water, video projections and film. </a:t>
            </a:r>
            <a:endParaRPr lang="en-US" sz="1800" b="0" dirty="0" smtClean="0"/>
          </a:p>
          <a:p>
            <a:pPr eaLnBrk="1" hangingPunct="1">
              <a:lnSpc>
                <a:spcPct val="90000"/>
              </a:lnSpc>
              <a:spcBef>
                <a:spcPct val="20000"/>
              </a:spcBef>
            </a:pPr>
            <a:r>
              <a:rPr lang="en-US" sz="1800" b="0" dirty="0" smtClean="0"/>
              <a:t>Out </a:t>
            </a:r>
            <a:r>
              <a:rPr lang="en-US" sz="1800" b="0" dirty="0"/>
              <a:t>of Ice is also Ogilvie’s homage to the indigenous people of the Far North, in five films reflecting on their deep, sustaining relationship with ice and its significance in their cultural and intellectual identity</a:t>
            </a:r>
            <a:r>
              <a:rPr lang="en-US" sz="1800" b="0" dirty="0" smtClean="0"/>
              <a:t>.</a:t>
            </a:r>
            <a:endParaRPr lang="en-US" sz="1800" b="0" dirty="0"/>
          </a:p>
        </p:txBody>
      </p:sp>
    </p:spTree>
    <p:extLst>
      <p:ext uri="{BB962C8B-B14F-4D97-AF65-F5344CB8AC3E}">
        <p14:creationId xmlns:p14="http://schemas.microsoft.com/office/powerpoint/2010/main" val="1946415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1534706_803480526344146_2046884383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descr="1502733_805141362844729_253775737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5763"/>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1501556_803480533010812_126937522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0525"/>
            <a:ext cx="9144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descr="1492485_805141282844737_1022893079_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5763"/>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ulpture &amp; Cinema_ Michael Mazière_ Output 3_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5"/>
            <a:ext cx="9130615" cy="5184576"/>
          </a:xfrm>
          <a:prstGeom prst="rect">
            <a:avLst/>
          </a:prstGeom>
        </p:spPr>
      </p:pic>
    </p:spTree>
    <p:extLst>
      <p:ext uri="{BB962C8B-B14F-4D97-AF65-F5344CB8AC3E}">
        <p14:creationId xmlns:p14="http://schemas.microsoft.com/office/powerpoint/2010/main" val="2015108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P3-2007-05-10_13-55-5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2588"/>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177089"/>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dirty="0" smtClean="0">
                <a:solidFill>
                  <a:srgbClr val="000000"/>
                </a:solidFill>
                <a:latin typeface="Arial" charset="0"/>
                <a:ea typeface="ＭＳ Ｐゴシック" charset="0"/>
                <a:cs typeface="Arial" charset="0"/>
              </a:rPr>
              <a:t>Martina Amati, </a:t>
            </a:r>
            <a:r>
              <a:rPr lang="en-GB" sz="2800" i="1" dirty="0" smtClean="0">
                <a:solidFill>
                  <a:srgbClr val="000000"/>
                </a:solidFill>
                <a:latin typeface="Arial" charset="0"/>
                <a:ea typeface="ＭＳ Ｐゴシック" charset="0"/>
                <a:cs typeface="Arial" charset="0"/>
              </a:rPr>
              <a:t>Under</a:t>
            </a: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i="1" dirty="0">
                <a:solidFill>
                  <a:srgbClr val="000000"/>
                </a:solidFill>
                <a:latin typeface="Arial" charset="0"/>
                <a:ea typeface="ＭＳ Ｐゴシック" charset="0"/>
                <a:cs typeface="Arial" charset="0"/>
              </a:rPr>
              <a:t/>
            </a:r>
            <a:br>
              <a:rPr lang="en-GB" sz="2800" i="1" dirty="0">
                <a:solidFill>
                  <a:srgbClr val="000000"/>
                </a:solidFill>
                <a:latin typeface="Arial" charset="0"/>
                <a:ea typeface="ＭＳ Ｐゴシック" charset="0"/>
                <a:cs typeface="Arial" charset="0"/>
              </a:rPr>
            </a:br>
            <a:r>
              <a:rPr lang="en-GB" sz="2800" b="1" i="1" dirty="0">
                <a:solidFill>
                  <a:srgbClr val="000000"/>
                </a:solidFill>
                <a:latin typeface="Arial" charset="0"/>
                <a:ea typeface="ＭＳ Ｐゴシック" charset="0"/>
                <a:cs typeface="Arial" charset="0"/>
              </a:rPr>
              <a:t/>
            </a:r>
            <a:br>
              <a:rPr lang="en-GB" sz="2800" b="1" i="1" dirty="0">
                <a:solidFill>
                  <a:srgbClr val="000000"/>
                </a:solidFill>
                <a:latin typeface="Arial" charset="0"/>
                <a:ea typeface="ＭＳ Ｐゴシック" charset="0"/>
                <a:cs typeface="Arial" charset="0"/>
              </a:rPr>
            </a:br>
            <a:r>
              <a:rPr lang="en-US" sz="2800" dirty="0">
                <a:solidFill>
                  <a:srgbClr val="000000"/>
                </a:solidFill>
                <a:latin typeface="Arial" charset="0"/>
                <a:ea typeface="ＭＳ Ｐゴシック" charset="0"/>
                <a:cs typeface="Arial" charset="0"/>
              </a:rPr>
              <a:t/>
            </a:r>
            <a:br>
              <a:rPr lang="en-US" sz="2800" dirty="0">
                <a:solidFill>
                  <a:srgbClr val="000000"/>
                </a:solidFill>
                <a:latin typeface="Arial" charset="0"/>
                <a:ea typeface="ＭＳ Ｐゴシック" charset="0"/>
                <a:cs typeface="Arial" charset="0"/>
              </a:rPr>
            </a:br>
            <a:endParaRPr lang="en-GB" sz="2800" dirty="0">
              <a:solidFill>
                <a:srgbClr val="000000"/>
              </a:solidFill>
              <a:latin typeface="Arial" charset="0"/>
              <a:ea typeface="ＭＳ Ｐゴシック" charset="0"/>
              <a:cs typeface="Arial" charset="0"/>
            </a:endParaRPr>
          </a:p>
        </p:txBody>
      </p:sp>
      <p:sp>
        <p:nvSpPr>
          <p:cNvPr id="69636" name="Text Box 6"/>
          <p:cNvSpPr txBox="1">
            <a:spLocks noChangeArrowheads="1"/>
          </p:cNvSpPr>
          <p:nvPr/>
        </p:nvSpPr>
        <p:spPr bwMode="auto">
          <a:xfrm>
            <a:off x="647564" y="2036311"/>
            <a:ext cx="7848872" cy="24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spcBef>
                <a:spcPct val="20000"/>
              </a:spcBef>
            </a:pPr>
            <a:endParaRPr lang="en-US" sz="1800" b="0" i="1" dirty="0" smtClean="0"/>
          </a:p>
          <a:p>
            <a:pPr algn="ctr" eaLnBrk="1" hangingPunct="1">
              <a:lnSpc>
                <a:spcPct val="90000"/>
              </a:lnSpc>
              <a:spcBef>
                <a:spcPct val="20000"/>
              </a:spcBef>
            </a:pPr>
            <a:r>
              <a:rPr lang="en-US" sz="1800" b="0" dirty="0" smtClean="0"/>
              <a:t>UNDER 2015</a:t>
            </a:r>
          </a:p>
          <a:p>
            <a:pPr algn="ctr" eaLnBrk="1" hangingPunct="1">
              <a:lnSpc>
                <a:spcPct val="90000"/>
              </a:lnSpc>
              <a:spcBef>
                <a:spcPct val="20000"/>
              </a:spcBef>
            </a:pPr>
            <a:endParaRPr lang="en-US" sz="1800" b="0" dirty="0"/>
          </a:p>
          <a:p>
            <a:pPr algn="ctr" eaLnBrk="1" hangingPunct="1">
              <a:lnSpc>
                <a:spcPct val="90000"/>
              </a:lnSpc>
              <a:spcBef>
                <a:spcPct val="20000"/>
              </a:spcBef>
            </a:pPr>
            <a:r>
              <a:rPr lang="en-US" sz="1800" b="0" dirty="0" smtClean="0"/>
              <a:t>One suspended video screen</a:t>
            </a:r>
          </a:p>
          <a:p>
            <a:pPr algn="ctr" eaLnBrk="1" hangingPunct="1">
              <a:lnSpc>
                <a:spcPct val="90000"/>
              </a:lnSpc>
              <a:spcBef>
                <a:spcPct val="20000"/>
              </a:spcBef>
            </a:pPr>
            <a:endParaRPr lang="en-US" sz="1800" b="0" dirty="0"/>
          </a:p>
          <a:p>
            <a:pPr algn="ctr" eaLnBrk="1" hangingPunct="1">
              <a:lnSpc>
                <a:spcPct val="90000"/>
              </a:lnSpc>
              <a:spcBef>
                <a:spcPct val="20000"/>
              </a:spcBef>
            </a:pPr>
            <a:r>
              <a:rPr lang="en-US" sz="1800" b="0" dirty="0" smtClean="0"/>
              <a:t>One projected video screen</a:t>
            </a:r>
          </a:p>
          <a:p>
            <a:pPr algn="ctr" eaLnBrk="1" hangingPunct="1">
              <a:lnSpc>
                <a:spcPct val="90000"/>
              </a:lnSpc>
              <a:spcBef>
                <a:spcPct val="20000"/>
              </a:spcBef>
            </a:pPr>
            <a:endParaRPr lang="en-US" sz="1800" b="0" dirty="0"/>
          </a:p>
          <a:p>
            <a:pPr algn="ctr" eaLnBrk="1" hangingPunct="1">
              <a:lnSpc>
                <a:spcPct val="90000"/>
              </a:lnSpc>
              <a:spcBef>
                <a:spcPct val="20000"/>
              </a:spcBef>
            </a:pPr>
            <a:r>
              <a:rPr lang="en-US" sz="1800" b="0" dirty="0" smtClean="0"/>
              <a:t>One two sided hanging screen with headphones</a:t>
            </a:r>
            <a:endParaRPr lang="en-GB" b="0" dirty="0"/>
          </a:p>
        </p:txBody>
      </p:sp>
    </p:spTree>
    <p:extLst>
      <p:ext uri="{BB962C8B-B14F-4D97-AF65-F5344CB8AC3E}">
        <p14:creationId xmlns:p14="http://schemas.microsoft.com/office/powerpoint/2010/main" val="3277850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5 at 16-10-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6902" y="0"/>
            <a:ext cx="5150197" cy="6858000"/>
          </a:xfrm>
          <a:prstGeom prst="rect">
            <a:avLst/>
          </a:prstGeom>
        </p:spPr>
      </p:pic>
    </p:spTree>
    <p:extLst>
      <p:ext uri="{BB962C8B-B14F-4D97-AF65-F5344CB8AC3E}">
        <p14:creationId xmlns:p14="http://schemas.microsoft.com/office/powerpoint/2010/main" val="2184318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5 at 16-11-4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7199" y="0"/>
            <a:ext cx="5749603" cy="6858000"/>
          </a:xfrm>
          <a:prstGeom prst="rect">
            <a:avLst/>
          </a:prstGeom>
        </p:spPr>
      </p:pic>
    </p:spTree>
    <p:extLst>
      <p:ext uri="{BB962C8B-B14F-4D97-AF65-F5344CB8AC3E}">
        <p14:creationId xmlns:p14="http://schemas.microsoft.com/office/powerpoint/2010/main" val="2184318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10-01 at 15-53-1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7015" y="0"/>
            <a:ext cx="5829970" cy="6858000"/>
          </a:xfrm>
          <a:prstGeom prst="rect">
            <a:avLst/>
          </a:prstGeom>
        </p:spPr>
      </p:pic>
    </p:spTree>
    <p:extLst>
      <p:ext uri="{BB962C8B-B14F-4D97-AF65-F5344CB8AC3E}">
        <p14:creationId xmlns:p14="http://schemas.microsoft.com/office/powerpoint/2010/main" val="2184318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10-01 at 16-52-3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558" y="0"/>
            <a:ext cx="4570884" cy="6858000"/>
          </a:xfrm>
          <a:prstGeom prst="rect">
            <a:avLst/>
          </a:prstGeom>
        </p:spPr>
      </p:pic>
    </p:spTree>
    <p:extLst>
      <p:ext uri="{BB962C8B-B14F-4D97-AF65-F5344CB8AC3E}">
        <p14:creationId xmlns:p14="http://schemas.microsoft.com/office/powerpoint/2010/main" val="2184318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10-01 at 16-36-1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744"/>
            <a:ext cx="9144000" cy="6094512"/>
          </a:xfrm>
          <a:prstGeom prst="rect">
            <a:avLst/>
          </a:prstGeom>
        </p:spPr>
      </p:pic>
    </p:spTree>
    <p:extLst>
      <p:ext uri="{BB962C8B-B14F-4D97-AF65-F5344CB8AC3E}">
        <p14:creationId xmlns:p14="http://schemas.microsoft.com/office/powerpoint/2010/main" val="2184318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ulpture &amp; Cinema_ Michael Mazière_ Output 3_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5"/>
            <a:ext cx="9130615" cy="5184576"/>
          </a:xfrm>
          <a:prstGeom prst="rect">
            <a:avLst/>
          </a:prstGeom>
        </p:spPr>
      </p:pic>
    </p:spTree>
    <p:extLst>
      <p:ext uri="{BB962C8B-B14F-4D97-AF65-F5344CB8AC3E}">
        <p14:creationId xmlns:p14="http://schemas.microsoft.com/office/powerpoint/2010/main" val="3123682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smtClean="0">
                <a:solidFill>
                  <a:srgbClr val="000000"/>
                </a:solidFill>
                <a:latin typeface="Arial" charset="0"/>
                <a:ea typeface="ＭＳ Ｐゴシック" charset="0"/>
                <a:cs typeface="Arial" charset="0"/>
              </a:rPr>
              <a:t/>
            </a:r>
            <a:br>
              <a:rPr lang="en-GB" sz="2800" b="1" dirty="0" smtClean="0">
                <a:solidFill>
                  <a:srgbClr val="000000"/>
                </a:solidFill>
                <a:latin typeface="Arial" charset="0"/>
                <a:ea typeface="ＭＳ Ｐゴシック" charset="0"/>
                <a:cs typeface="Arial" charset="0"/>
              </a:rPr>
            </a:br>
            <a:r>
              <a:rPr lang="en-GB" sz="2800" b="1" dirty="0">
                <a:solidFill>
                  <a:srgbClr val="000000"/>
                </a:solidFill>
                <a:latin typeface="Arial" charset="0"/>
                <a:ea typeface="ＭＳ Ｐゴシック" charset="0"/>
                <a:cs typeface="Arial" charset="0"/>
              </a:rPr>
              <a:t/>
            </a:r>
            <a:br>
              <a:rPr lang="en-GB" sz="2800" b="1" dirty="0">
                <a:solidFill>
                  <a:srgbClr val="000000"/>
                </a:solidFill>
                <a:latin typeface="Arial" charset="0"/>
                <a:ea typeface="ＭＳ Ｐゴシック" charset="0"/>
                <a:cs typeface="Arial" charset="0"/>
              </a:rPr>
            </a:br>
            <a:r>
              <a:rPr lang="en-GB" sz="2800" dirty="0" smtClean="0">
                <a:solidFill>
                  <a:srgbClr val="000000"/>
                </a:solidFill>
                <a:latin typeface="Arial" charset="0"/>
                <a:ea typeface="ＭＳ Ｐゴシック" charset="0"/>
                <a:cs typeface="Arial" charset="0"/>
              </a:rPr>
              <a:t>Chantal </a:t>
            </a:r>
            <a:r>
              <a:rPr lang="en-GB" sz="2800" dirty="0" err="1" smtClean="0">
                <a:solidFill>
                  <a:srgbClr val="000000"/>
                </a:solidFill>
                <a:latin typeface="Arial" charset="0"/>
                <a:ea typeface="ＭＳ Ｐゴシック" charset="0"/>
                <a:cs typeface="Arial" charset="0"/>
              </a:rPr>
              <a:t>Akerman</a:t>
            </a:r>
            <a:r>
              <a:rPr lang="en-GB" sz="2800" dirty="0" smtClean="0">
                <a:solidFill>
                  <a:srgbClr val="000000"/>
                </a:solidFill>
                <a:latin typeface="Arial" charset="0"/>
                <a:ea typeface="ＭＳ Ｐゴシック" charset="0"/>
                <a:cs typeface="Arial" charset="0"/>
              </a:rPr>
              <a:t>, </a:t>
            </a:r>
            <a:r>
              <a:rPr lang="en-GB" sz="2800" i="1" dirty="0" smtClean="0">
                <a:solidFill>
                  <a:srgbClr val="000000"/>
                </a:solidFill>
                <a:latin typeface="Arial" charset="0"/>
                <a:ea typeface="ＭＳ Ｐゴシック" charset="0"/>
                <a:cs typeface="Arial" charset="0"/>
              </a:rPr>
              <a:t>NOW</a:t>
            </a: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dirty="0">
                <a:solidFill>
                  <a:srgbClr val="000000"/>
                </a:solidFill>
                <a:latin typeface="Arial" charset="0"/>
                <a:ea typeface="ＭＳ Ｐゴシック" charset="0"/>
                <a:cs typeface="Arial" charset="0"/>
              </a:rPr>
              <a:t/>
            </a:r>
            <a:br>
              <a:rPr lang="en-GB" sz="2800" dirty="0">
                <a:solidFill>
                  <a:srgbClr val="000000"/>
                </a:solidFill>
                <a:latin typeface="Arial" charset="0"/>
                <a:ea typeface="ＭＳ Ｐゴシック" charset="0"/>
                <a:cs typeface="Arial" charset="0"/>
              </a:rPr>
            </a:br>
            <a:r>
              <a:rPr lang="en-GB" sz="2800" i="1" dirty="0">
                <a:solidFill>
                  <a:srgbClr val="000000"/>
                </a:solidFill>
                <a:latin typeface="Arial" charset="0"/>
                <a:ea typeface="ＭＳ Ｐゴシック" charset="0"/>
                <a:cs typeface="Arial" charset="0"/>
              </a:rPr>
              <a:t/>
            </a:r>
            <a:br>
              <a:rPr lang="en-GB" sz="2800" i="1" dirty="0">
                <a:solidFill>
                  <a:srgbClr val="000000"/>
                </a:solidFill>
                <a:latin typeface="Arial" charset="0"/>
                <a:ea typeface="ＭＳ Ｐゴシック" charset="0"/>
                <a:cs typeface="Arial" charset="0"/>
              </a:rPr>
            </a:br>
            <a:r>
              <a:rPr lang="en-GB" sz="2800" b="1" i="1" dirty="0">
                <a:solidFill>
                  <a:srgbClr val="000000"/>
                </a:solidFill>
                <a:latin typeface="Arial" charset="0"/>
                <a:ea typeface="ＭＳ Ｐゴシック" charset="0"/>
                <a:cs typeface="Arial" charset="0"/>
              </a:rPr>
              <a:t/>
            </a:r>
            <a:br>
              <a:rPr lang="en-GB" sz="2800" b="1" i="1" dirty="0">
                <a:solidFill>
                  <a:srgbClr val="000000"/>
                </a:solidFill>
                <a:latin typeface="Arial" charset="0"/>
                <a:ea typeface="ＭＳ Ｐゴシック" charset="0"/>
                <a:cs typeface="Arial" charset="0"/>
              </a:rPr>
            </a:br>
            <a:r>
              <a:rPr lang="en-US" sz="2800" dirty="0">
                <a:solidFill>
                  <a:srgbClr val="000000"/>
                </a:solidFill>
                <a:latin typeface="Arial" charset="0"/>
                <a:ea typeface="ＭＳ Ｐゴシック" charset="0"/>
                <a:cs typeface="Arial" charset="0"/>
              </a:rPr>
              <a:t/>
            </a:r>
            <a:br>
              <a:rPr lang="en-US" sz="2800" dirty="0">
                <a:solidFill>
                  <a:srgbClr val="000000"/>
                </a:solidFill>
                <a:latin typeface="Arial" charset="0"/>
                <a:ea typeface="ＭＳ Ｐゴシック" charset="0"/>
                <a:cs typeface="Arial" charset="0"/>
              </a:rPr>
            </a:br>
            <a:endParaRPr lang="en-GB" sz="2800" dirty="0">
              <a:solidFill>
                <a:srgbClr val="000000"/>
              </a:solidFill>
              <a:latin typeface="Arial" charset="0"/>
              <a:ea typeface="ＭＳ Ｐゴシック" charset="0"/>
              <a:cs typeface="Arial" charset="0"/>
            </a:endParaRPr>
          </a:p>
        </p:txBody>
      </p:sp>
      <p:sp>
        <p:nvSpPr>
          <p:cNvPr id="69636" name="Text Box 6"/>
          <p:cNvSpPr txBox="1">
            <a:spLocks noChangeArrowheads="1"/>
          </p:cNvSpPr>
          <p:nvPr/>
        </p:nvSpPr>
        <p:spPr bwMode="auto">
          <a:xfrm>
            <a:off x="611560" y="1484785"/>
            <a:ext cx="8208912" cy="430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smtClean="0">
                <a:solidFill>
                  <a:srgbClr val="000000"/>
                </a:solidFill>
              </a:rPr>
              <a:t>In </a:t>
            </a:r>
            <a:r>
              <a:rPr lang="en-US" sz="1800" b="0" i="1" dirty="0">
                <a:solidFill>
                  <a:srgbClr val="000000"/>
                </a:solidFill>
              </a:rPr>
              <a:t>the Mirror (1971/2007</a:t>
            </a:r>
            <a:r>
              <a:rPr lang="en-US" sz="1800" b="0" i="1" dirty="0" smtClean="0">
                <a:solidFill>
                  <a:srgbClr val="000000"/>
                </a:solidFill>
              </a:rPr>
              <a:t>) </a:t>
            </a:r>
          </a:p>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smtClean="0">
                <a:solidFill>
                  <a:srgbClr val="000000"/>
                </a:solidFill>
              </a:rPr>
              <a:t>A </a:t>
            </a:r>
            <a:r>
              <a:rPr lang="en-US" sz="1800" b="0" i="1" dirty="0">
                <a:solidFill>
                  <a:srgbClr val="000000"/>
                </a:solidFill>
              </a:rPr>
              <a:t>Voice in the Desert (2002</a:t>
            </a:r>
            <a:r>
              <a:rPr lang="en-US" sz="1800" b="0" i="1" dirty="0" smtClean="0">
                <a:solidFill>
                  <a:srgbClr val="000000"/>
                </a:solidFill>
              </a:rPr>
              <a:t>)</a:t>
            </a:r>
          </a:p>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smtClean="0">
                <a:solidFill>
                  <a:srgbClr val="000000"/>
                </a:solidFill>
              </a:rPr>
              <a:t>Maniac </a:t>
            </a:r>
            <a:r>
              <a:rPr lang="en-US" sz="1800" b="0" i="1" dirty="0">
                <a:solidFill>
                  <a:srgbClr val="000000"/>
                </a:solidFill>
              </a:rPr>
              <a:t>Summer (2009</a:t>
            </a:r>
            <a:r>
              <a:rPr lang="en-US" sz="1800" b="0" i="1" dirty="0" smtClean="0">
                <a:solidFill>
                  <a:srgbClr val="000000"/>
                </a:solidFill>
              </a:rPr>
              <a:t>)</a:t>
            </a:r>
          </a:p>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smtClean="0">
                <a:solidFill>
                  <a:srgbClr val="000000"/>
                </a:solidFill>
              </a:rPr>
              <a:t>Maniac </a:t>
            </a:r>
            <a:r>
              <a:rPr lang="en-US" sz="1800" b="0" i="1" dirty="0">
                <a:solidFill>
                  <a:srgbClr val="000000"/>
                </a:solidFill>
              </a:rPr>
              <a:t>Shadows (2013</a:t>
            </a:r>
            <a:r>
              <a:rPr lang="en-US" sz="1800" b="0" i="1" dirty="0" smtClean="0">
                <a:solidFill>
                  <a:srgbClr val="000000"/>
                </a:solidFill>
              </a:rPr>
              <a:t>)</a:t>
            </a:r>
          </a:p>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err="1" smtClean="0">
                <a:solidFill>
                  <a:srgbClr val="000000"/>
                </a:solidFill>
              </a:rPr>
              <a:t>Tombée</a:t>
            </a:r>
            <a:r>
              <a:rPr lang="en-US" sz="1800" b="0" i="1" dirty="0" smtClean="0">
                <a:solidFill>
                  <a:srgbClr val="000000"/>
                </a:solidFill>
              </a:rPr>
              <a:t> </a:t>
            </a:r>
            <a:r>
              <a:rPr lang="en-US" sz="1800" b="0" i="1" dirty="0">
                <a:solidFill>
                  <a:srgbClr val="000000"/>
                </a:solidFill>
              </a:rPr>
              <a:t>de </a:t>
            </a:r>
            <a:r>
              <a:rPr lang="en-US" sz="1800" b="0" i="1" dirty="0" err="1">
                <a:solidFill>
                  <a:srgbClr val="000000"/>
                </a:solidFill>
              </a:rPr>
              <a:t>nuit</a:t>
            </a:r>
            <a:r>
              <a:rPr lang="en-US" sz="1800" b="0" i="1" dirty="0">
                <a:solidFill>
                  <a:srgbClr val="000000"/>
                </a:solidFill>
              </a:rPr>
              <a:t> </a:t>
            </a:r>
            <a:r>
              <a:rPr lang="en-US" sz="1800" b="0" i="1" dirty="0" err="1">
                <a:solidFill>
                  <a:srgbClr val="000000"/>
                </a:solidFill>
              </a:rPr>
              <a:t>sur</a:t>
            </a:r>
            <a:r>
              <a:rPr lang="en-US" sz="1800" b="0" i="1" dirty="0">
                <a:solidFill>
                  <a:srgbClr val="000000"/>
                </a:solidFill>
              </a:rPr>
              <a:t> </a:t>
            </a:r>
            <a:r>
              <a:rPr lang="en-US" sz="1800" b="0" i="1" dirty="0" err="1">
                <a:solidFill>
                  <a:srgbClr val="000000"/>
                </a:solidFill>
              </a:rPr>
              <a:t>Shanghaï</a:t>
            </a:r>
            <a:r>
              <a:rPr lang="en-US" sz="1800" b="0" i="1" dirty="0">
                <a:solidFill>
                  <a:srgbClr val="000000"/>
                </a:solidFill>
              </a:rPr>
              <a:t> (2007</a:t>
            </a:r>
            <a:r>
              <a:rPr lang="en-US" sz="1800" b="0" i="1" dirty="0" smtClean="0">
                <a:solidFill>
                  <a:srgbClr val="000000"/>
                </a:solidFill>
              </a:rPr>
              <a:t>) </a:t>
            </a:r>
          </a:p>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err="1" smtClean="0">
                <a:solidFill>
                  <a:srgbClr val="000000"/>
                </a:solidFill>
              </a:rPr>
              <a:t>D’est</a:t>
            </a:r>
            <a:r>
              <a:rPr lang="en-US" sz="1800" b="0" i="1" dirty="0">
                <a:solidFill>
                  <a:srgbClr val="000000"/>
                </a:solidFill>
              </a:rPr>
              <a:t>: au </a:t>
            </a:r>
            <a:r>
              <a:rPr lang="en-US" sz="1800" b="0" i="1" dirty="0" err="1">
                <a:solidFill>
                  <a:srgbClr val="000000"/>
                </a:solidFill>
              </a:rPr>
              <a:t>bord</a:t>
            </a:r>
            <a:r>
              <a:rPr lang="en-US" sz="1800" b="0" i="1" dirty="0">
                <a:solidFill>
                  <a:srgbClr val="000000"/>
                </a:solidFill>
              </a:rPr>
              <a:t> de la fiction (1995)</a:t>
            </a:r>
          </a:p>
          <a:p>
            <a:pPr algn="ctr" eaLnBrk="1" hangingPunct="1">
              <a:lnSpc>
                <a:spcPct val="90000"/>
              </a:lnSpc>
              <a:spcBef>
                <a:spcPct val="20000"/>
              </a:spcBef>
            </a:pPr>
            <a:endParaRPr lang="en-US" sz="1800" b="0" i="1" dirty="0" smtClean="0">
              <a:solidFill>
                <a:srgbClr val="000000"/>
              </a:solidFill>
            </a:endParaRPr>
          </a:p>
          <a:p>
            <a:pPr algn="ctr" eaLnBrk="1" hangingPunct="1">
              <a:lnSpc>
                <a:spcPct val="90000"/>
              </a:lnSpc>
              <a:spcBef>
                <a:spcPct val="20000"/>
              </a:spcBef>
            </a:pPr>
            <a:r>
              <a:rPr lang="en-US" sz="1800" b="0" i="1" dirty="0" smtClean="0">
                <a:solidFill>
                  <a:srgbClr val="000000"/>
                </a:solidFill>
              </a:rPr>
              <a:t>NOW </a:t>
            </a:r>
            <a:r>
              <a:rPr lang="en-US" sz="1800" b="0" i="1" dirty="0">
                <a:solidFill>
                  <a:srgbClr val="000000"/>
                </a:solidFill>
              </a:rPr>
              <a:t>(2015</a:t>
            </a:r>
            <a:r>
              <a:rPr lang="en-US" sz="1800" b="0" i="1" dirty="0" smtClean="0">
                <a:solidFill>
                  <a:srgbClr val="000000"/>
                </a:solidFill>
              </a:rPr>
              <a:t>)</a:t>
            </a:r>
            <a:endParaRPr lang="en-US" sz="1800" b="0" i="1" dirty="0">
              <a:solidFill>
                <a:srgbClr val="000000"/>
              </a:solidFill>
            </a:endParaRPr>
          </a:p>
        </p:txBody>
      </p:sp>
    </p:spTree>
    <p:extLst>
      <p:ext uri="{BB962C8B-B14F-4D97-AF65-F5344CB8AC3E}">
        <p14:creationId xmlns:p14="http://schemas.microsoft.com/office/powerpoint/2010/main" val="2737595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3 Chantal Akerman.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151621" y="-1141825"/>
            <a:ext cx="6840760" cy="9141650"/>
          </a:xfrm>
          <a:prstGeom prst="rect">
            <a:avLst/>
          </a:prstGeom>
        </p:spPr>
      </p:pic>
    </p:spTree>
    <p:extLst>
      <p:ext uri="{BB962C8B-B14F-4D97-AF65-F5344CB8AC3E}">
        <p14:creationId xmlns:p14="http://schemas.microsoft.com/office/powerpoint/2010/main" val="1275623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MG_0081exhibition openin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744"/>
            <a:ext cx="9144000" cy="6094512"/>
          </a:xfrm>
          <a:prstGeom prst="rect">
            <a:avLst/>
          </a:prstGeom>
        </p:spPr>
      </p:pic>
    </p:spTree>
    <p:extLst>
      <p:ext uri="{BB962C8B-B14F-4D97-AF65-F5344CB8AC3E}">
        <p14:creationId xmlns:p14="http://schemas.microsoft.com/office/powerpoint/2010/main" val="4105317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P3-2007-05-10_13-5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2588"/>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926266"/>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1-05 at 19-17-2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7280"/>
            <a:ext cx="9144000" cy="6103441"/>
          </a:xfrm>
          <a:prstGeom prst="rect">
            <a:avLst/>
          </a:prstGeom>
        </p:spPr>
      </p:pic>
    </p:spTree>
    <p:extLst>
      <p:ext uri="{BB962C8B-B14F-4D97-AF65-F5344CB8AC3E}">
        <p14:creationId xmlns:p14="http://schemas.microsoft.com/office/powerpoint/2010/main" val="687554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1-05 at 19-16-4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7280"/>
            <a:ext cx="9144000" cy="6103441"/>
          </a:xfrm>
          <a:prstGeom prst="rect">
            <a:avLst/>
          </a:prstGeom>
        </p:spPr>
      </p:pic>
    </p:spTree>
    <p:extLst>
      <p:ext uri="{BB962C8B-B14F-4D97-AF65-F5344CB8AC3E}">
        <p14:creationId xmlns:p14="http://schemas.microsoft.com/office/powerpoint/2010/main" val="4282681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1029_737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744"/>
            <a:ext cx="9144000" cy="6094512"/>
          </a:xfrm>
          <a:prstGeom prst="rect">
            <a:avLst/>
          </a:prstGeom>
        </p:spPr>
      </p:pic>
    </p:spTree>
    <p:extLst>
      <p:ext uri="{BB962C8B-B14F-4D97-AF65-F5344CB8AC3E}">
        <p14:creationId xmlns:p14="http://schemas.microsoft.com/office/powerpoint/2010/main" val="2249024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1-05 at 19-15-2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7280"/>
            <a:ext cx="9144000" cy="6103441"/>
          </a:xfrm>
          <a:prstGeom prst="rect">
            <a:avLst/>
          </a:prstGeom>
        </p:spPr>
      </p:pic>
    </p:spTree>
    <p:extLst>
      <p:ext uri="{BB962C8B-B14F-4D97-AF65-F5344CB8AC3E}">
        <p14:creationId xmlns:p14="http://schemas.microsoft.com/office/powerpoint/2010/main" val="4279233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iac Shadows 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744"/>
            <a:ext cx="9144000" cy="6094512"/>
          </a:xfrm>
          <a:prstGeom prst="rect">
            <a:avLst/>
          </a:prstGeom>
        </p:spPr>
      </p:pic>
    </p:spTree>
    <p:extLst>
      <p:ext uri="{BB962C8B-B14F-4D97-AF65-F5344CB8AC3E}">
        <p14:creationId xmlns:p14="http://schemas.microsoft.com/office/powerpoint/2010/main" val="2249024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bee de Nui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249024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9-11-12 at 17-18-5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04528"/>
            <a:ext cx="9144000" cy="5848945"/>
          </a:xfrm>
          <a:prstGeom prst="rect">
            <a:avLst/>
          </a:prstGeom>
        </p:spPr>
      </p:pic>
    </p:spTree>
    <p:extLst>
      <p:ext uri="{BB962C8B-B14F-4D97-AF65-F5344CB8AC3E}">
        <p14:creationId xmlns:p14="http://schemas.microsoft.com/office/powerpoint/2010/main" val="2941194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6-05-27 at 11-27-0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4704" y="0"/>
            <a:ext cx="8574593" cy="6858000"/>
          </a:xfrm>
          <a:prstGeom prst="rect">
            <a:avLst/>
          </a:prstGeom>
        </p:spPr>
      </p:pic>
    </p:spTree>
    <p:extLst>
      <p:ext uri="{BB962C8B-B14F-4D97-AF65-F5344CB8AC3E}">
        <p14:creationId xmlns:p14="http://schemas.microsoft.com/office/powerpoint/2010/main" val="32202099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1029_739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744"/>
            <a:ext cx="9144000" cy="6094512"/>
          </a:xfrm>
          <a:prstGeom prst="rect">
            <a:avLst/>
          </a:prstGeom>
        </p:spPr>
      </p:pic>
    </p:spTree>
    <p:extLst>
      <p:ext uri="{BB962C8B-B14F-4D97-AF65-F5344CB8AC3E}">
        <p14:creationId xmlns:p14="http://schemas.microsoft.com/office/powerpoint/2010/main" val="2249024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1-05 at 19-25-1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7280"/>
            <a:ext cx="9144000" cy="6103441"/>
          </a:xfrm>
          <a:prstGeom prst="rect">
            <a:avLst/>
          </a:prstGeom>
        </p:spPr>
      </p:pic>
    </p:spTree>
    <p:extLst>
      <p:ext uri="{BB962C8B-B14F-4D97-AF65-F5344CB8AC3E}">
        <p14:creationId xmlns:p14="http://schemas.microsoft.com/office/powerpoint/2010/main" val="4279233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P3_20061115_01_Histo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7263" y="381000"/>
            <a:ext cx="4689475" cy="31242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4" name="Picture 5" descr="P3-2008-02-28_22-27-09.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7263" y="3581400"/>
            <a:ext cx="46894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954245"/>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MG_0174exhibition openin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744"/>
            <a:ext cx="9144000" cy="6094512"/>
          </a:xfrm>
          <a:prstGeom prst="rect">
            <a:avLst/>
          </a:prstGeom>
        </p:spPr>
      </p:pic>
    </p:spTree>
    <p:extLst>
      <p:ext uri="{BB962C8B-B14F-4D97-AF65-F5344CB8AC3E}">
        <p14:creationId xmlns:p14="http://schemas.microsoft.com/office/powerpoint/2010/main" val="2249024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4257" name="Picture 4" descr="AMBIKA P3 UoW CMYK.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0225" y="2057400"/>
            <a:ext cx="3003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P3-2008-02-28_22-15-4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2588"/>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690235"/>
      </p:ext>
    </p:extLst>
  </p:cSld>
  <p:clrMapOvr>
    <a:masterClrMapping/>
  </p:clrMapOvr>
  <p:transition xmlns:p14="http://schemas.microsoft.com/office/powerpoint/2010/main" advClick="0" advTm="4000">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bodyPr>
        <a:spAutoFit/>
      </a:bodyPr>
      <a:lstStyle>
        <a:defPPr algn="ctr">
          <a:defRPr sz="2000" b="0" dirty="0">
            <a:solidFill>
              <a:srgbClr val="000000"/>
            </a:solidFill>
          </a:defRPr>
        </a:defPPr>
      </a:lstStyle>
      <a:style>
        <a:lnRef idx="2">
          <a:schemeClr val="accent3"/>
        </a:lnRef>
        <a:fillRef idx="1">
          <a:schemeClr val="lt1"/>
        </a:fillRef>
        <a:effectRef idx="0">
          <a:schemeClr val="accent3"/>
        </a:effectRef>
        <a:fontRef idx="minor">
          <a:schemeClr val="dk1"/>
        </a:fontRef>
      </a: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bodyPr>
        <a:spAutoFit/>
      </a:bodyPr>
      <a:lstStyle>
        <a:defPPr algn="ctr">
          <a:defRPr sz="2000" b="0" dirty="0">
            <a:solidFill>
              <a:srgbClr val="000000"/>
            </a:solidFill>
          </a:defRPr>
        </a:defPPr>
      </a:lstStyle>
      <a:style>
        <a:lnRef idx="2">
          <a:schemeClr val="accent3"/>
        </a:lnRef>
        <a:fillRef idx="1">
          <a:schemeClr val="lt1"/>
        </a:fillRef>
        <a:effectRef idx="0">
          <a:schemeClr val="accent3"/>
        </a:effectRef>
        <a:fontRef idx="minor">
          <a:schemeClr val="dk1"/>
        </a:fontRef>
      </a: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bodyPr>
        <a:spAutoFit/>
      </a:bodyPr>
      <a:lstStyle>
        <a:defPPr algn="ctr">
          <a:defRPr sz="2000" b="0" dirty="0">
            <a:solidFill>
              <a:srgbClr val="000000"/>
            </a:solidFill>
          </a:defRPr>
        </a:defPPr>
      </a:lstStyle>
      <a:style>
        <a:lnRef idx="2">
          <a:schemeClr val="accent3"/>
        </a:lnRef>
        <a:fillRef idx="1">
          <a:schemeClr val="lt1"/>
        </a:fillRef>
        <a:effectRef idx="0">
          <a:schemeClr val="accent3"/>
        </a:effectRef>
        <a:fontRef idx="minor">
          <a:schemeClr val="dk1"/>
        </a:fontRef>
      </a: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bodyPr>
        <a:spAutoFit/>
      </a:bodyPr>
      <a:lstStyle>
        <a:defPPr algn="ctr">
          <a:defRPr sz="2000" b="0" dirty="0">
            <a:solidFill>
              <a:srgbClr val="000000"/>
            </a:solidFill>
          </a:defRPr>
        </a:defPPr>
      </a:lstStyle>
      <a:style>
        <a:lnRef idx="2">
          <a:schemeClr val="accent3"/>
        </a:lnRef>
        <a:fillRef idx="1">
          <a:schemeClr val="lt1"/>
        </a:fillRef>
        <a:effectRef idx="0">
          <a:schemeClr val="accent3"/>
        </a:effectRef>
        <a:fontRef idx="minor">
          <a:schemeClr val="dk1"/>
        </a:fontRef>
      </a: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bodyPr>
        <a:spAutoFit/>
      </a:bodyPr>
      <a:lstStyle>
        <a:defPPr algn="ctr">
          <a:defRPr sz="2000" b="0" dirty="0">
            <a:solidFill>
              <a:srgbClr val="000000"/>
            </a:solidFill>
          </a:defRPr>
        </a:defPPr>
      </a:lstStyle>
      <a:style>
        <a:lnRef idx="2">
          <a:schemeClr val="accent3"/>
        </a:lnRef>
        <a:fillRef idx="1">
          <a:schemeClr val="lt1"/>
        </a:fillRef>
        <a:effectRef idx="0">
          <a:schemeClr val="accent3"/>
        </a:effectRef>
        <a:fontRef idx="minor">
          <a:schemeClr val="dk1"/>
        </a:fontRef>
      </a: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4331</TotalTime>
  <Words>318</Words>
  <Application>Microsoft Macintosh PowerPoint</Application>
  <PresentationFormat>On-screen Show (4:3)</PresentationFormat>
  <Paragraphs>68</Paragraphs>
  <Slides>81</Slides>
  <Notes>20</Notes>
  <HiddenSlides>0</HiddenSlides>
  <MMClips>7</MMClips>
  <ScaleCrop>false</ScaleCrop>
  <HeadingPairs>
    <vt:vector size="4" baseType="variant">
      <vt:variant>
        <vt:lpstr>Theme</vt:lpstr>
      </vt:variant>
      <vt:variant>
        <vt:i4>6</vt:i4>
      </vt:variant>
      <vt:variant>
        <vt:lpstr>Slide Titles</vt:lpstr>
      </vt:variant>
      <vt:variant>
        <vt:i4>81</vt:i4>
      </vt:variant>
    </vt:vector>
  </HeadingPairs>
  <TitlesOfParts>
    <vt:vector size="87" baseType="lpstr">
      <vt:lpstr>Blank Presentation</vt:lpstr>
      <vt:lpstr>1_Blank Presentation</vt:lpstr>
      <vt:lpstr>2_Blank Presentation</vt:lpstr>
      <vt:lpstr>3_Blank Presentation</vt:lpstr>
      <vt:lpstr>4_Blank Presentation</vt:lpstr>
      <vt:lpstr>5_Blank Presentation</vt:lpstr>
      <vt:lpstr>PowerPoint Presentation</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David Ward: Rink     </vt:lpstr>
      <vt:lpstr>PowerPoint Presentation</vt:lpstr>
      <vt:lpstr>PowerPoint Presentation</vt:lpstr>
      <vt:lpstr>PowerPoint Presentation</vt:lpstr>
      <vt:lpstr>PowerPoint Presentation</vt:lpstr>
      <vt:lpstr>PowerPoint Presentation</vt:lpstr>
      <vt:lpstr>   Anthony McCall Vertical Works   </vt:lpstr>
      <vt:lpstr>PowerPoint Presentation</vt:lpstr>
      <vt:lpstr>PowerPoint Presentation</vt:lpstr>
      <vt:lpstr>PowerPoint Presentation</vt:lpstr>
      <vt:lpstr>PowerPoint Presentation</vt:lpstr>
      <vt:lpstr>PowerPoint Presentation</vt:lpstr>
      <vt:lpstr>PowerPoint Presentation</vt:lpstr>
      <vt:lpstr>Ilya and Emilia Kabakov: The Happiest Man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David Hall End Piece…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Victor Burgin, A Sense of Place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Elizabeth Ogilvie, Out of Ice     </vt:lpstr>
      <vt:lpstr>PowerPoint Presentation</vt:lpstr>
      <vt:lpstr>PowerPoint Presentation</vt:lpstr>
      <vt:lpstr>PowerPoint Presentation</vt:lpstr>
      <vt:lpstr>PowerPoint Presentation</vt:lpstr>
      <vt:lpstr>PowerPoint Presentation</vt:lpstr>
      <vt:lpstr>     Martina Amati, Under     </vt:lpstr>
      <vt:lpstr>PowerPoint Presentation</vt:lpstr>
      <vt:lpstr>PowerPoint Presentation</vt:lpstr>
      <vt:lpstr>PowerPoint Presentation</vt:lpstr>
      <vt:lpstr>PowerPoint Presentation</vt:lpstr>
      <vt:lpstr>PowerPoint Presentation</vt:lpstr>
      <vt:lpstr>PowerPoint Presentation</vt:lpstr>
      <vt:lpstr>     Chantal Akerman, 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 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S</dc:creator>
  <cp:keywords/>
  <dc:description/>
  <cp:lastModifiedBy>Michael M</cp:lastModifiedBy>
  <cp:revision>193</cp:revision>
  <dcterms:created xsi:type="dcterms:W3CDTF">2011-03-23T15:20:07Z</dcterms:created>
  <dcterms:modified xsi:type="dcterms:W3CDTF">2016-04-01T15:49:26Z</dcterms:modified>
  <cp:category/>
</cp:coreProperties>
</file>