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26"/>
  </p:notesMasterIdLst>
  <p:sldIdLst>
    <p:sldId id="392" r:id="rId7"/>
    <p:sldId id="403" r:id="rId8"/>
    <p:sldId id="401" r:id="rId9"/>
    <p:sldId id="424" r:id="rId10"/>
    <p:sldId id="426" r:id="rId11"/>
    <p:sldId id="436" r:id="rId12"/>
    <p:sldId id="427" r:id="rId13"/>
    <p:sldId id="425" r:id="rId14"/>
    <p:sldId id="428" r:id="rId15"/>
    <p:sldId id="429" r:id="rId16"/>
    <p:sldId id="404" r:id="rId17"/>
    <p:sldId id="430" r:id="rId18"/>
    <p:sldId id="431" r:id="rId19"/>
    <p:sldId id="433" r:id="rId20"/>
    <p:sldId id="432" r:id="rId21"/>
    <p:sldId id="434" r:id="rId22"/>
    <p:sldId id="435" r:id="rId23"/>
    <p:sldId id="437" r:id="rId24"/>
    <p:sldId id="42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ce Cleary" initials="J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480"/>
    <a:srgbClr val="00413D"/>
    <a:srgbClr val="FFEF80"/>
    <a:srgbClr val="FFDF00"/>
    <a:srgbClr val="FFF9CC"/>
    <a:srgbClr val="FFFCE6"/>
    <a:srgbClr val="FFF5B3"/>
    <a:srgbClr val="AD9A12"/>
    <a:srgbClr val="000000"/>
    <a:srgbClr val="E4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9B9E5-26A9-49CF-9A07-FEBD4D685512}" v="1" dt="2023-11-27T14:44:47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405"/>
  </p:normalViewPr>
  <p:slideViewPr>
    <p:cSldViewPr snapToGrid="0" snapToObjects="1">
      <p:cViewPr varScale="1">
        <p:scale>
          <a:sx n="107" d="100"/>
          <a:sy n="107" d="100"/>
        </p:scale>
        <p:origin x="120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jana Bolic" userId="b8700488-1a43-47bb-b171-2992e028afb8" providerId="ADAL" clId="{8259B9E5-26A9-49CF-9A07-FEBD4D685512}"/>
    <pc:docChg chg="modSld">
      <pc:chgData name="Tatjana Bolic" userId="b8700488-1a43-47bb-b171-2992e028afb8" providerId="ADAL" clId="{8259B9E5-26A9-49CF-9A07-FEBD4D685512}" dt="2023-11-27T14:44:47.657" v="0"/>
      <pc:docMkLst>
        <pc:docMk/>
      </pc:docMkLst>
      <pc:sldChg chg="modAnim">
        <pc:chgData name="Tatjana Bolic" userId="b8700488-1a43-47bb-b171-2992e028afb8" providerId="ADAL" clId="{8259B9E5-26A9-49CF-9A07-FEBD4D685512}" dt="2023-11-27T14:44:47.657" v="0"/>
        <pc:sldMkLst>
          <pc:docMk/>
          <pc:sldMk cId="1598561355" sldId="4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B489B988-068F-7849-8A3E-376CE656BB0B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CAB90874-EC46-F049-B233-539E181A6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61" y="2593016"/>
            <a:ext cx="7163678" cy="1702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White)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19063" y="0"/>
            <a:ext cx="12072937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333375"/>
            <a:ext cx="39592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78A1C2-1F94-0F48-9D0C-42497A1703E5}"/>
              </a:ext>
            </a:extLst>
          </p:cNvPr>
          <p:cNvCxnSpPr>
            <a:cxnSpLocks/>
          </p:cNvCxnSpPr>
          <p:nvPr userDrawn="1"/>
        </p:nvCxnSpPr>
        <p:spPr>
          <a:xfrm>
            <a:off x="1685480" y="6273490"/>
            <a:ext cx="0" cy="25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0FE800-1018-4B49-AE29-BC84A6FBE287}"/>
              </a:ext>
            </a:extLst>
          </p:cNvPr>
          <p:cNvSpPr txBox="1"/>
          <p:nvPr userDrawn="1"/>
        </p:nvSpPr>
        <p:spPr>
          <a:xfrm>
            <a:off x="1830590" y="6251265"/>
            <a:ext cx="261941" cy="2511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2000"/>
              </a:lnSpc>
            </a:pPr>
            <a:fld id="{D3E0E3D2-2085-4847-9AF8-1FEE0278F65D}" type="slidenum">
              <a:rPr lang="en-GB" sz="105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sz="105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6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11376025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7704138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5688013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404644" y="1991215"/>
            <a:ext cx="5379369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991218"/>
            <a:ext cx="568801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1991218"/>
            <a:ext cx="5400675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836613"/>
            <a:ext cx="11376025" cy="55826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2929904"/>
            <a:ext cx="5688013" cy="30919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83338" y="2929904"/>
            <a:ext cx="5400675" cy="30919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1991218"/>
            <a:ext cx="5688014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1991218"/>
            <a:ext cx="539597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6" y="4140997"/>
            <a:ext cx="5688014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383338" y="4140997"/>
            <a:ext cx="539597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07987" y="2929904"/>
            <a:ext cx="5688013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383338" y="2929904"/>
            <a:ext cx="5400675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07987" y="5079683"/>
            <a:ext cx="5688013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383338" y="5079683"/>
            <a:ext cx="5400675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3321114" y="1991218"/>
            <a:ext cx="2636644" cy="3984096"/>
          </a:xfrm>
          <a:solidFill>
            <a:srgbClr val="108480"/>
          </a:solidFill>
          <a:ln>
            <a:noFill/>
          </a:ln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6234242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9147369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59600" y="0"/>
            <a:ext cx="5232400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626427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831272"/>
            <a:ext cx="626427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991215"/>
            <a:ext cx="626427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61188" y="1991215"/>
            <a:ext cx="4822825" cy="403017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3374"/>
            <a:ext cx="11376025" cy="497897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836613"/>
            <a:ext cx="11376025" cy="55826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991215"/>
            <a:ext cx="626427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6" y="1921144"/>
            <a:ext cx="11376027" cy="28892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2477327"/>
            <a:ext cx="11376027" cy="45194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2942999"/>
            <a:ext cx="11376025" cy="49688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9062" y="0"/>
            <a:ext cx="1207293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6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FE800-1018-4B49-AE29-BC84A6FBE287}"/>
              </a:ext>
            </a:extLst>
          </p:cNvPr>
          <p:cNvSpPr txBox="1"/>
          <p:nvPr userDrawn="1"/>
        </p:nvSpPr>
        <p:spPr>
          <a:xfrm>
            <a:off x="1830590" y="6251265"/>
            <a:ext cx="261941" cy="2511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2000"/>
              </a:lnSpc>
            </a:pPr>
            <a:fld id="{D3E0E3D2-2085-4847-9AF8-1FEE0278F65D}" type="slidenum">
              <a:rPr lang="en-GB" sz="1050" b="1" i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‹#›</a:t>
            </a:fld>
            <a:endParaRPr lang="en-GB" sz="1050" b="1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443AF2-C66B-FD4D-A358-8E85BAD0674B}"/>
              </a:ext>
            </a:extLst>
          </p:cNvPr>
          <p:cNvCxnSpPr>
            <a:cxnSpLocks/>
          </p:cNvCxnSpPr>
          <p:nvPr userDrawn="1"/>
        </p:nvCxnSpPr>
        <p:spPr>
          <a:xfrm>
            <a:off x="1685480" y="6273490"/>
            <a:ext cx="0" cy="25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2" y="0"/>
            <a:ext cx="597693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3" y="0"/>
            <a:ext cx="5976936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9062" y="3429000"/>
            <a:ext cx="5976938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4" y="0"/>
            <a:ext cx="5976935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9063" y="3429000"/>
            <a:ext cx="5976937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5999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1" y="0"/>
            <a:ext cx="1207293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333376"/>
            <a:ext cx="6264275" cy="1366838"/>
          </a:xfrm>
          <a:solidFill>
            <a:srgbClr val="108480"/>
          </a:solidFill>
        </p:spPr>
        <p:txBody>
          <a:bodyPr lIns="144000" tIns="144000" rIns="144000" bIns="144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2" y="0"/>
            <a:ext cx="4943478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334383"/>
            <a:ext cx="3959224" cy="502229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836612"/>
            <a:ext cx="3959224" cy="56360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1991215"/>
            <a:ext cx="395922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943475" y="0"/>
            <a:ext cx="724852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1089026"/>
            <a:ext cx="12192003" cy="5768974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50222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HEADING: SUBHEADING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376363"/>
            <a:ext cx="5688013" cy="4645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61188" y="1376363"/>
            <a:ext cx="4822825" cy="4645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50222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HEADING: SUBHEADING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376363"/>
            <a:ext cx="11376026" cy="4645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7" y="1089025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333376"/>
            <a:ext cx="3959224" cy="50323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 GOES HERE, ADJUST FONT SIZE TO FIT THE SPACE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945064" y="333375"/>
            <a:ext cx="6838949" cy="50323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Brief introduction to slide goes here.</a:t>
            </a:r>
            <a:br>
              <a:rPr lang="en-US" dirty="0"/>
            </a:br>
            <a:r>
              <a:rPr lang="en-US" dirty="0"/>
              <a:t>Use two sentences in this space.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>
            <a:off x="4656138" y="333375"/>
            <a:ext cx="0" cy="503238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870200"/>
            <a:ext cx="11376026" cy="55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CONTACT US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648432"/>
            <a:ext cx="11376027" cy="5364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4292599"/>
            <a:ext cx="11376026" cy="355833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53666"/>
            <a:ext cx="4531107" cy="10753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4302521"/>
            <a:ext cx="11376026" cy="5588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53666"/>
            <a:ext cx="4531107" cy="1075334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870200"/>
            <a:ext cx="11376026" cy="55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ocial Media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584200"/>
            <a:ext cx="11376026" cy="93547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CONTACT US</a:t>
            </a:r>
          </a:p>
        </p:txBody>
      </p:sp>
      <p:sp>
        <p:nvSpPr>
          <p:cNvPr id="12" name="Text Placeholder 5"/>
          <p:cNvSpPr txBox="1">
            <a:spLocks/>
          </p:cNvSpPr>
          <p:nvPr userDrawn="1"/>
        </p:nvSpPr>
        <p:spPr>
          <a:xfrm>
            <a:off x="3192752" y="1306521"/>
            <a:ext cx="2404124" cy="303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err="1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uniwestminster</a:t>
            </a:r>
            <a:endParaRPr lang="en-US" b="1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3" name="Text Placeholder 5"/>
          <p:cNvSpPr txBox="1">
            <a:spLocks/>
          </p:cNvSpPr>
          <p:nvPr userDrawn="1"/>
        </p:nvSpPr>
        <p:spPr>
          <a:xfrm>
            <a:off x="443777" y="1306521"/>
            <a:ext cx="2404124" cy="303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uniofwestminster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2752" y="1715834"/>
            <a:ext cx="383482" cy="313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9903" y="1712348"/>
            <a:ext cx="320731" cy="320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988" y="1708862"/>
            <a:ext cx="327703" cy="3277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924" y="1708862"/>
            <a:ext cx="460179" cy="327703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881418"/>
            <a:ext cx="11376027" cy="54758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417588"/>
            <a:ext cx="11376026" cy="46383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726644"/>
            <a:ext cx="3959225" cy="17023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333376"/>
            <a:ext cx="3959226" cy="139326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1389" b="18059"/>
          <a:stretch/>
        </p:blipFill>
        <p:spPr>
          <a:xfrm>
            <a:off x="4367213" y="1654930"/>
            <a:ext cx="7824786" cy="520307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/ Quote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71712" y="584201"/>
            <a:ext cx="7648575" cy="5689598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44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“ADD A QUOTE HERE FOR IMPACT.”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Teal)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333375"/>
            <a:ext cx="113760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6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333375"/>
            <a:ext cx="113760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rgbClr val="1084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Teal) with Photo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333375"/>
            <a:ext cx="39592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43475" y="0"/>
            <a:ext cx="7248525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56A34-81CE-4546-B905-274F9EF0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991215"/>
            <a:ext cx="11376024" cy="45334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07988" y="333375"/>
            <a:ext cx="11376024" cy="13668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4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81" r:id="rId3"/>
    <p:sldLayoutId id="2147483682" r:id="rId4"/>
    <p:sldLayoutId id="2147483683" r:id="rId5"/>
    <p:sldLayoutId id="2147483654" r:id="rId6"/>
    <p:sldLayoutId id="2147483665" r:id="rId7"/>
    <p:sldLayoutId id="2147483686" r:id="rId8"/>
    <p:sldLayoutId id="2147483679" r:id="rId9"/>
    <p:sldLayoutId id="2147483680" r:id="rId10"/>
    <p:sldLayoutId id="2147483657" r:id="rId11"/>
    <p:sldLayoutId id="2147483658" r:id="rId12"/>
    <p:sldLayoutId id="2147483667" r:id="rId13"/>
    <p:sldLayoutId id="2147483659" r:id="rId14"/>
    <p:sldLayoutId id="2147483660" r:id="rId15"/>
    <p:sldLayoutId id="2147483669" r:id="rId16"/>
    <p:sldLayoutId id="2147483687" r:id="rId17"/>
    <p:sldLayoutId id="2147483661" r:id="rId18"/>
    <p:sldLayoutId id="2147483662" r:id="rId19"/>
    <p:sldLayoutId id="2147483656" r:id="rId20"/>
    <p:sldLayoutId id="2147483677" r:id="rId21"/>
    <p:sldLayoutId id="2147483676" r:id="rId22"/>
    <p:sldLayoutId id="2147483666" r:id="rId23"/>
    <p:sldLayoutId id="2147483678" r:id="rId24"/>
    <p:sldLayoutId id="2147483675" r:id="rId25"/>
    <p:sldLayoutId id="2147483674" r:id="rId26"/>
    <p:sldLayoutId id="2147483684" r:id="rId27"/>
    <p:sldLayoutId id="2147483685" r:id="rId28"/>
    <p:sldLayoutId id="2147483663" r:id="rId29"/>
    <p:sldLayoutId id="2147483673" r:id="rId30"/>
    <p:sldLayoutId id="2147483672" r:id="rId31"/>
    <p:sldLayoutId id="214748367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pos="75" userDrawn="1">
          <p15:clr>
            <a:srgbClr val="F26B43"/>
          </p15:clr>
        </p15:guide>
        <p15:guide id="8" orient="horz" pos="3952" userDrawn="1">
          <p15:clr>
            <a:srgbClr val="F26B43"/>
          </p15:clr>
        </p15:guide>
        <p15:guide id="9" pos="7605" userDrawn="1">
          <p15:clr>
            <a:srgbClr val="F26B43"/>
          </p15:clr>
        </p15:guide>
        <p15:guide id="10" orient="horz" pos="368" userDrawn="1">
          <p15:clr>
            <a:srgbClr val="F26B43"/>
          </p15:clr>
        </p15:guide>
        <p15:guide id="11" pos="3659" userDrawn="1">
          <p15:clr>
            <a:srgbClr val="F26B43"/>
          </p15:clr>
        </p15:guide>
        <p15:guide id="12" pos="4021" userDrawn="1">
          <p15:clr>
            <a:srgbClr val="F26B43"/>
          </p15:clr>
        </p15:guide>
        <p15:guide id="13" pos="4203" userDrawn="1">
          <p15:clr>
            <a:srgbClr val="F26B43"/>
          </p15:clr>
        </p15:guide>
        <p15:guide id="14" pos="4384" userDrawn="1">
          <p15:clr>
            <a:srgbClr val="F26B43"/>
          </p15:clr>
        </p15:guide>
        <p15:guide id="15" pos="5110" userDrawn="1">
          <p15:clr>
            <a:srgbClr val="F26B43"/>
          </p15:clr>
        </p15:guide>
        <p15:guide id="16" orient="horz" pos="3793" userDrawn="1">
          <p15:clr>
            <a:srgbClr val="F26B43"/>
          </p15:clr>
        </p15:guide>
        <p15:guide id="17" orient="horz" pos="1071" userDrawn="1">
          <p15:clr>
            <a:srgbClr val="F26B43"/>
          </p15:clr>
        </p15:guide>
        <p15:guide id="18" orient="horz" pos="527" userDrawn="1">
          <p15:clr>
            <a:srgbClr val="F26B43"/>
          </p15:clr>
        </p15:guide>
        <p15:guide id="19" orient="horz" pos="867" userDrawn="1">
          <p15:clr>
            <a:srgbClr val="F26B43"/>
          </p15:clr>
        </p15:guide>
        <p15:guide id="20" orient="horz" pos="1253" userDrawn="1">
          <p15:clr>
            <a:srgbClr val="F26B43"/>
          </p15:clr>
        </p15:guide>
        <p15:guide id="21" orient="horz" pos="686" userDrawn="1">
          <p15:clr>
            <a:srgbClr val="F26B43"/>
          </p15:clr>
        </p15:guide>
        <p15:guide id="22" pos="2933" userDrawn="1">
          <p15:clr>
            <a:srgbClr val="F26B43"/>
          </p15:clr>
        </p15:guide>
        <p15:guide id="23" pos="2751" userDrawn="1">
          <p15:clr>
            <a:srgbClr val="F26B43"/>
          </p15:clr>
        </p15:guide>
        <p15:guide id="24" pos="3114" userDrawn="1">
          <p15:clr>
            <a:srgbClr val="F26B43"/>
          </p15:clr>
        </p15:guide>
        <p15:guide id="25" orient="horz" pos="2523" userDrawn="1">
          <p15:clr>
            <a:srgbClr val="F26B43"/>
          </p15:clr>
        </p15:guide>
        <p15:guide id="26" orient="horz" pos="27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JkAtBbpmHdYDmTAE7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29 November 2023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Tatjana Bolic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07988" y="2942998"/>
            <a:ext cx="11376025" cy="1150031"/>
          </a:xfrm>
        </p:spPr>
        <p:txBody>
          <a:bodyPr/>
          <a:lstStyle/>
          <a:p>
            <a:r>
              <a:rPr lang="en-GB" dirty="0"/>
              <a:t>Roadmap for a European open science alliance for</a:t>
            </a:r>
          </a:p>
          <a:p>
            <a:pPr algn="ctr"/>
            <a:r>
              <a:rPr lang="en-GB" dirty="0"/>
              <a:t>ATM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82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8D4482-186A-1711-5F62-FF93ECC3E0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333375"/>
            <a:ext cx="3959226" cy="3095625"/>
          </a:xfrm>
        </p:spPr>
        <p:txBody>
          <a:bodyPr anchor="b">
            <a:normAutofit/>
          </a:bodyPr>
          <a:lstStyle/>
          <a:p>
            <a:r>
              <a:rPr lang="en-GB" dirty="0"/>
              <a:t>Barriers and opportunities</a:t>
            </a:r>
          </a:p>
          <a:p>
            <a:endParaRPr lang="en-GB" dirty="0"/>
          </a:p>
        </p:txBody>
      </p:sp>
      <p:pic>
        <p:nvPicPr>
          <p:cNvPr id="12" name="Picture 11" descr="Bright ladder against dull ladders">
            <a:extLst>
              <a:ext uri="{FF2B5EF4-FFF2-40B4-BE49-F238E27FC236}">
                <a16:creationId xmlns:a16="http://schemas.microsoft.com/office/drawing/2014/main" id="{CDE2A9D1-199B-7282-12A5-988C8EC94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29"/>
          <a:stretch/>
        </p:blipFill>
        <p:spPr>
          <a:xfrm>
            <a:off x="4943475" y="10"/>
            <a:ext cx="7248525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4247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8688BB7-26AA-8FF9-45CB-3194FB90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2852861"/>
            <a:ext cx="3333867" cy="21458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Flight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Airspace and airport capacity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ADBF8B-8343-0508-3353-FE80148D8C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Barriers and opportunities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692EB5-0AC4-17D4-FFA8-2F1790D93B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General ATM data availability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099DC2-B748-B798-FD10-8916ED1BE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326" y="4066342"/>
            <a:ext cx="2926674" cy="2587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0A7415-1753-CF27-5661-ED1E340A2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998" y="2949226"/>
            <a:ext cx="2648086" cy="29973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CD30E5-AC87-55AC-A1C3-348703B1BDC3}"/>
              </a:ext>
            </a:extLst>
          </p:cNvPr>
          <p:cNvSpPr txBox="1"/>
          <p:nvPr/>
        </p:nvSpPr>
        <p:spPr>
          <a:xfrm>
            <a:off x="7498080" y="6078583"/>
            <a:ext cx="21868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visualisation with NEST</a:t>
            </a:r>
          </a:p>
        </p:txBody>
      </p:sp>
    </p:spTree>
    <p:extLst>
      <p:ext uri="{BB962C8B-B14F-4D97-AF65-F5344CB8AC3E}">
        <p14:creationId xmlns:p14="http://schemas.microsoft.com/office/powerpoint/2010/main" val="15985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Schedules and fares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MET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ADBF8B-8343-0508-3353-FE80148D8C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Barriers and opportunities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692EB5-0AC4-17D4-FFA8-2F1790D93B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General ATM data availability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52A05B-35EE-BE88-2CE4-84CC0FCE3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2927324"/>
            <a:ext cx="723937" cy="5016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20CFA5-01A5-D4AF-2F3E-4C6B8CFD1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3724591"/>
            <a:ext cx="4695748" cy="2218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CA6101-5F4E-F49C-254B-F5E14839B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363" y="3090505"/>
            <a:ext cx="3384928" cy="3205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26C8A9-5F85-B752-D637-A25BC0B34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322" y="2853277"/>
            <a:ext cx="5040773" cy="27459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A022C2-772C-E2DC-CBB6-C850E181D6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177" y="3345861"/>
            <a:ext cx="3594835" cy="317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01B231-64F1-77CB-7921-FB13FF50A0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Barriers and opportunities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1EAF43-82C9-3F03-C812-9648C2EC6A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Barriers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5F2AB-2F4B-6379-7E4F-D0FA6CF11A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Cultural change to embrace transparency and reproducibility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Barriers: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Reputational repercussions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Privacy considerations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Business considerations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National security and defence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Data ownership (licensing)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Need for opening to address environment and digitalisation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95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AB9272-C4B0-AAF6-0BCC-53FAD73CC8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Barriers and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C40E4-0B2A-6FF2-A5E7-C48F42A78A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Opportunities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F2220-58C2-8A5B-A4CC-7CEB8A8580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6" y="1991215"/>
            <a:ext cx="11277877" cy="40306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Continuously growing number of initiatives to crowd-collect/acquire data (and code) and share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Political goals for future of air transportation and the discussion of aviation’s impact on climate change, call for higher levels of transparency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 data would enable: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Easier application of the Performance Assessment Framework within SESAR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Transparency and reproducibility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Ability to COMPARE the outcome of different solutions from a continuation of the same project or an alternative piece of research/approach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Higher research ranking on the global stage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5310CDED-D79F-58C7-26BC-337A09D8C49D}"/>
              </a:ext>
            </a:extLst>
          </p:cNvPr>
          <p:cNvSpPr/>
          <p:nvPr/>
        </p:nvSpPr>
        <p:spPr>
          <a:xfrm rot="16200000">
            <a:off x="5309649" y="-40063"/>
            <a:ext cx="622169" cy="8950752"/>
          </a:xfrm>
          <a:prstGeom prst="leftBrace">
            <a:avLst/>
          </a:prstGeom>
          <a:ln w="381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2730D8-5703-68E2-B0A0-22DB802118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Roadmap towards an ‘open science alliance’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97BC2-CAEA-65D7-9B71-EB6368CC1A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Open performance data initiative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90190-A12D-97A8-4012-C80F635A8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700" y="2341171"/>
            <a:ext cx="2628900" cy="262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81F9C2-CD17-5852-F4E8-F237B10AF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79" y="1756785"/>
            <a:ext cx="6479513" cy="4400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A0A284-CC3E-CA43-D70C-2461F2435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056" y="2118696"/>
            <a:ext cx="7038029" cy="44005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3C2024-B644-1EA2-948B-1DB83F5EDBBF}"/>
              </a:ext>
            </a:extLst>
          </p:cNvPr>
          <p:cNvSpPr txBox="1"/>
          <p:nvPr/>
        </p:nvSpPr>
        <p:spPr>
          <a:xfrm>
            <a:off x="9579692" y="1698745"/>
            <a:ext cx="2204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https://www.opdi.aero/</a:t>
            </a:r>
          </a:p>
        </p:txBody>
      </p:sp>
    </p:spTree>
    <p:extLst>
      <p:ext uri="{BB962C8B-B14F-4D97-AF65-F5344CB8AC3E}">
        <p14:creationId xmlns:p14="http://schemas.microsoft.com/office/powerpoint/2010/main" val="12691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3769B5-9DF2-5A30-DD05-8725850CA4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Roadmap towards an ‘open science alliance’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85988-2ECF-A6B8-6E66-14B7CE11FB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Existing collaborations</a:t>
            </a:r>
          </a:p>
        </p:txBody>
      </p:sp>
      <p:pic>
        <p:nvPicPr>
          <p:cNvPr id="11" name="Picture 10" descr="Diagram of a diagram of a diagram&#10;&#10;Description automatically generated">
            <a:extLst>
              <a:ext uri="{FF2B5EF4-FFF2-40B4-BE49-F238E27FC236}">
                <a16:creationId xmlns:a16="http://schemas.microsoft.com/office/drawing/2014/main" id="{8F806511-2EFF-D181-B144-22200E6D3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82" y="1711596"/>
            <a:ext cx="7051638" cy="46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8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7CAC3F-9553-0BE9-66A3-2AEE332D5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Roadmap towards an ‘open science alliance’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04FDA-EB36-9EFD-3405-6203AEB2AC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Expansion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63BAB8E2-3C4C-0505-27A1-5DC0308AA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097" y="1235744"/>
            <a:ext cx="6177779" cy="50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48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70E82-BFB4-8F28-369E-9FCF4A559B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Roadmap towards an ‘open science alliance’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41C10-E34C-2E33-C426-76D3BE8AE2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Join 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C48FC5-16FF-8B56-2D52-6E61030204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7" y="1991215"/>
            <a:ext cx="8341566" cy="40306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USE</a:t>
            </a:r>
            <a:r>
              <a:rPr lang="en-GB" dirty="0"/>
              <a:t> the open data (and software, and results,…) and </a:t>
            </a:r>
            <a:r>
              <a:rPr lang="en-GB" b="1" dirty="0"/>
              <a:t>HIGHLIGHT</a:t>
            </a:r>
            <a:r>
              <a:rPr lang="en-GB" dirty="0"/>
              <a:t> (cite) the importance of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CONTRIBUTE</a:t>
            </a:r>
            <a:r>
              <a:rPr lang="en-GB" dirty="0"/>
              <a:t> to the open data and open science: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Tell us about your open data needs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Join the ‘open science alliance’ collaboration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Comprehensive survey on open data/science by </a:t>
            </a:r>
          </a:p>
          <a:p>
            <a:pPr lvl="3"/>
            <a:r>
              <a:rPr lang="en-GB" dirty="0"/>
              <a:t>Coming in </a:t>
            </a:r>
            <a:r>
              <a:rPr lang="en-GB" b="1" dirty="0"/>
              <a:t>March 2024</a:t>
            </a:r>
          </a:p>
          <a:p>
            <a:pPr lvl="1"/>
            <a:r>
              <a:rPr lang="en-GB" dirty="0"/>
              <a:t> 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5B2E65-09FE-7B19-C374-7FD43B020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253" y="2369564"/>
            <a:ext cx="2876550" cy="287655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4275659-F04E-6689-94A2-0936D572C2FC}"/>
              </a:ext>
            </a:extLst>
          </p:cNvPr>
          <p:cNvSpPr/>
          <p:nvPr/>
        </p:nvSpPr>
        <p:spPr>
          <a:xfrm>
            <a:off x="3391834" y="4059213"/>
            <a:ext cx="3236259" cy="636494"/>
          </a:xfrm>
          <a:prstGeom prst="rightArrow">
            <a:avLst/>
          </a:prstGeom>
          <a:solidFill>
            <a:srgbClr val="1084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9AFFD-623A-F936-0519-56CF15A81F84}"/>
              </a:ext>
            </a:extLst>
          </p:cNvPr>
          <p:cNvSpPr txBox="1"/>
          <p:nvPr/>
        </p:nvSpPr>
        <p:spPr>
          <a:xfrm>
            <a:off x="9075913" y="5498658"/>
            <a:ext cx="2757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hlinkClick r:id="rId3"/>
              </a:rPr>
              <a:t>Click for ‘Open science alliance’ </a:t>
            </a:r>
          </a:p>
          <a:p>
            <a:pPr algn="ctr"/>
            <a:r>
              <a:rPr lang="en-GB" sz="1400" dirty="0">
                <a:hlinkClick r:id="rId3"/>
              </a:rPr>
              <a:t>survey</a:t>
            </a:r>
            <a:endParaRPr lang="en-GB" sz="1400" dirty="0"/>
          </a:p>
        </p:txBody>
      </p:sp>
      <p:pic>
        <p:nvPicPr>
          <p:cNvPr id="14" name="Picture 13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3CCEC212-7447-8412-F892-4EB1FB2E7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963" y="5016304"/>
            <a:ext cx="1259449" cy="3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t.bolic@westminster.ac.uk</a:t>
            </a:r>
          </a:p>
        </p:txBody>
      </p:sp>
    </p:spTree>
    <p:extLst>
      <p:ext uri="{BB962C8B-B14F-4D97-AF65-F5344CB8AC3E}">
        <p14:creationId xmlns:p14="http://schemas.microsoft.com/office/powerpoint/2010/main" val="212544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C071FAB-4A65-4C12-A125-FB7016268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Tatjana </a:t>
            </a:r>
            <a:r>
              <a:rPr lang="en-GB" dirty="0" err="1"/>
              <a:t>Bolić</a:t>
            </a:r>
            <a:r>
              <a:rPr lang="en-GB" dirty="0"/>
              <a:t>, Andrew Cook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2BE2030-CA1A-988C-E4A3-99EA4E7620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Rainer Koelle, Enrico Spinielli, Quinten Goens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EA0BB2-72B3-0F65-497D-6CE0F85C06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Martin </a:t>
            </a:r>
            <a:r>
              <a:rPr lang="en-GB" dirty="0" err="1"/>
              <a:t>Strohmeier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0369391-AA52-FA3F-2E14-A3FA36A72B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6DA364-0CAB-04E1-92C5-7674FE3E9F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Authors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DAB2A3-9F7E-584F-AC5B-3D8BF620E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97" y="5027194"/>
            <a:ext cx="3634330" cy="119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11">
            <a:extLst>
              <a:ext uri="{FF2B5EF4-FFF2-40B4-BE49-F238E27FC236}">
                <a16:creationId xmlns:a16="http://schemas.microsoft.com/office/drawing/2014/main" id="{5561579C-397A-60EE-16F2-6C95231E6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25" y="2817393"/>
            <a:ext cx="1463169" cy="1490457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D0D79E-D7D9-1CE4-61F6-3DA9F82BF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97" y="3029213"/>
            <a:ext cx="3145336" cy="762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74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E2A0F-56C5-0103-1D22-78FDD2F41C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89862-7FF1-FABC-1370-D86249C99C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42E50E-B3A9-8272-7758-872E523DDF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Background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Barriers and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Roadmap towards an ‘open science alliance’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45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0F0334-CAC0-3103-AEAE-D7D2E295FE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42327-83A5-A4E0-EF93-0901F3FC76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Open science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14CEC-672B-7343-34D3-B0FAFF7584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 science practices involve: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open access (to publications)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open data (sharing research data)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open source/code (sharing software)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open methodology (sharing models, methods,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open peer review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open educational 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85D0B-7842-664E-6A47-444BFA8124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12824" y="1991215"/>
            <a:ext cx="6071190" cy="40306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/>
              <a:t>greater efficiency </a:t>
            </a:r>
            <a:r>
              <a:rPr lang="en-GB" dirty="0"/>
              <a:t>in research through increased collaboration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higher levels of verification/validation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reduced duplication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collaborations broaden the user community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improve methods and code testing, and enable more </a:t>
            </a:r>
            <a:r>
              <a:rPr lang="en-GB" b="1" dirty="0"/>
              <a:t>reproducible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2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507F0-2BBC-5028-93D9-25BCB9F9FC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ADA6A6-EC29-420B-4CEB-C3C43AC77C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Open science in the EU ATM research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E85EA4-F831-65F1-8353-17A975A917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9006" y="1991215"/>
            <a:ext cx="6792685" cy="40306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Majority of EU ATM research under SESAR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Exploratory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Industrial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Demonstrators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Covid-19 impact “shows that we need an ATM system that is sustainable, scalable, and resilient, which does call for the envisioned transformation” and </a:t>
            </a:r>
            <a:r>
              <a:rPr lang="en-GB" b="1" dirty="0"/>
              <a:t>faster innovation cycles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openness, transparency and reproducibility of research under open science practices </a:t>
            </a:r>
            <a:r>
              <a:rPr lang="en-GB" b="1" dirty="0"/>
              <a:t>can enable faster innovation cycles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Especially within current shape of innovation pipeline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B4CB43-3034-76B6-EAB4-9084C8664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699" y="2640972"/>
            <a:ext cx="4151604" cy="17843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9179BB-AB6A-47D0-F1D1-E9B467B244BB}"/>
              </a:ext>
            </a:extLst>
          </p:cNvPr>
          <p:cNvSpPr txBox="1"/>
          <p:nvPr/>
        </p:nvSpPr>
        <p:spPr>
          <a:xfrm>
            <a:off x="7367451" y="4425355"/>
            <a:ext cx="3712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SESAR Innovation pipeline, 2022 highlights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7FA5B-863E-30B3-13D5-F149B62A00FF}"/>
              </a:ext>
            </a:extLst>
          </p:cNvPr>
          <p:cNvSpPr txBox="1"/>
          <p:nvPr/>
        </p:nvSpPr>
        <p:spPr>
          <a:xfrm>
            <a:off x="7595233" y="2302645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TRL*0-2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2F699E-D84F-8789-FBA6-2E3160C2526A}"/>
              </a:ext>
            </a:extLst>
          </p:cNvPr>
          <p:cNvSpPr txBox="1"/>
          <p:nvPr/>
        </p:nvSpPr>
        <p:spPr>
          <a:xfrm>
            <a:off x="8837702" y="231792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TRL3-6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DC306-A0C3-DD4A-FADB-57A8884C733A}"/>
              </a:ext>
            </a:extLst>
          </p:cNvPr>
          <p:cNvSpPr txBox="1"/>
          <p:nvPr/>
        </p:nvSpPr>
        <p:spPr>
          <a:xfrm>
            <a:off x="10080171" y="2302644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TRL6-8?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DF5EA3-D0E9-6CE8-9E99-D1D206906B56}"/>
              </a:ext>
            </a:extLst>
          </p:cNvPr>
          <p:cNvSpPr txBox="1"/>
          <p:nvPr/>
        </p:nvSpPr>
        <p:spPr>
          <a:xfrm>
            <a:off x="7367451" y="6467475"/>
            <a:ext cx="2450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 Technology readiness level</a:t>
            </a:r>
          </a:p>
        </p:txBody>
      </p:sp>
    </p:spTree>
    <p:extLst>
      <p:ext uri="{BB962C8B-B14F-4D97-AF65-F5344CB8AC3E}">
        <p14:creationId xmlns:p14="http://schemas.microsoft.com/office/powerpoint/2010/main" val="292526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0B32D6-5F8E-3891-1F0A-78CE7BEBBB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7C5CD7-D55E-CB6C-CA50-B84888DF2A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Reproducibility in the EU ATM research</a:t>
            </a:r>
          </a:p>
        </p:txBody>
      </p:sp>
      <p:pic>
        <p:nvPicPr>
          <p:cNvPr id="9" name="Picture 8" descr="A diagram of a software system&#10;&#10;Description automatically generated with medium confidence">
            <a:extLst>
              <a:ext uri="{FF2B5EF4-FFF2-40B4-BE49-F238E27FC236}">
                <a16:creationId xmlns:a16="http://schemas.microsoft.com/office/drawing/2014/main" id="{A327649E-1A84-B72C-0EE0-2941700342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7202" y="1732044"/>
            <a:ext cx="11136811" cy="44896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BEB3BD-1390-E0A8-416D-6DA8EA3820F4}"/>
              </a:ext>
            </a:extLst>
          </p:cNvPr>
          <p:cNvSpPr/>
          <p:nvPr/>
        </p:nvSpPr>
        <p:spPr>
          <a:xfrm>
            <a:off x="647202" y="1732044"/>
            <a:ext cx="11136811" cy="4489622"/>
          </a:xfrm>
          <a:prstGeom prst="rect">
            <a:avLst/>
          </a:prstGeom>
          <a:solidFill>
            <a:srgbClr val="1084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0C10E6-2EB7-ABA2-6194-05C0402DBCA1}"/>
              </a:ext>
            </a:extLst>
          </p:cNvPr>
          <p:cNvSpPr/>
          <p:nvPr/>
        </p:nvSpPr>
        <p:spPr>
          <a:xfrm>
            <a:off x="4336329" y="1732044"/>
            <a:ext cx="7447683" cy="4489622"/>
          </a:xfrm>
          <a:prstGeom prst="rect">
            <a:avLst/>
          </a:prstGeom>
          <a:solidFill>
            <a:srgbClr val="0041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8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6AFFCA63-E582-B1CF-E8AF-B7BB91692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263" y="2500250"/>
            <a:ext cx="5232400" cy="1857500"/>
          </a:xfrm>
          <a:prstGeom prst="rect">
            <a:avLst/>
          </a:prstGeom>
          <a:noFill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0CCF65-0335-5504-CE0C-B617553569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334384"/>
            <a:ext cx="6264275" cy="496888"/>
          </a:xfrm>
        </p:spPr>
        <p:txBody>
          <a:bodyPr anchor="b">
            <a:normAutofit/>
          </a:bodyPr>
          <a:lstStyle/>
          <a:p>
            <a:r>
              <a:rPr lang="en-GB" dirty="0"/>
              <a:t>Background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EF4C93-7A47-FA60-941D-5260CD63D5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831272"/>
            <a:ext cx="6264275" cy="563602"/>
          </a:xfrm>
        </p:spPr>
        <p:txBody>
          <a:bodyPr anchor="b">
            <a:normAutofit/>
          </a:bodyPr>
          <a:lstStyle/>
          <a:p>
            <a:r>
              <a:rPr lang="en-GB" dirty="0"/>
              <a:t>Data needs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43B7E6-C1D3-4D6B-EE1A-9A4FED2378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7" y="1991215"/>
            <a:ext cx="6264275" cy="40306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 reach TRL8, need to complete regulatory and standardisation requirements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SESAR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need for open access to data for faster turnaround of ideas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ER often hampered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Engage KTN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 example of open data (and code) community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err="1"/>
              <a:t>OpenSky</a:t>
            </a:r>
            <a:r>
              <a:rPr lang="en-GB" dirty="0"/>
              <a:t> Network </a:t>
            </a:r>
          </a:p>
        </p:txBody>
      </p:sp>
    </p:spTree>
    <p:extLst>
      <p:ext uri="{BB962C8B-B14F-4D97-AF65-F5344CB8AC3E}">
        <p14:creationId xmlns:p14="http://schemas.microsoft.com/office/powerpoint/2010/main" val="123390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0B11DD-CDBE-2231-A83C-8AED664A91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334383"/>
            <a:ext cx="3959224" cy="502229"/>
          </a:xfrm>
        </p:spPr>
        <p:txBody>
          <a:bodyPr anchor="b">
            <a:normAutofit/>
          </a:bodyPr>
          <a:lstStyle/>
          <a:p>
            <a:r>
              <a:rPr lang="en-GB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9EAC1-7E20-E8DB-A7F9-7619581580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9" y="836612"/>
            <a:ext cx="3959224" cy="563603"/>
          </a:xfrm>
        </p:spPr>
        <p:txBody>
          <a:bodyPr anchor="b">
            <a:normAutofit/>
          </a:bodyPr>
          <a:lstStyle/>
          <a:p>
            <a:r>
              <a:rPr lang="en-GB" dirty="0"/>
              <a:t>Engage KTN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83C44B7-8976-1A0B-15A5-DCE7EFBAF5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5464" y="1991215"/>
            <a:ext cx="4537166" cy="40306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 data most-cited 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6-12 months to obtain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Licensing and non-disclosure agreements prevent data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Creation and application of non-disclosure agreements regarding the acceptable form of sharing of confidential (or subject to GDPR) information by the data owners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Creation of a framework to share ATM-relevant data (including MET and multimodal data), to afford easier access without having multiple agreements in place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3D352D-196D-260A-4877-991BC7B11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75" y="910138"/>
            <a:ext cx="7248525" cy="503772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AE773B-C546-571C-E715-2B2E9378B99C}"/>
              </a:ext>
            </a:extLst>
          </p:cNvPr>
          <p:cNvSpPr txBox="1"/>
          <p:nvPr/>
        </p:nvSpPr>
        <p:spPr>
          <a:xfrm>
            <a:off x="6942131" y="6261462"/>
            <a:ext cx="3251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https://wikiengagektn.com/EngageWiki</a:t>
            </a:r>
          </a:p>
        </p:txBody>
      </p:sp>
    </p:spTree>
    <p:extLst>
      <p:ext uri="{BB962C8B-B14F-4D97-AF65-F5344CB8AC3E}">
        <p14:creationId xmlns:p14="http://schemas.microsoft.com/office/powerpoint/2010/main" val="106763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E1B5A3-6A12-BCEF-E631-3437CA394B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Background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73004-C938-5E59-23F0-A39F167658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OpenSky</a:t>
            </a:r>
            <a:r>
              <a:rPr lang="en-GB" dirty="0"/>
              <a:t>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82EFA-858E-C162-7DCB-36D8D742D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9966" y="1991215"/>
            <a:ext cx="4338859" cy="40306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Collaborative sensor network, collecting surveillance data for air traffic control purposes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to grant the general public access to real-world air traffic control data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promote advancement of ATC technologies and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 access to data for research purposes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Extensive tooling for easy data access, processing and visualisation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Publications numbers growing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D7F6CF-95CD-D33E-F382-279ABB0B4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452" y="334382"/>
            <a:ext cx="4010108" cy="4232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D77F78-63E2-65D4-D520-87EBF2183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176" y="4504621"/>
            <a:ext cx="4338858" cy="22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5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E9A8BE4-63FE-4385-B756-676F2F266ACE}" vid="{9A991F6E-CDC9-4296-8D07-669634630A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a4b2985e-8075-4a13-89f9-6a14a0a360f6" ContentTypeId="0x0101000872A23329C4AC42A42DC877B8C5549E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61f0c131a914996ab71f79092e6263a xmlns="d9b316c9-70e1-43b4-89a2-fa0aab0c61d7">
      <Terms xmlns="http://schemas.microsoft.com/office/infopath/2007/PartnerControls"/>
    </b61f0c131a914996ab71f79092e6263a>
    <TaxKeywordTaxHTField xmlns="8afd83c1-34ef-4475-95ec-b1400d36b782">
      <Terms xmlns="http://schemas.microsoft.com/office/infopath/2007/PartnerControls"/>
    </TaxKeywordTaxHTField>
    <g1accebf831647729c4d6deae28f9098 xmlns="d9b316c9-70e1-43b4-89a2-fa0aab0c61d7">
      <Terms xmlns="http://schemas.microsoft.com/office/infopath/2007/PartnerControls"/>
    </g1accebf831647729c4d6deae28f9098>
    <TaxCatchAll xmlns="8afd83c1-34ef-4475-95ec-b1400d36b782" xsi:nil="true"/>
    <e3321d89ea4a4cb692d83bbdf7d8626c xmlns="d9b316c9-70e1-43b4-89a2-fa0aab0c61d7">
      <Terms xmlns="http://schemas.microsoft.com/office/infopath/2007/PartnerControls"/>
    </e3321d89ea4a4cb692d83bbdf7d8626c>
    <o1b54e17f42241ec9f9ce6cfc8d10dc8 xmlns="8afd83c1-34ef-4475-95ec-b1400d36b782">
      <Terms xmlns="http://schemas.microsoft.com/office/infopath/2007/PartnerControls"/>
    </o1b54e17f42241ec9f9ce6cfc8d10dc8>
    <NextReviewDate xmlns="d9b316c9-70e1-43b4-89a2-fa0aab0c61d7" xsi:nil="true"/>
    <l16784b27bee415f80b87cdd8399701b xmlns="d9b316c9-70e1-43b4-89a2-fa0aab0c61d7">
      <Terms xmlns="http://schemas.microsoft.com/office/infopath/2007/PartnerControls"/>
    </l16784b27bee415f80b87cdd8399701b>
    <hb5accf2246b4401a37370093a83748f xmlns="d9b316c9-70e1-43b4-89a2-fa0aab0c61d7">
      <Terms xmlns="http://schemas.microsoft.com/office/infopath/2007/PartnerControls"/>
    </hb5accf2246b4401a37370093a83748f>
    <_dlc_DocId xmlns="25d01f63-d006-4664-b324-1a54ef733cf3">Z3MZTFPM4H6Z-966267095-91</_dlc_DocId>
    <_dlc_DocIdUrl xmlns="25d01f63-d006-4664-b324-1a54ef733cf3">
      <Url>https://universityofwestminster.sharepoint.com/sites/00263/_layouts/15/DocIdRedir.aspx?ID=Z3MZTFPM4H6Z-966267095-91</Url>
      <Description>Z3MZTFPM4H6Z-966267095-91</Description>
    </_dlc_DocIdUr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UoW Document" ma:contentTypeID="0x0101000872A23329C4AC42A42DC877B8C5549E009626F2D0235344449F684AE7B017DF3A" ma:contentTypeVersion="63" ma:contentTypeDescription="Create a new document." ma:contentTypeScope="" ma:versionID="0524c41725f81edc55c046362c8e7435">
  <xsd:schema xmlns:xsd="http://www.w3.org/2001/XMLSchema" xmlns:xs="http://www.w3.org/2001/XMLSchema" xmlns:p="http://schemas.microsoft.com/office/2006/metadata/properties" xmlns:ns2="8afd83c1-34ef-4475-95ec-b1400d36b782" xmlns:ns3="d9b316c9-70e1-43b4-89a2-fa0aab0c61d7" xmlns:ns4="25d01f63-d006-4664-b324-1a54ef733cf3" targetNamespace="http://schemas.microsoft.com/office/2006/metadata/properties" ma:root="true" ma:fieldsID="3ff04db9a88c332214e7ec5ba0a774f0" ns2:_="" ns3:_="" ns4:_="">
    <xsd:import namespace="8afd83c1-34ef-4475-95ec-b1400d36b782"/>
    <xsd:import namespace="d9b316c9-70e1-43b4-89a2-fa0aab0c61d7"/>
    <xsd:import namespace="25d01f63-d006-4664-b324-1a54ef733cf3"/>
    <xsd:element name="properties">
      <xsd:complexType>
        <xsd:sequence>
          <xsd:element name="documentManagement">
            <xsd:complexType>
              <xsd:all>
                <xsd:element ref="ns3:NextReviewDate" minOccurs="0"/>
                <xsd:element ref="ns3:g1accebf831647729c4d6deae28f9098" minOccurs="0"/>
                <xsd:element ref="ns3:e3321d89ea4a4cb692d83bbdf7d8626c" minOccurs="0"/>
                <xsd:element ref="ns3:l16784b27bee415f80b87cdd8399701b" minOccurs="0"/>
                <xsd:element ref="ns3:hb5accf2246b4401a37370093a83748f" minOccurs="0"/>
                <xsd:element ref="ns2:TaxCatchAllLabel" minOccurs="0"/>
                <xsd:element ref="ns2:TaxKeywordTaxHTField" minOccurs="0"/>
                <xsd:element ref="ns2:o1b54e17f42241ec9f9ce6cfc8d10dc8" minOccurs="0"/>
                <xsd:element ref="ns3:b61f0c131a914996ab71f79092e6263a" minOccurs="0"/>
                <xsd:element ref="ns2:TaxCatchAll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d83c1-34ef-4475-95ec-b1400d36b782" elementFormDefault="qualified">
    <xsd:import namespace="http://schemas.microsoft.com/office/2006/documentManagement/types"/>
    <xsd:import namespace="http://schemas.microsoft.com/office/infopath/2007/PartnerControls"/>
    <xsd:element name="TaxCatchAllLabel" ma:index="18" nillable="true" ma:displayName="Taxonomy Catch All Column1" ma:hidden="true" ma:list="{b2b919f6-aeef-4f0d-86c5-f20ecee86873}" ma:internalName="TaxCatchAllLabel" ma:readOnly="true" ma:showField="CatchAllDataLabel" ma:web="25d01f63-d006-4664-b324-1a54ef733c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a4b2985e-8075-4a13-89f9-6a14a0a360f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1b54e17f42241ec9f9ce6cfc8d10dc8" ma:index="21" nillable="true" ma:taxonomy="true" ma:internalName="o1b54e17f42241ec9f9ce6cfc8d10dc8" ma:taxonomyFieldName="Published_x0020_By" ma:displayName="Published By" ma:default="" ma:fieldId="{81b54e17-f422-41ec-9f9c-e6cfc8d10dc8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b2b919f6-aeef-4f0d-86c5-f20ecee86873}" ma:internalName="TaxCatchAll" ma:showField="CatchAllData" ma:web="25d01f63-d006-4664-b324-1a54ef733c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16c9-70e1-43b4-89a2-fa0aab0c61d7" elementFormDefault="qualified">
    <xsd:import namespace="http://schemas.microsoft.com/office/2006/documentManagement/types"/>
    <xsd:import namespace="http://schemas.microsoft.com/office/infopath/2007/PartnerControls"/>
    <xsd:element name="NextReviewDate" ma:index="7" nillable="true" ma:displayName="Review Date" ma:format="DateOnly" ma:internalName="NextReviewDate" ma:readOnly="false">
      <xsd:simpleType>
        <xsd:restriction base="dms:DateTime"/>
      </xsd:simpleType>
    </xsd:element>
    <xsd:element name="g1accebf831647729c4d6deae28f9098" ma:index="10" nillable="true" ma:taxonomy="true" ma:internalName="g1accebf831647729c4d6deae28f9098" ma:taxonomyFieldName="DocumentStatus" ma:displayName="Document Status" ma:default="" ma:fieldId="{01accebf-8316-4772-9c4d-6deae28f9098}" ma:sspId="a4b2985e-8075-4a13-89f9-6a14a0a360f6" ma:termSetId="e49c2653-b49c-4746-8b45-6e09e830c4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321d89ea4a4cb692d83bbdf7d8626c" ma:index="13" nillable="true" ma:taxonomy="true" ma:internalName="e3321d89ea4a4cb692d83bbdf7d8626c" ma:taxonomyFieldName="DocumentType" ma:displayName="Document Type" ma:default="" ma:fieldId="{e3321d89-ea4a-4cb6-92d8-3bbdf7d8626c}" ma:sspId="a4b2985e-8075-4a13-89f9-6a14a0a360f6" ma:termSetId="3cc346a8-e99e-4bb9-aae5-d2c2d0af2b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16784b27bee415f80b87cdd8399701b" ma:index="15" nillable="true" ma:taxonomy="true" ma:internalName="l16784b27bee415f80b87cdd8399701b" ma:taxonomyFieldName="Year" ma:displayName="Year" ma:default="" ma:fieldId="{516784b2-7bee-415f-80b8-7cdd8399701b}" ma:sspId="a4b2985e-8075-4a13-89f9-6a14a0a360f6" ma:termSetId="93cbcb1a-91c2-4afe-b1c0-07a0b90319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5accf2246b4401a37370093a83748f" ma:index="17" nillable="true" ma:taxonomy="true" ma:internalName="hb5accf2246b4401a37370093a83748f" ma:taxonomyFieldName="UoWAudience" ma:displayName="Audience" ma:default="" ma:fieldId="{1b5accf2-246b-4401-a373-70093a83748f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1f0c131a914996ab71f79092e6263a" ma:index="23" nillable="true" ma:taxonomy="true" ma:internalName="b61f0c131a914996ab71f79092e6263a" ma:taxonomyFieldName="UniversityLocation" ma:displayName="University Location" ma:readOnly="false" ma:default="" ma:fieldId="{b61f0c13-1a91-4996-ab71-f79092e6263a}" ma:taxonomyMulti="true" ma:sspId="a4b2985e-8075-4a13-89f9-6a14a0a360f6" ma:termSetId="79284c12-5400-43ec-afca-1bdfc0e427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01f63-d006-4664-b324-1a54ef733cf3" elementFormDefault="qualified">
    <xsd:import namespace="http://schemas.microsoft.com/office/2006/documentManagement/types"/>
    <xsd:import namespace="http://schemas.microsoft.com/office/infopath/2007/PartnerControls"/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AA9C24-876E-4510-ABC3-AAADE7548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767B0C-FDDD-47E9-AFD1-9438519F486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449F912-7B63-4EC2-A56C-A60A85D2498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3A8ED1E-9A98-48EA-8B25-6C359AFFF6C3}">
  <ds:schemaRefs>
    <ds:schemaRef ds:uri="http://schemas.microsoft.com/office/2006/metadata/properties"/>
    <ds:schemaRef ds:uri="http://schemas.microsoft.com/office/infopath/2007/PartnerControls"/>
    <ds:schemaRef ds:uri="b83e88fb-0e73-42f7-a591-7d7cebdfe15d"/>
    <ds:schemaRef ds:uri="d9b316c9-70e1-43b4-89a2-fa0aab0c61d7"/>
    <ds:schemaRef ds:uri="8afd83c1-34ef-4475-95ec-b1400d36b782"/>
    <ds:schemaRef ds:uri="25d01f63-d006-4664-b324-1a54ef733cf3"/>
  </ds:schemaRefs>
</ds:datastoreItem>
</file>

<file path=customXml/itemProps5.xml><?xml version="1.0" encoding="utf-8"?>
<ds:datastoreItem xmlns:ds="http://schemas.openxmlformats.org/officeDocument/2006/customXml" ds:itemID="{FC460102-2836-4AA5-A760-D7B4CE051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d83c1-34ef-4475-95ec-b1400d36b782"/>
    <ds:schemaRef ds:uri="d9b316c9-70e1-43b4-89a2-fa0aab0c61d7"/>
    <ds:schemaRef ds:uri="25d01f63-d006-4664-b324-1a54ef733c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UoW_template</Template>
  <TotalTime>351</TotalTime>
  <Words>685</Words>
  <Application>Microsoft Office PowerPoint</Application>
  <PresentationFormat>Widescreen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Westminster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Tatjana Bolic</dc:creator>
  <cp:keywords/>
  <dc:description/>
  <cp:lastModifiedBy>Tatjana Bolic</cp:lastModifiedBy>
  <cp:revision>4</cp:revision>
  <dcterms:created xsi:type="dcterms:W3CDTF">2023-11-22T13:42:12Z</dcterms:created>
  <dcterms:modified xsi:type="dcterms:W3CDTF">2023-11-27T14:44:56Z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0x0101000872A23329C4AC42A42DC877B8C5549E009626F2D0235344449F684AE7B017DF3A</vt:lpwstr>
  </property>
  <property fmtid="{D5CDD505-2E9C-101B-9397-08002B2CF9AE}" pid="3" name="Order">
    <vt:r8>179600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dlc_DocIdItemGuid">
    <vt:lpwstr>32fa08c5-7ef3-4674-ab6b-d2c7f1234901</vt:lpwstr>
  </property>
</Properties>
</file>