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96" r:id="rId5"/>
    <p:sldId id="269" r:id="rId6"/>
    <p:sldId id="289" r:id="rId7"/>
    <p:sldId id="273" r:id="rId8"/>
    <p:sldId id="270" r:id="rId9"/>
    <p:sldId id="277" r:id="rId10"/>
    <p:sldId id="271" r:id="rId11"/>
    <p:sldId id="275" r:id="rId12"/>
    <p:sldId id="272" r:id="rId13"/>
    <p:sldId id="290" r:id="rId14"/>
    <p:sldId id="291" r:id="rId15"/>
    <p:sldId id="267" r:id="rId16"/>
    <p:sldId id="280" r:id="rId17"/>
    <p:sldId id="281" r:id="rId18"/>
    <p:sldId id="292" r:id="rId19"/>
    <p:sldId id="297" r:id="rId20"/>
    <p:sldId id="293" r:id="rId21"/>
    <p:sldId id="294" r:id="rId22"/>
    <p:sldId id="295" r:id="rId23"/>
    <p:sldId id="282" r:id="rId24"/>
    <p:sldId id="283" r:id="rId25"/>
    <p:sldId id="268" r:id="rId26"/>
    <p:sldId id="287" r:id="rId27"/>
    <p:sldId id="266" r:id="rId28"/>
    <p:sldId id="274" r:id="rId29"/>
    <p:sldId id="278" r:id="rId30"/>
    <p:sldId id="279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C95"/>
    <a:srgbClr val="E3E0CB"/>
    <a:srgbClr val="E5DDC9"/>
    <a:srgbClr val="F1EBDB"/>
    <a:srgbClr val="C3C7A5"/>
    <a:srgbClr val="D5D8C0"/>
    <a:srgbClr val="DFDDB9"/>
    <a:srgbClr val="E3DAB5"/>
    <a:srgbClr val="EBE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9" autoAdjust="0"/>
    <p:restoredTop sz="88065" autoAdjust="0"/>
  </p:normalViewPr>
  <p:slideViewPr>
    <p:cSldViewPr snapToGrid="0">
      <p:cViewPr varScale="1">
        <p:scale>
          <a:sx n="71" d="100"/>
          <a:sy n="71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AED22-7D38-4936-9AE6-7020DF8D2AF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F13E977-D63A-4180-B8D3-101B88A2F4C2}">
      <dgm:prSet phldrT="[Text]" custT="1"/>
      <dgm:spPr/>
      <dgm:t>
        <a:bodyPr/>
        <a:lstStyle/>
        <a:p>
          <a:r>
            <a:rPr lang="en-GB" sz="2400" dirty="0"/>
            <a:t>Rich GUIs</a:t>
          </a:r>
        </a:p>
      </dgm:t>
    </dgm:pt>
    <dgm:pt modelId="{C8B2A82B-D09C-4E4B-9E5D-7EDD1B1FCBD6}" type="parTrans" cxnId="{17925FD2-2C45-41A7-99BE-2F7E520B779F}">
      <dgm:prSet/>
      <dgm:spPr/>
      <dgm:t>
        <a:bodyPr/>
        <a:lstStyle/>
        <a:p>
          <a:endParaRPr lang="en-GB" sz="2400"/>
        </a:p>
      </dgm:t>
    </dgm:pt>
    <dgm:pt modelId="{A386CC7C-B45C-4F75-B498-FEEDE354498C}" type="sibTrans" cxnId="{17925FD2-2C45-41A7-99BE-2F7E520B779F}">
      <dgm:prSet custT="1"/>
      <dgm:spPr/>
      <dgm:t>
        <a:bodyPr/>
        <a:lstStyle/>
        <a:p>
          <a:r>
            <a:rPr lang="en-GB" sz="6000" dirty="0"/>
            <a:t>+</a:t>
          </a:r>
        </a:p>
      </dgm:t>
    </dgm:pt>
    <dgm:pt modelId="{055BDE61-D17E-4070-878A-4B9445359638}">
      <dgm:prSet phldrT="[Text]" custT="1"/>
      <dgm:spPr/>
      <dgm:t>
        <a:bodyPr/>
        <a:lstStyle/>
        <a:p>
          <a:r>
            <a:rPr lang="en-GB" sz="2400" dirty="0"/>
            <a:t>Advanced communication model (Delta-Communication)</a:t>
          </a:r>
        </a:p>
      </dgm:t>
    </dgm:pt>
    <dgm:pt modelId="{6BE36964-E398-4995-9FD3-D272735DBF93}" type="parTrans" cxnId="{EEC014D6-0104-471D-97D5-B2B94D398235}">
      <dgm:prSet/>
      <dgm:spPr/>
      <dgm:t>
        <a:bodyPr/>
        <a:lstStyle/>
        <a:p>
          <a:endParaRPr lang="en-GB" sz="2400"/>
        </a:p>
      </dgm:t>
    </dgm:pt>
    <dgm:pt modelId="{EF7113E6-7A53-4E30-8022-A840FC5A3F30}" type="sibTrans" cxnId="{EEC014D6-0104-471D-97D5-B2B94D398235}">
      <dgm:prSet custT="1"/>
      <dgm:spPr/>
      <dgm:t>
        <a:bodyPr/>
        <a:lstStyle/>
        <a:p>
          <a:r>
            <a:rPr lang="en-GB" sz="6000" dirty="0"/>
            <a:t>=</a:t>
          </a:r>
        </a:p>
      </dgm:t>
    </dgm:pt>
    <dgm:pt modelId="{81272C05-7BFF-4789-BFEF-4412B56D17DC}">
      <dgm:prSet phldrT="[Text]" custT="1"/>
      <dgm:spPr/>
      <dgm:t>
        <a:bodyPr/>
        <a:lstStyle/>
        <a:p>
          <a:r>
            <a:rPr lang="en-US" sz="2400" b="1" i="1" dirty="0"/>
            <a:t>Improved user experience</a:t>
          </a:r>
          <a:endParaRPr lang="en-GB" sz="2400" dirty="0"/>
        </a:p>
      </dgm:t>
    </dgm:pt>
    <dgm:pt modelId="{87A90947-6A1E-42D3-884D-CE0CD4FB72B2}" type="parTrans" cxnId="{220EA53B-B45C-4B26-8816-28B6835C4E92}">
      <dgm:prSet/>
      <dgm:spPr/>
      <dgm:t>
        <a:bodyPr/>
        <a:lstStyle/>
        <a:p>
          <a:endParaRPr lang="en-GB" sz="2400"/>
        </a:p>
      </dgm:t>
    </dgm:pt>
    <dgm:pt modelId="{9E8B307E-D389-4258-B8AA-FFF83301CE69}" type="sibTrans" cxnId="{220EA53B-B45C-4B26-8816-28B6835C4E92}">
      <dgm:prSet/>
      <dgm:spPr/>
      <dgm:t>
        <a:bodyPr/>
        <a:lstStyle/>
        <a:p>
          <a:endParaRPr lang="en-GB" sz="2400"/>
        </a:p>
      </dgm:t>
    </dgm:pt>
    <dgm:pt modelId="{9D547A48-88A3-4BA7-B769-719A8754FEEE}" type="pres">
      <dgm:prSet presAssocID="{5C0AED22-7D38-4936-9AE6-7020DF8D2AFC}" presName="Name0" presStyleCnt="0">
        <dgm:presLayoutVars>
          <dgm:dir/>
          <dgm:resizeHandles val="exact"/>
        </dgm:presLayoutVars>
      </dgm:prSet>
      <dgm:spPr/>
    </dgm:pt>
    <dgm:pt modelId="{D15F4A62-0AB0-4B47-92F2-D9D535FEC335}" type="pres">
      <dgm:prSet presAssocID="{CF13E977-D63A-4180-B8D3-101B88A2F4C2}" presName="node" presStyleLbl="node1" presStyleIdx="0" presStyleCnt="3" custScaleX="81020" custLinFactNeighborX="-4983">
        <dgm:presLayoutVars>
          <dgm:bulletEnabled val="1"/>
        </dgm:presLayoutVars>
      </dgm:prSet>
      <dgm:spPr/>
    </dgm:pt>
    <dgm:pt modelId="{6FEDEDEB-3E3F-490C-80C8-86F58C5F99B1}" type="pres">
      <dgm:prSet presAssocID="{A386CC7C-B45C-4F75-B498-FEEDE354498C}" presName="sibTrans" presStyleLbl="sibTrans2D1" presStyleIdx="0" presStyleCnt="2" custScaleX="159447" custScaleY="176480" custLinFactNeighborX="-1196"/>
      <dgm:spPr/>
    </dgm:pt>
    <dgm:pt modelId="{5D1E888A-3110-484B-AC05-9FFD2D6104CD}" type="pres">
      <dgm:prSet presAssocID="{A386CC7C-B45C-4F75-B498-FEEDE354498C}" presName="connectorText" presStyleLbl="sibTrans2D1" presStyleIdx="0" presStyleCnt="2"/>
      <dgm:spPr/>
    </dgm:pt>
    <dgm:pt modelId="{EE21F62B-3B97-4779-A0C4-17350041416D}" type="pres">
      <dgm:prSet presAssocID="{055BDE61-D17E-4070-878A-4B9445359638}" presName="node" presStyleLbl="node1" presStyleIdx="1" presStyleCnt="3" custScaleX="129044" custLinFactNeighborX="-4464">
        <dgm:presLayoutVars>
          <dgm:bulletEnabled val="1"/>
        </dgm:presLayoutVars>
      </dgm:prSet>
      <dgm:spPr/>
    </dgm:pt>
    <dgm:pt modelId="{82C13D7B-D106-4F64-9103-CB67D2F19A39}" type="pres">
      <dgm:prSet presAssocID="{EF7113E6-7A53-4E30-8022-A840FC5A3F30}" presName="sibTrans" presStyleLbl="sibTrans2D1" presStyleIdx="1" presStyleCnt="2" custScaleX="180095" custScaleY="173281" custLinFactNeighborX="-1428"/>
      <dgm:spPr/>
    </dgm:pt>
    <dgm:pt modelId="{B7E9E8BF-2CE2-4004-B9FF-676C4F63019D}" type="pres">
      <dgm:prSet presAssocID="{EF7113E6-7A53-4E30-8022-A840FC5A3F30}" presName="connectorText" presStyleLbl="sibTrans2D1" presStyleIdx="1" presStyleCnt="2"/>
      <dgm:spPr/>
    </dgm:pt>
    <dgm:pt modelId="{4B1356EE-C47C-4ED7-991B-54BBF84F46AD}" type="pres">
      <dgm:prSet presAssocID="{81272C05-7BFF-4789-BFEF-4412B56D17DC}" presName="node" presStyleLbl="node1" presStyleIdx="2" presStyleCnt="3" custScaleX="82071">
        <dgm:presLayoutVars>
          <dgm:bulletEnabled val="1"/>
        </dgm:presLayoutVars>
      </dgm:prSet>
      <dgm:spPr/>
    </dgm:pt>
  </dgm:ptLst>
  <dgm:cxnLst>
    <dgm:cxn modelId="{873E6905-1254-4CEC-9FB8-B87B3EA5A458}" type="presOf" srcId="{EF7113E6-7A53-4E30-8022-A840FC5A3F30}" destId="{82C13D7B-D106-4F64-9103-CB67D2F19A39}" srcOrd="0" destOrd="0" presId="urn:microsoft.com/office/officeart/2005/8/layout/process1"/>
    <dgm:cxn modelId="{D037E01C-03CD-491A-AF17-8FF8F1B3E200}" type="presOf" srcId="{81272C05-7BFF-4789-BFEF-4412B56D17DC}" destId="{4B1356EE-C47C-4ED7-991B-54BBF84F46AD}" srcOrd="0" destOrd="0" presId="urn:microsoft.com/office/officeart/2005/8/layout/process1"/>
    <dgm:cxn modelId="{EF694C25-775F-4838-A41C-62FEDD6F8EDC}" type="presOf" srcId="{EF7113E6-7A53-4E30-8022-A840FC5A3F30}" destId="{B7E9E8BF-2CE2-4004-B9FF-676C4F63019D}" srcOrd="1" destOrd="0" presId="urn:microsoft.com/office/officeart/2005/8/layout/process1"/>
    <dgm:cxn modelId="{75413338-C863-4EDF-972E-DD9A801820A1}" type="presOf" srcId="{CF13E977-D63A-4180-B8D3-101B88A2F4C2}" destId="{D15F4A62-0AB0-4B47-92F2-D9D535FEC335}" srcOrd="0" destOrd="0" presId="urn:microsoft.com/office/officeart/2005/8/layout/process1"/>
    <dgm:cxn modelId="{220EA53B-B45C-4B26-8816-28B6835C4E92}" srcId="{5C0AED22-7D38-4936-9AE6-7020DF8D2AFC}" destId="{81272C05-7BFF-4789-BFEF-4412B56D17DC}" srcOrd="2" destOrd="0" parTransId="{87A90947-6A1E-42D3-884D-CE0CD4FB72B2}" sibTransId="{9E8B307E-D389-4258-B8AA-FFF83301CE69}"/>
    <dgm:cxn modelId="{5FA07F42-D915-4FA6-AAB6-B6E34CC60BC8}" type="presOf" srcId="{A386CC7C-B45C-4F75-B498-FEEDE354498C}" destId="{5D1E888A-3110-484B-AC05-9FFD2D6104CD}" srcOrd="1" destOrd="0" presId="urn:microsoft.com/office/officeart/2005/8/layout/process1"/>
    <dgm:cxn modelId="{17925FD2-2C45-41A7-99BE-2F7E520B779F}" srcId="{5C0AED22-7D38-4936-9AE6-7020DF8D2AFC}" destId="{CF13E977-D63A-4180-B8D3-101B88A2F4C2}" srcOrd="0" destOrd="0" parTransId="{C8B2A82B-D09C-4E4B-9E5D-7EDD1B1FCBD6}" sibTransId="{A386CC7C-B45C-4F75-B498-FEEDE354498C}"/>
    <dgm:cxn modelId="{EEC014D6-0104-471D-97D5-B2B94D398235}" srcId="{5C0AED22-7D38-4936-9AE6-7020DF8D2AFC}" destId="{055BDE61-D17E-4070-878A-4B9445359638}" srcOrd="1" destOrd="0" parTransId="{6BE36964-E398-4995-9FD3-D272735DBF93}" sibTransId="{EF7113E6-7A53-4E30-8022-A840FC5A3F30}"/>
    <dgm:cxn modelId="{168649EA-3A6B-471A-AB8D-326AE0DA9DA1}" type="presOf" srcId="{A386CC7C-B45C-4F75-B498-FEEDE354498C}" destId="{6FEDEDEB-3E3F-490C-80C8-86F58C5F99B1}" srcOrd="0" destOrd="0" presId="urn:microsoft.com/office/officeart/2005/8/layout/process1"/>
    <dgm:cxn modelId="{CA6523EE-7B11-4ABA-BD14-C54A66675D96}" type="presOf" srcId="{055BDE61-D17E-4070-878A-4B9445359638}" destId="{EE21F62B-3B97-4779-A0C4-17350041416D}" srcOrd="0" destOrd="0" presId="urn:microsoft.com/office/officeart/2005/8/layout/process1"/>
    <dgm:cxn modelId="{723973FD-07A5-4BA3-8AC8-861D90CD044B}" type="presOf" srcId="{5C0AED22-7D38-4936-9AE6-7020DF8D2AFC}" destId="{9D547A48-88A3-4BA7-B769-719A8754FEEE}" srcOrd="0" destOrd="0" presId="urn:microsoft.com/office/officeart/2005/8/layout/process1"/>
    <dgm:cxn modelId="{2650F0FC-4CD5-41D5-B603-7BD96BCFDD59}" type="presParOf" srcId="{9D547A48-88A3-4BA7-B769-719A8754FEEE}" destId="{D15F4A62-0AB0-4B47-92F2-D9D535FEC335}" srcOrd="0" destOrd="0" presId="urn:microsoft.com/office/officeart/2005/8/layout/process1"/>
    <dgm:cxn modelId="{A4EFD266-6AE6-4A9E-A6B8-27FF2A5E5FD8}" type="presParOf" srcId="{9D547A48-88A3-4BA7-B769-719A8754FEEE}" destId="{6FEDEDEB-3E3F-490C-80C8-86F58C5F99B1}" srcOrd="1" destOrd="0" presId="urn:microsoft.com/office/officeart/2005/8/layout/process1"/>
    <dgm:cxn modelId="{947E2750-5D4B-4D30-9E4F-42A6B56130E8}" type="presParOf" srcId="{6FEDEDEB-3E3F-490C-80C8-86F58C5F99B1}" destId="{5D1E888A-3110-484B-AC05-9FFD2D6104CD}" srcOrd="0" destOrd="0" presId="urn:microsoft.com/office/officeart/2005/8/layout/process1"/>
    <dgm:cxn modelId="{CC264A48-99B4-442A-86FB-66F761BF1A19}" type="presParOf" srcId="{9D547A48-88A3-4BA7-B769-719A8754FEEE}" destId="{EE21F62B-3B97-4779-A0C4-17350041416D}" srcOrd="2" destOrd="0" presId="urn:microsoft.com/office/officeart/2005/8/layout/process1"/>
    <dgm:cxn modelId="{2D0DA36D-5510-478A-A6B3-32C4D8B747D7}" type="presParOf" srcId="{9D547A48-88A3-4BA7-B769-719A8754FEEE}" destId="{82C13D7B-D106-4F64-9103-CB67D2F19A39}" srcOrd="3" destOrd="0" presId="urn:microsoft.com/office/officeart/2005/8/layout/process1"/>
    <dgm:cxn modelId="{4DB7D20C-8957-4575-8891-3ECA08D3CA09}" type="presParOf" srcId="{82C13D7B-D106-4F64-9103-CB67D2F19A39}" destId="{B7E9E8BF-2CE2-4004-B9FF-676C4F63019D}" srcOrd="0" destOrd="0" presId="urn:microsoft.com/office/officeart/2005/8/layout/process1"/>
    <dgm:cxn modelId="{2BD3A737-2236-4855-ABE5-95DDE3809A12}" type="presParOf" srcId="{9D547A48-88A3-4BA7-B769-719A8754FEEE}" destId="{4B1356EE-C47C-4ED7-991B-54BBF84F46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AED22-7D38-4936-9AE6-7020DF8D2AFC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CF13E977-D63A-4180-B8D3-101B88A2F4C2}">
      <dgm:prSet phldrT="[Text]" custT="1"/>
      <dgm:spPr/>
      <dgm:t>
        <a:bodyPr/>
        <a:lstStyle/>
        <a:p>
          <a:r>
            <a:rPr lang="en-GB" sz="2400" dirty="0"/>
            <a:t>Rich GUIs</a:t>
          </a:r>
        </a:p>
      </dgm:t>
    </dgm:pt>
    <dgm:pt modelId="{C8B2A82B-D09C-4E4B-9E5D-7EDD1B1FCBD6}" type="parTrans" cxnId="{17925FD2-2C45-41A7-99BE-2F7E520B779F}">
      <dgm:prSet/>
      <dgm:spPr/>
      <dgm:t>
        <a:bodyPr/>
        <a:lstStyle/>
        <a:p>
          <a:endParaRPr lang="en-GB" sz="2400"/>
        </a:p>
      </dgm:t>
    </dgm:pt>
    <dgm:pt modelId="{A386CC7C-B45C-4F75-B498-FEEDE354498C}" type="sibTrans" cxnId="{17925FD2-2C45-41A7-99BE-2F7E520B779F}">
      <dgm:prSet custT="1"/>
      <dgm:spPr/>
      <dgm:t>
        <a:bodyPr/>
        <a:lstStyle/>
        <a:p>
          <a:r>
            <a:rPr lang="en-GB" sz="6000" dirty="0"/>
            <a:t>+</a:t>
          </a:r>
        </a:p>
      </dgm:t>
    </dgm:pt>
    <dgm:pt modelId="{055BDE61-D17E-4070-878A-4B9445359638}">
      <dgm:prSet phldrT="[Text]" custT="1"/>
      <dgm:spPr/>
      <dgm:t>
        <a:bodyPr/>
        <a:lstStyle/>
        <a:p>
          <a:r>
            <a:rPr lang="en-GB" sz="2400" dirty="0"/>
            <a:t>Advanced communication model (Delta-Communication)</a:t>
          </a:r>
        </a:p>
      </dgm:t>
    </dgm:pt>
    <dgm:pt modelId="{6BE36964-E398-4995-9FD3-D272735DBF93}" type="parTrans" cxnId="{EEC014D6-0104-471D-97D5-B2B94D398235}">
      <dgm:prSet/>
      <dgm:spPr/>
      <dgm:t>
        <a:bodyPr/>
        <a:lstStyle/>
        <a:p>
          <a:endParaRPr lang="en-GB" sz="2400"/>
        </a:p>
      </dgm:t>
    </dgm:pt>
    <dgm:pt modelId="{EF7113E6-7A53-4E30-8022-A840FC5A3F30}" type="sibTrans" cxnId="{EEC014D6-0104-471D-97D5-B2B94D398235}">
      <dgm:prSet custT="1"/>
      <dgm:spPr/>
      <dgm:t>
        <a:bodyPr/>
        <a:lstStyle/>
        <a:p>
          <a:r>
            <a:rPr lang="en-GB" sz="6000" dirty="0"/>
            <a:t>=</a:t>
          </a:r>
        </a:p>
      </dgm:t>
    </dgm:pt>
    <dgm:pt modelId="{81272C05-7BFF-4789-BFEF-4412B56D17DC}">
      <dgm:prSet phldrT="[Text]" custT="1"/>
      <dgm:spPr/>
      <dgm:t>
        <a:bodyPr/>
        <a:lstStyle/>
        <a:p>
          <a:r>
            <a:rPr lang="en-US" sz="2400" b="1" i="1" dirty="0"/>
            <a:t>Improved user experience</a:t>
          </a:r>
          <a:endParaRPr lang="en-GB" sz="2400" dirty="0"/>
        </a:p>
      </dgm:t>
    </dgm:pt>
    <dgm:pt modelId="{87A90947-6A1E-42D3-884D-CE0CD4FB72B2}" type="parTrans" cxnId="{220EA53B-B45C-4B26-8816-28B6835C4E92}">
      <dgm:prSet/>
      <dgm:spPr/>
      <dgm:t>
        <a:bodyPr/>
        <a:lstStyle/>
        <a:p>
          <a:endParaRPr lang="en-GB" sz="2400"/>
        </a:p>
      </dgm:t>
    </dgm:pt>
    <dgm:pt modelId="{9E8B307E-D389-4258-B8AA-FFF83301CE69}" type="sibTrans" cxnId="{220EA53B-B45C-4B26-8816-28B6835C4E92}">
      <dgm:prSet/>
      <dgm:spPr/>
      <dgm:t>
        <a:bodyPr/>
        <a:lstStyle/>
        <a:p>
          <a:endParaRPr lang="en-GB" sz="2400"/>
        </a:p>
      </dgm:t>
    </dgm:pt>
    <dgm:pt modelId="{9D547A48-88A3-4BA7-B769-719A8754FEEE}" type="pres">
      <dgm:prSet presAssocID="{5C0AED22-7D38-4936-9AE6-7020DF8D2AFC}" presName="Name0" presStyleCnt="0">
        <dgm:presLayoutVars>
          <dgm:dir/>
          <dgm:resizeHandles val="exact"/>
        </dgm:presLayoutVars>
      </dgm:prSet>
      <dgm:spPr/>
    </dgm:pt>
    <dgm:pt modelId="{D15F4A62-0AB0-4B47-92F2-D9D535FEC335}" type="pres">
      <dgm:prSet presAssocID="{CF13E977-D63A-4180-B8D3-101B88A2F4C2}" presName="node" presStyleLbl="node1" presStyleIdx="0" presStyleCnt="3" custScaleX="81020" custLinFactNeighborX="-4983">
        <dgm:presLayoutVars>
          <dgm:bulletEnabled val="1"/>
        </dgm:presLayoutVars>
      </dgm:prSet>
      <dgm:spPr/>
    </dgm:pt>
    <dgm:pt modelId="{6FEDEDEB-3E3F-490C-80C8-86F58C5F99B1}" type="pres">
      <dgm:prSet presAssocID="{A386CC7C-B45C-4F75-B498-FEEDE354498C}" presName="sibTrans" presStyleLbl="sibTrans2D1" presStyleIdx="0" presStyleCnt="2" custScaleX="159447" custScaleY="176480" custLinFactNeighborX="-1196"/>
      <dgm:spPr/>
    </dgm:pt>
    <dgm:pt modelId="{5D1E888A-3110-484B-AC05-9FFD2D6104CD}" type="pres">
      <dgm:prSet presAssocID="{A386CC7C-B45C-4F75-B498-FEEDE354498C}" presName="connectorText" presStyleLbl="sibTrans2D1" presStyleIdx="0" presStyleCnt="2"/>
      <dgm:spPr/>
    </dgm:pt>
    <dgm:pt modelId="{EE21F62B-3B97-4779-A0C4-17350041416D}" type="pres">
      <dgm:prSet presAssocID="{055BDE61-D17E-4070-878A-4B9445359638}" presName="node" presStyleLbl="node1" presStyleIdx="1" presStyleCnt="3" custScaleX="129044" custLinFactNeighborX="-4464">
        <dgm:presLayoutVars>
          <dgm:bulletEnabled val="1"/>
        </dgm:presLayoutVars>
      </dgm:prSet>
      <dgm:spPr/>
    </dgm:pt>
    <dgm:pt modelId="{82C13D7B-D106-4F64-9103-CB67D2F19A39}" type="pres">
      <dgm:prSet presAssocID="{EF7113E6-7A53-4E30-8022-A840FC5A3F30}" presName="sibTrans" presStyleLbl="sibTrans2D1" presStyleIdx="1" presStyleCnt="2" custScaleX="180095" custScaleY="173281" custLinFactNeighborX="-1428"/>
      <dgm:spPr/>
    </dgm:pt>
    <dgm:pt modelId="{B7E9E8BF-2CE2-4004-B9FF-676C4F63019D}" type="pres">
      <dgm:prSet presAssocID="{EF7113E6-7A53-4E30-8022-A840FC5A3F30}" presName="connectorText" presStyleLbl="sibTrans2D1" presStyleIdx="1" presStyleCnt="2"/>
      <dgm:spPr/>
    </dgm:pt>
    <dgm:pt modelId="{4B1356EE-C47C-4ED7-991B-54BBF84F46AD}" type="pres">
      <dgm:prSet presAssocID="{81272C05-7BFF-4789-BFEF-4412B56D17DC}" presName="node" presStyleLbl="node1" presStyleIdx="2" presStyleCnt="3" custScaleX="82071">
        <dgm:presLayoutVars>
          <dgm:bulletEnabled val="1"/>
        </dgm:presLayoutVars>
      </dgm:prSet>
      <dgm:spPr/>
    </dgm:pt>
  </dgm:ptLst>
  <dgm:cxnLst>
    <dgm:cxn modelId="{873E6905-1254-4CEC-9FB8-B87B3EA5A458}" type="presOf" srcId="{EF7113E6-7A53-4E30-8022-A840FC5A3F30}" destId="{82C13D7B-D106-4F64-9103-CB67D2F19A39}" srcOrd="0" destOrd="0" presId="urn:microsoft.com/office/officeart/2005/8/layout/process1"/>
    <dgm:cxn modelId="{D037E01C-03CD-491A-AF17-8FF8F1B3E200}" type="presOf" srcId="{81272C05-7BFF-4789-BFEF-4412B56D17DC}" destId="{4B1356EE-C47C-4ED7-991B-54BBF84F46AD}" srcOrd="0" destOrd="0" presId="urn:microsoft.com/office/officeart/2005/8/layout/process1"/>
    <dgm:cxn modelId="{EF694C25-775F-4838-A41C-62FEDD6F8EDC}" type="presOf" srcId="{EF7113E6-7A53-4E30-8022-A840FC5A3F30}" destId="{B7E9E8BF-2CE2-4004-B9FF-676C4F63019D}" srcOrd="1" destOrd="0" presId="urn:microsoft.com/office/officeart/2005/8/layout/process1"/>
    <dgm:cxn modelId="{75413338-C863-4EDF-972E-DD9A801820A1}" type="presOf" srcId="{CF13E977-D63A-4180-B8D3-101B88A2F4C2}" destId="{D15F4A62-0AB0-4B47-92F2-D9D535FEC335}" srcOrd="0" destOrd="0" presId="urn:microsoft.com/office/officeart/2005/8/layout/process1"/>
    <dgm:cxn modelId="{220EA53B-B45C-4B26-8816-28B6835C4E92}" srcId="{5C0AED22-7D38-4936-9AE6-7020DF8D2AFC}" destId="{81272C05-7BFF-4789-BFEF-4412B56D17DC}" srcOrd="2" destOrd="0" parTransId="{87A90947-6A1E-42D3-884D-CE0CD4FB72B2}" sibTransId="{9E8B307E-D389-4258-B8AA-FFF83301CE69}"/>
    <dgm:cxn modelId="{5FA07F42-D915-4FA6-AAB6-B6E34CC60BC8}" type="presOf" srcId="{A386CC7C-B45C-4F75-B498-FEEDE354498C}" destId="{5D1E888A-3110-484B-AC05-9FFD2D6104CD}" srcOrd="1" destOrd="0" presId="urn:microsoft.com/office/officeart/2005/8/layout/process1"/>
    <dgm:cxn modelId="{17925FD2-2C45-41A7-99BE-2F7E520B779F}" srcId="{5C0AED22-7D38-4936-9AE6-7020DF8D2AFC}" destId="{CF13E977-D63A-4180-B8D3-101B88A2F4C2}" srcOrd="0" destOrd="0" parTransId="{C8B2A82B-D09C-4E4B-9E5D-7EDD1B1FCBD6}" sibTransId="{A386CC7C-B45C-4F75-B498-FEEDE354498C}"/>
    <dgm:cxn modelId="{EEC014D6-0104-471D-97D5-B2B94D398235}" srcId="{5C0AED22-7D38-4936-9AE6-7020DF8D2AFC}" destId="{055BDE61-D17E-4070-878A-4B9445359638}" srcOrd="1" destOrd="0" parTransId="{6BE36964-E398-4995-9FD3-D272735DBF93}" sibTransId="{EF7113E6-7A53-4E30-8022-A840FC5A3F30}"/>
    <dgm:cxn modelId="{168649EA-3A6B-471A-AB8D-326AE0DA9DA1}" type="presOf" srcId="{A386CC7C-B45C-4F75-B498-FEEDE354498C}" destId="{6FEDEDEB-3E3F-490C-80C8-86F58C5F99B1}" srcOrd="0" destOrd="0" presId="urn:microsoft.com/office/officeart/2005/8/layout/process1"/>
    <dgm:cxn modelId="{CA6523EE-7B11-4ABA-BD14-C54A66675D96}" type="presOf" srcId="{055BDE61-D17E-4070-878A-4B9445359638}" destId="{EE21F62B-3B97-4779-A0C4-17350041416D}" srcOrd="0" destOrd="0" presId="urn:microsoft.com/office/officeart/2005/8/layout/process1"/>
    <dgm:cxn modelId="{723973FD-07A5-4BA3-8AC8-861D90CD044B}" type="presOf" srcId="{5C0AED22-7D38-4936-9AE6-7020DF8D2AFC}" destId="{9D547A48-88A3-4BA7-B769-719A8754FEEE}" srcOrd="0" destOrd="0" presId="urn:microsoft.com/office/officeart/2005/8/layout/process1"/>
    <dgm:cxn modelId="{2650F0FC-4CD5-41D5-B603-7BD96BCFDD59}" type="presParOf" srcId="{9D547A48-88A3-4BA7-B769-719A8754FEEE}" destId="{D15F4A62-0AB0-4B47-92F2-D9D535FEC335}" srcOrd="0" destOrd="0" presId="urn:microsoft.com/office/officeart/2005/8/layout/process1"/>
    <dgm:cxn modelId="{A4EFD266-6AE6-4A9E-A6B8-27FF2A5E5FD8}" type="presParOf" srcId="{9D547A48-88A3-4BA7-B769-719A8754FEEE}" destId="{6FEDEDEB-3E3F-490C-80C8-86F58C5F99B1}" srcOrd="1" destOrd="0" presId="urn:microsoft.com/office/officeart/2005/8/layout/process1"/>
    <dgm:cxn modelId="{947E2750-5D4B-4D30-9E4F-42A6B56130E8}" type="presParOf" srcId="{6FEDEDEB-3E3F-490C-80C8-86F58C5F99B1}" destId="{5D1E888A-3110-484B-AC05-9FFD2D6104CD}" srcOrd="0" destOrd="0" presId="urn:microsoft.com/office/officeart/2005/8/layout/process1"/>
    <dgm:cxn modelId="{CC264A48-99B4-442A-86FB-66F761BF1A19}" type="presParOf" srcId="{9D547A48-88A3-4BA7-B769-719A8754FEEE}" destId="{EE21F62B-3B97-4779-A0C4-17350041416D}" srcOrd="2" destOrd="0" presId="urn:microsoft.com/office/officeart/2005/8/layout/process1"/>
    <dgm:cxn modelId="{2D0DA36D-5510-478A-A6B3-32C4D8B747D7}" type="presParOf" srcId="{9D547A48-88A3-4BA7-B769-719A8754FEEE}" destId="{82C13D7B-D106-4F64-9103-CB67D2F19A39}" srcOrd="3" destOrd="0" presId="urn:microsoft.com/office/officeart/2005/8/layout/process1"/>
    <dgm:cxn modelId="{4DB7D20C-8957-4575-8891-3ECA08D3CA09}" type="presParOf" srcId="{82C13D7B-D106-4F64-9103-CB67D2F19A39}" destId="{B7E9E8BF-2CE2-4004-B9FF-676C4F63019D}" srcOrd="0" destOrd="0" presId="urn:microsoft.com/office/officeart/2005/8/layout/process1"/>
    <dgm:cxn modelId="{2BD3A737-2236-4855-ABE5-95DDE3809A12}" type="presParOf" srcId="{9D547A48-88A3-4BA7-B769-719A8754FEEE}" destId="{4B1356EE-C47C-4ED7-991B-54BBF84F46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F4A62-0AB0-4B47-92F2-D9D535FEC335}">
      <dsp:nvSpPr>
        <dsp:cNvPr id="0" name=""/>
        <dsp:cNvSpPr/>
      </dsp:nvSpPr>
      <dsp:spPr>
        <a:xfrm>
          <a:off x="0" y="690055"/>
          <a:ext cx="1806410" cy="16574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Rich GUIs</a:t>
          </a:r>
        </a:p>
      </dsp:txBody>
      <dsp:txXfrm>
        <a:off x="48544" y="738599"/>
        <a:ext cx="1709322" cy="1560315"/>
      </dsp:txXfrm>
    </dsp:sp>
    <dsp:sp modelId="{6FEDEDEB-3E3F-490C-80C8-86F58C5F99B1}">
      <dsp:nvSpPr>
        <dsp:cNvPr id="0" name=""/>
        <dsp:cNvSpPr/>
      </dsp:nvSpPr>
      <dsp:spPr>
        <a:xfrm>
          <a:off x="1881886" y="1030845"/>
          <a:ext cx="740563" cy="975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+</a:t>
          </a:r>
        </a:p>
      </dsp:txBody>
      <dsp:txXfrm>
        <a:off x="1881886" y="1226010"/>
        <a:ext cx="518394" cy="585493"/>
      </dsp:txXfrm>
    </dsp:sp>
    <dsp:sp modelId="{EE21F62B-3B97-4779-A0C4-17350041416D}">
      <dsp:nvSpPr>
        <dsp:cNvPr id="0" name=""/>
        <dsp:cNvSpPr/>
      </dsp:nvSpPr>
      <dsp:spPr>
        <a:xfrm>
          <a:off x="2682745" y="690055"/>
          <a:ext cx="2877146" cy="1657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Advanced communication model (Delta-Communication)</a:t>
          </a:r>
        </a:p>
      </dsp:txBody>
      <dsp:txXfrm>
        <a:off x="2731289" y="738599"/>
        <a:ext cx="2780058" cy="1560315"/>
      </dsp:txXfrm>
    </dsp:sp>
    <dsp:sp modelId="{82C13D7B-D106-4F64-9103-CB67D2F19A39}">
      <dsp:nvSpPr>
        <dsp:cNvPr id="0" name=""/>
        <dsp:cNvSpPr/>
      </dsp:nvSpPr>
      <dsp:spPr>
        <a:xfrm>
          <a:off x="5587474" y="1039689"/>
          <a:ext cx="872359" cy="958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=</a:t>
          </a:r>
        </a:p>
      </dsp:txBody>
      <dsp:txXfrm>
        <a:off x="5587474" y="1231316"/>
        <a:ext cx="610651" cy="574881"/>
      </dsp:txXfrm>
    </dsp:sp>
    <dsp:sp modelId="{4B1356EE-C47C-4ED7-991B-54BBF84F46AD}">
      <dsp:nvSpPr>
        <dsp:cNvPr id="0" name=""/>
        <dsp:cNvSpPr/>
      </dsp:nvSpPr>
      <dsp:spPr>
        <a:xfrm>
          <a:off x="6473832" y="690055"/>
          <a:ext cx="1829843" cy="16574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Improved user experience</a:t>
          </a:r>
          <a:endParaRPr lang="en-GB" sz="2400" kern="1200" dirty="0"/>
        </a:p>
      </dsp:txBody>
      <dsp:txXfrm>
        <a:off x="6522376" y="738599"/>
        <a:ext cx="1732755" cy="1560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F4A62-0AB0-4B47-92F2-D9D535FEC335}">
      <dsp:nvSpPr>
        <dsp:cNvPr id="0" name=""/>
        <dsp:cNvSpPr/>
      </dsp:nvSpPr>
      <dsp:spPr>
        <a:xfrm>
          <a:off x="0" y="690055"/>
          <a:ext cx="1806410" cy="16574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Rich GUIs</a:t>
          </a:r>
        </a:p>
      </dsp:txBody>
      <dsp:txXfrm>
        <a:off x="48544" y="738599"/>
        <a:ext cx="1709322" cy="1560315"/>
      </dsp:txXfrm>
    </dsp:sp>
    <dsp:sp modelId="{6FEDEDEB-3E3F-490C-80C8-86F58C5F99B1}">
      <dsp:nvSpPr>
        <dsp:cNvPr id="0" name=""/>
        <dsp:cNvSpPr/>
      </dsp:nvSpPr>
      <dsp:spPr>
        <a:xfrm>
          <a:off x="1881886" y="1030845"/>
          <a:ext cx="740563" cy="9758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+</a:t>
          </a:r>
        </a:p>
      </dsp:txBody>
      <dsp:txXfrm>
        <a:off x="1881886" y="1226010"/>
        <a:ext cx="518394" cy="585493"/>
      </dsp:txXfrm>
    </dsp:sp>
    <dsp:sp modelId="{EE21F62B-3B97-4779-A0C4-17350041416D}">
      <dsp:nvSpPr>
        <dsp:cNvPr id="0" name=""/>
        <dsp:cNvSpPr/>
      </dsp:nvSpPr>
      <dsp:spPr>
        <a:xfrm>
          <a:off x="2682745" y="690055"/>
          <a:ext cx="2877146" cy="16574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Advanced communication model (Delta-Communication)</a:t>
          </a:r>
        </a:p>
      </dsp:txBody>
      <dsp:txXfrm>
        <a:off x="2731289" y="738599"/>
        <a:ext cx="2780058" cy="1560315"/>
      </dsp:txXfrm>
    </dsp:sp>
    <dsp:sp modelId="{82C13D7B-D106-4F64-9103-CB67D2F19A39}">
      <dsp:nvSpPr>
        <dsp:cNvPr id="0" name=""/>
        <dsp:cNvSpPr/>
      </dsp:nvSpPr>
      <dsp:spPr>
        <a:xfrm>
          <a:off x="5587474" y="1039689"/>
          <a:ext cx="872359" cy="958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kern="1200" dirty="0"/>
            <a:t>=</a:t>
          </a:r>
        </a:p>
      </dsp:txBody>
      <dsp:txXfrm>
        <a:off x="5587474" y="1231316"/>
        <a:ext cx="610651" cy="574881"/>
      </dsp:txXfrm>
    </dsp:sp>
    <dsp:sp modelId="{4B1356EE-C47C-4ED7-991B-54BBF84F46AD}">
      <dsp:nvSpPr>
        <dsp:cNvPr id="0" name=""/>
        <dsp:cNvSpPr/>
      </dsp:nvSpPr>
      <dsp:spPr>
        <a:xfrm>
          <a:off x="6473832" y="690055"/>
          <a:ext cx="1829843" cy="16574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Improved user experience</a:t>
          </a:r>
          <a:endParaRPr lang="en-GB" sz="2400" kern="1200" dirty="0"/>
        </a:p>
      </dsp:txBody>
      <dsp:txXfrm>
        <a:off x="6522376" y="738599"/>
        <a:ext cx="1732755" cy="1560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2FF7-AD80-4A02-98EB-4C34C0C3970E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3E22-3F94-4F06-82B3-7D6D5E21E0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DC2-F161-429E-BCD5-10F0204C9D1D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8548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44AB-C9B8-4E12-9E90-BBC5AF988FB5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71465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77E2-A244-422C-BA7D-CBBDD3C18FBF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90324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D527-F9E7-4CDF-99D1-61BAFEE54830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70576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120-DA0D-43BA-8738-6C9B24CACBDE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29268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12B9-2E8F-47C6-93CB-65AFF0A3E6E9}" type="datetime1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1590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9BE-6C0A-4654-9BD1-9948F56BE54B}" type="datetime1">
              <a:rPr lang="en-GB" smtClean="0"/>
              <a:t>08/06/2023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78937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3AC6-A695-4C67-B632-A6CA0FE0FD0F}" type="datetime1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70402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2F08-86B1-4614-8CF7-3DA11B48A794}" type="datetime1">
              <a:rPr lang="en-GB" smtClean="0"/>
              <a:t>08/06/2023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32602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B7E9-F218-4F09-BBAA-55003D312267}" type="datetime1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2140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AE49-0E04-4AB2-A0BE-189B6D13081C}" type="datetime1">
              <a:rPr lang="en-GB" smtClean="0"/>
              <a:t>08/06/2023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0461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9F9F9"/>
            </a:gs>
            <a:gs pos="0">
              <a:schemeClr val="bg1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732" y="238121"/>
            <a:ext cx="877146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316" y="1597025"/>
            <a:ext cx="8786283" cy="463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84" y="63690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1525-CDC9-4681-8763-64F416640C97}" type="datetime1">
              <a:rPr lang="en-GB" smtClean="0"/>
              <a:t>08/06/2023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690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2083" y="63690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D03C436C-CD8C-4215-A56F-F0DDEEEAABB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hape 22"/>
          <p:cNvSpPr/>
          <p:nvPr userDrawn="1"/>
        </p:nvSpPr>
        <p:spPr>
          <a:xfrm rot="5400000">
            <a:off x="7152446" y="4925143"/>
            <a:ext cx="1714199" cy="17141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656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hnschrift SemiBold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2" y="1122362"/>
            <a:ext cx="8964706" cy="3280305"/>
          </a:xfrm>
        </p:spPr>
        <p:txBody>
          <a:bodyPr>
            <a:normAutofit/>
          </a:bodyPr>
          <a:lstStyle/>
          <a:p>
            <a:r>
              <a:rPr lang="en-US" sz="4800" dirty="0"/>
              <a:t>Design Methodology</a:t>
            </a:r>
            <a:br>
              <a:rPr lang="en-US" sz="4800" dirty="0"/>
            </a:br>
            <a:r>
              <a:rPr lang="en-US" sz="4800" dirty="0"/>
              <a:t>for </a:t>
            </a:r>
            <a:br>
              <a:rPr lang="en-US" sz="4800" dirty="0"/>
            </a:br>
            <a:r>
              <a:rPr lang="en-US" sz="4800" dirty="0"/>
              <a:t>Rich Web-based Applications</a:t>
            </a:r>
            <a:br>
              <a:rPr lang="en-US" sz="4800" dirty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66" y="5083704"/>
            <a:ext cx="6858000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Nalaka R. Dissanayake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1600" b="1" dirty="0"/>
              <a:t>Director of studies</a:t>
            </a:r>
            <a:r>
              <a:rPr lang="en-US" sz="1600" dirty="0"/>
              <a:t>: </a:t>
            </a:r>
            <a:r>
              <a:rPr lang="en-US" sz="1600" dirty="0" err="1"/>
              <a:t>Dr</a:t>
            </a:r>
            <a:r>
              <a:rPr lang="en-US" sz="1600" dirty="0"/>
              <a:t> Alexander </a:t>
            </a:r>
            <a:r>
              <a:rPr lang="en-US" sz="1600" dirty="0" err="1"/>
              <a:t>Bolotov</a:t>
            </a:r>
            <a:endParaRPr lang="en-US" sz="1600" dirty="0"/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1600" b="1" dirty="0"/>
              <a:t>Secondary supervisor</a:t>
            </a:r>
            <a:r>
              <a:rPr lang="en-US" sz="1600" dirty="0"/>
              <a:t>: Dr Simon </a:t>
            </a:r>
            <a:r>
              <a:rPr lang="en-US" sz="1600" dirty="0" err="1"/>
              <a:t>Courtenage</a:t>
            </a:r>
            <a:endParaRPr lang="en-US" sz="1600" dirty="0"/>
          </a:p>
        </p:txBody>
      </p:sp>
      <p:sp>
        <p:nvSpPr>
          <p:cNvPr id="5" name="Shape 19"/>
          <p:cNvSpPr/>
          <p:nvPr/>
        </p:nvSpPr>
        <p:spPr>
          <a:xfrm rot="-5400000">
            <a:off x="163993" y="177388"/>
            <a:ext cx="1326899" cy="1326899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6" name="Shape 21"/>
          <p:cNvSpPr/>
          <p:nvPr/>
        </p:nvSpPr>
        <p:spPr>
          <a:xfrm rot="-5400000">
            <a:off x="4586816" y="-3424318"/>
            <a:ext cx="74535" cy="8210104"/>
          </a:xfrm>
          <a:custGeom>
            <a:avLst/>
            <a:gdLst/>
            <a:ahLst/>
            <a:cxnLst/>
            <a:rect l="0" t="0" r="0" b="0"/>
            <a:pathLst>
              <a:path w="4938" h="91029" extrusionOk="0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w="9525" cap="flat" cmpd="sng">
            <a:solidFill>
              <a:schemeClr val="tx1">
                <a:lumMod val="95000"/>
                <a:lumOff val="5000"/>
              </a:schemeClr>
            </a:solidFill>
            <a:prstDash val="dashDot"/>
            <a:miter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376247468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c. Aim and 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16" y="1597024"/>
            <a:ext cx="8786283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Aim of the research is to introduce a novel designing methodology for RiWAs, which is </a:t>
            </a:r>
            <a:r>
              <a:rPr lang="en-US" b="1" dirty="0"/>
              <a:t>complete</a:t>
            </a:r>
            <a:r>
              <a:rPr lang="en-US" dirty="0"/>
              <a:t> and </a:t>
            </a:r>
            <a:r>
              <a:rPr lang="en-US" b="1" dirty="0"/>
              <a:t>simple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88318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c. Aim and Objectives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16" y="1597024"/>
            <a:ext cx="8786283" cy="485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Aim of the research is to introduce a novel designing methodology for RiWAs, which is </a:t>
            </a:r>
            <a:r>
              <a:rPr lang="en-US" b="1" dirty="0"/>
              <a:t>complete</a:t>
            </a:r>
            <a:r>
              <a:rPr lang="en-US" dirty="0"/>
              <a:t> and </a:t>
            </a:r>
            <a:r>
              <a:rPr lang="en-US" b="1" dirty="0"/>
              <a:t>simple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Obj 1</a:t>
            </a:r>
            <a:r>
              <a:rPr lang="en-US" sz="2200" dirty="0"/>
              <a:t>. </a:t>
            </a:r>
            <a:r>
              <a:rPr lang="en-GB" sz="2200" dirty="0"/>
              <a:t>Identify the general characteristics of the </a:t>
            </a:r>
            <a:r>
              <a:rPr lang="en-GB" sz="2200" dirty="0" err="1"/>
              <a:t>RiWAs</a:t>
            </a:r>
            <a:r>
              <a:rPr lang="en-GB" sz="2200" dirty="0"/>
              <a:t> to be addressed by a complete design methodology</a:t>
            </a:r>
            <a:endParaRPr lang="en-US" sz="22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/>
              <a:t>Obj 2</a:t>
            </a:r>
            <a:r>
              <a:rPr lang="en-US" sz="2200" dirty="0"/>
              <a:t>. </a:t>
            </a:r>
            <a:r>
              <a:rPr lang="en-GB" sz="2200" dirty="0"/>
              <a:t>Identify a comprehensive abstract architectural style for the </a:t>
            </a:r>
            <a:r>
              <a:rPr lang="en-GB" sz="2200" dirty="0" err="1"/>
              <a:t>RiWAs</a:t>
            </a:r>
            <a:endParaRPr lang="en-GB" sz="220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2200" b="1" dirty="0" err="1"/>
              <a:t>Obj</a:t>
            </a:r>
            <a:r>
              <a:rPr lang="en-GB" sz="2200" b="1" dirty="0"/>
              <a:t> 3</a:t>
            </a:r>
            <a:r>
              <a:rPr lang="en-GB" sz="2200" dirty="0"/>
              <a:t>. Introduce a RiWA design methodology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1" dirty="0" err="1"/>
              <a:t>Obj</a:t>
            </a:r>
            <a:r>
              <a:rPr lang="en-US" sz="2200" b="1" dirty="0"/>
              <a:t> 4</a:t>
            </a:r>
            <a:r>
              <a:rPr lang="en-US" sz="2200" dirty="0"/>
              <a:t>. Demonstrate the utilization of the introduced methodology through a use case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200" b="1" dirty="0" err="1"/>
              <a:t>Obj</a:t>
            </a:r>
            <a:r>
              <a:rPr lang="en-GB" sz="2200" b="1" dirty="0"/>
              <a:t> 5. </a:t>
            </a:r>
            <a:r>
              <a:rPr lang="en-GB" sz="2200" dirty="0"/>
              <a:t>Evaluate the introduced design methodology for the </a:t>
            </a:r>
            <a:r>
              <a:rPr lang="en-GB" sz="2200" dirty="0" err="1"/>
              <a:t>RiWAs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43936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d. Research Hypotheses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H</a:t>
            </a:r>
            <a:r>
              <a:rPr lang="en-GB" b="1" baseline="-25000" dirty="0"/>
              <a:t>0</a:t>
            </a:r>
            <a:r>
              <a:rPr lang="en-GB" b="1" dirty="0"/>
              <a:t>1</a:t>
            </a:r>
            <a:r>
              <a:rPr lang="en-GB" sz="2400" dirty="0"/>
              <a:t>: Models can be introduced to design all the general characteristics of the RiWAs, based on a comprehensive abstract architectural style.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H</a:t>
            </a:r>
            <a:r>
              <a:rPr lang="en-GB" b="1" baseline="-25000" dirty="0"/>
              <a:t>0</a:t>
            </a:r>
            <a:r>
              <a:rPr lang="en-GB" b="1" dirty="0"/>
              <a:t>2</a:t>
            </a:r>
            <a:r>
              <a:rPr lang="en-GB" sz="2400" dirty="0"/>
              <a:t>: A </a:t>
            </a:r>
            <a:r>
              <a:rPr lang="en-GB" sz="2400" b="1" dirty="0"/>
              <a:t>simple</a:t>
            </a:r>
            <a:r>
              <a:rPr lang="en-GB" sz="2400" dirty="0"/>
              <a:t> UML profile can be introduced to produce the </a:t>
            </a:r>
            <a:r>
              <a:rPr lang="en-GB" sz="2400" b="1" dirty="0"/>
              <a:t>complete</a:t>
            </a:r>
            <a:r>
              <a:rPr lang="en-GB" sz="2400" dirty="0"/>
              <a:t> set of models </a:t>
            </a:r>
            <a:r>
              <a:rPr lang="en-GB" sz="2400" i="1" dirty="0"/>
              <a:t>introduced while satisfying the H</a:t>
            </a:r>
            <a:r>
              <a:rPr lang="en-GB" sz="2400" i="1" baseline="-25000" dirty="0"/>
              <a:t>0</a:t>
            </a:r>
            <a:r>
              <a:rPr lang="en-GB" sz="2400" i="1" dirty="0"/>
              <a:t>1</a:t>
            </a:r>
            <a:r>
              <a:rPr lang="en-GB" sz="2400" dirty="0"/>
              <a:t>, maintaining </a:t>
            </a:r>
            <a:r>
              <a:rPr lang="en-GB" sz="2400" b="1" dirty="0"/>
              <a:t>lower complexity</a:t>
            </a:r>
            <a:r>
              <a:rPr lang="en-GB" sz="2400" dirty="0"/>
              <a:t>, thus, incorporating a lower learning curve towards higher adoptability.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b="1" dirty="0"/>
              <a:t>H</a:t>
            </a:r>
            <a:r>
              <a:rPr lang="en-GB" b="1" baseline="-25000" dirty="0"/>
              <a:t>0</a:t>
            </a:r>
            <a:r>
              <a:rPr lang="en-GB" b="1" dirty="0"/>
              <a:t>3</a:t>
            </a:r>
            <a:r>
              <a:rPr lang="en-GB" sz="2400" dirty="0"/>
              <a:t>: A </a:t>
            </a:r>
            <a:r>
              <a:rPr lang="en-GB" sz="2400" b="1" dirty="0"/>
              <a:t>complete</a:t>
            </a:r>
            <a:r>
              <a:rPr lang="en-GB" sz="2400" dirty="0"/>
              <a:t> RiWA design methodology can be produced, </a:t>
            </a:r>
            <a:r>
              <a:rPr lang="en-GB" sz="2400" i="1" dirty="0"/>
              <a:t>utilizing the UML profile and the models of that profile, introduced while satisfying the H</a:t>
            </a:r>
            <a:r>
              <a:rPr lang="en-GB" sz="2400" i="1" baseline="-25000" dirty="0"/>
              <a:t>0</a:t>
            </a:r>
            <a:r>
              <a:rPr lang="en-GB" sz="2400" i="1" dirty="0"/>
              <a:t>1 and H</a:t>
            </a:r>
            <a:r>
              <a:rPr lang="en-GB" sz="2400" i="1" baseline="-25000" dirty="0"/>
              <a:t>0</a:t>
            </a:r>
            <a:r>
              <a:rPr lang="en-GB" sz="2400" i="1" dirty="0"/>
              <a:t>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4800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9F9F9"/>
            </a:gs>
            <a:gs pos="36000">
              <a:schemeClr val="bg1"/>
            </a:gs>
            <a:gs pos="88000">
              <a:srgbClr val="C7BC95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sz="4000" dirty="0"/>
              <a:t>2</a:t>
            </a:r>
            <a:r>
              <a:rPr lang="en-US" sz="4000" dirty="0"/>
              <a:t>. Literature review</a:t>
            </a:r>
            <a:br>
              <a:rPr lang="en-US" sz="4000" dirty="0"/>
            </a:br>
            <a:r>
              <a:rPr lang="en-US" sz="4000" dirty="0"/>
              <a:t>High-level design methods</a:t>
            </a:r>
            <a:br>
              <a:rPr lang="en-US" sz="4000" dirty="0"/>
            </a:br>
            <a:endParaRPr lang="en-GB" sz="27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3A619FE-A561-7932-0D94-CDB2A2CA34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58516"/>
              </p:ext>
            </p:extLst>
          </p:nvPr>
        </p:nvGraphicFramePr>
        <p:xfrm>
          <a:off x="186266" y="1760064"/>
          <a:ext cx="8771467" cy="4474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7710">
                  <a:extLst>
                    <a:ext uri="{9D8B030D-6E8A-4147-A177-3AD203B41FA5}">
                      <a16:colId xmlns:a16="http://schemas.microsoft.com/office/drawing/2014/main" val="3352898200"/>
                    </a:ext>
                  </a:extLst>
                </a:gridCol>
                <a:gridCol w="1763406">
                  <a:extLst>
                    <a:ext uri="{9D8B030D-6E8A-4147-A177-3AD203B41FA5}">
                      <a16:colId xmlns:a16="http://schemas.microsoft.com/office/drawing/2014/main" val="3707869875"/>
                    </a:ext>
                  </a:extLst>
                </a:gridCol>
                <a:gridCol w="2005765">
                  <a:extLst>
                    <a:ext uri="{9D8B030D-6E8A-4147-A177-3AD203B41FA5}">
                      <a16:colId xmlns:a16="http://schemas.microsoft.com/office/drawing/2014/main" val="1834925259"/>
                    </a:ext>
                  </a:extLst>
                </a:gridCol>
                <a:gridCol w="1884586">
                  <a:extLst>
                    <a:ext uri="{9D8B030D-6E8A-4147-A177-3AD203B41FA5}">
                      <a16:colId xmlns:a16="http://schemas.microsoft.com/office/drawing/2014/main" val="904141090"/>
                    </a:ext>
                  </a:extLst>
                </a:gridCol>
              </a:tblGrid>
              <a:tr h="463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Criteria \ Method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Box-and-line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ADLs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UML-based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0110826"/>
                  </a:ext>
                </a:extLst>
              </a:tr>
              <a:tr h="25269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Completeness</a:t>
                      </a:r>
                      <a:endParaRPr lang="en-GB" sz="28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(Provide support to include processing and communication-related entities/elements, communication channels and related aspects, additional entities, and additional details)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All the aspects can be designed.</a:t>
                      </a:r>
                      <a:endParaRPr lang="en-GB" sz="28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Most of the aspects can be designed.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Most of the aspects can be designed.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676414"/>
                  </a:ext>
                </a:extLst>
              </a:tr>
              <a:tr h="14832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Simplicity</a:t>
                      </a:r>
                      <a:endParaRPr lang="en-GB" sz="28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(Ability to adopt into RiWAs architecture designing, with a lower learning curve)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Can be easily used for RiWAs. Incorporates learning curve per diagram.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Not specialized for RiWAs and a higher learning curve.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Not specialized for </a:t>
                      </a:r>
                      <a:r>
                        <a:rPr lang="en-US" sz="1800" dirty="0" err="1">
                          <a:effectLst/>
                        </a:rPr>
                        <a:t>RiWAs</a:t>
                      </a:r>
                      <a:r>
                        <a:rPr lang="en-US" sz="1800" dirty="0">
                          <a:effectLst/>
                        </a:rPr>
                        <a:t>, but a lower learning curve.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08654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03695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F9F9F9"/>
            </a:gs>
            <a:gs pos="36000">
              <a:schemeClr val="bg1"/>
            </a:gs>
            <a:gs pos="88000">
              <a:srgbClr val="C7BC95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i-LK" sz="4000" dirty="0"/>
              <a:t>2</a:t>
            </a:r>
            <a:r>
              <a:rPr lang="en-US" sz="4000" dirty="0"/>
              <a:t>. Literature review</a:t>
            </a:r>
            <a:br>
              <a:rPr lang="en-US" sz="4000" dirty="0"/>
            </a:br>
            <a:r>
              <a:rPr lang="en-US" sz="4000" dirty="0"/>
              <a:t>Low-level design methods</a:t>
            </a:r>
            <a:br>
              <a:rPr lang="en-US" sz="4000" dirty="0"/>
            </a:b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7ED6BC4-B527-8B73-DE01-DEB7A6BF0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382937"/>
              </p:ext>
            </p:extLst>
          </p:nvPr>
        </p:nvGraphicFramePr>
        <p:xfrm>
          <a:off x="194731" y="2339788"/>
          <a:ext cx="8794750" cy="2891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971">
                  <a:extLst>
                    <a:ext uri="{9D8B030D-6E8A-4147-A177-3AD203B41FA5}">
                      <a16:colId xmlns:a16="http://schemas.microsoft.com/office/drawing/2014/main" val="2902250956"/>
                    </a:ext>
                  </a:extLst>
                </a:gridCol>
                <a:gridCol w="1064622">
                  <a:extLst>
                    <a:ext uri="{9D8B030D-6E8A-4147-A177-3AD203B41FA5}">
                      <a16:colId xmlns:a16="http://schemas.microsoft.com/office/drawing/2014/main" val="1169737308"/>
                    </a:ext>
                  </a:extLst>
                </a:gridCol>
                <a:gridCol w="1232669">
                  <a:extLst>
                    <a:ext uri="{9D8B030D-6E8A-4147-A177-3AD203B41FA5}">
                      <a16:colId xmlns:a16="http://schemas.microsoft.com/office/drawing/2014/main" val="3408631419"/>
                    </a:ext>
                  </a:extLst>
                </a:gridCol>
                <a:gridCol w="1064622">
                  <a:extLst>
                    <a:ext uri="{9D8B030D-6E8A-4147-A177-3AD203B41FA5}">
                      <a16:colId xmlns:a16="http://schemas.microsoft.com/office/drawing/2014/main" val="1316050262"/>
                    </a:ext>
                  </a:extLst>
                </a:gridCol>
                <a:gridCol w="1064622">
                  <a:extLst>
                    <a:ext uri="{9D8B030D-6E8A-4147-A177-3AD203B41FA5}">
                      <a16:colId xmlns:a16="http://schemas.microsoft.com/office/drawing/2014/main" val="89117183"/>
                    </a:ext>
                  </a:extLst>
                </a:gridCol>
                <a:gridCol w="1064622">
                  <a:extLst>
                    <a:ext uri="{9D8B030D-6E8A-4147-A177-3AD203B41FA5}">
                      <a16:colId xmlns:a16="http://schemas.microsoft.com/office/drawing/2014/main" val="211064087"/>
                    </a:ext>
                  </a:extLst>
                </a:gridCol>
                <a:gridCol w="1064622">
                  <a:extLst>
                    <a:ext uri="{9D8B030D-6E8A-4147-A177-3AD203B41FA5}">
                      <a16:colId xmlns:a16="http://schemas.microsoft.com/office/drawing/2014/main" val="2844382909"/>
                    </a:ext>
                  </a:extLst>
                </a:gridCol>
              </a:tblGrid>
              <a:tr h="1021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Criteria \ Method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UWE-R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OOH4RUA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OOHDM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WebML</a:t>
                      </a:r>
                      <a:endParaRPr lang="en-GB" sz="2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IFML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RUX-model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ADRIA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083518"/>
                  </a:ext>
                </a:extLst>
              </a:tr>
              <a:tr h="9347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Completeness</a:t>
                      </a:r>
                      <a:endParaRPr lang="en-GB" sz="28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Standard web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Standard web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Incomplete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Incomplete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Incomplete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Incomplete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5292506"/>
                  </a:ext>
                </a:extLst>
              </a:tr>
              <a:tr h="9347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Simplicity</a:t>
                      </a:r>
                      <a:endParaRPr lang="en-GB" sz="28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Complex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Complex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Complex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Complex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Complex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Complex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Iskoola Pot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3607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95918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a. General characteristics of RiWA [</a:t>
            </a:r>
            <a:r>
              <a:rPr lang="en-US" sz="3600" dirty="0" err="1"/>
              <a:t>Obj</a:t>
            </a:r>
            <a:r>
              <a:rPr lang="en-US" sz="3600" dirty="0"/>
              <a:t> 1]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Client-side Event Handling</a:t>
            </a:r>
          </a:p>
          <a:p>
            <a:r>
              <a:rPr lang="en-US" dirty="0"/>
              <a:t>Split Business Logic between Client and Server</a:t>
            </a:r>
          </a:p>
          <a:p>
            <a:r>
              <a:rPr lang="en-US" dirty="0"/>
              <a:t>Required effective Modularization</a:t>
            </a:r>
          </a:p>
          <a:p>
            <a:r>
              <a:rPr lang="en-GB" dirty="0"/>
              <a:t>Required proper DC Handling and Management</a:t>
            </a:r>
            <a:endParaRPr lang="en-US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25817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b. Comprehensive style for RiWA [</a:t>
            </a:r>
            <a:r>
              <a:rPr lang="en-US" sz="3600" dirty="0" err="1"/>
              <a:t>Obj</a:t>
            </a:r>
            <a:r>
              <a:rPr lang="en-US" sz="3600" dirty="0"/>
              <a:t> 2]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 descr="C:\Users\Nalaka\AppData\Local\Microsoft\Windows\INetCache\Content.Word\01 Deriving the RiWAArch styl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64727" r="11816" b="22108"/>
          <a:stretch/>
        </p:blipFill>
        <p:spPr bwMode="auto">
          <a:xfrm>
            <a:off x="624837" y="1676275"/>
            <a:ext cx="7863485" cy="4518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506615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Requirements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Processing elements of </a:t>
            </a:r>
            <a:r>
              <a:rPr lang="en-GB" dirty="0" err="1"/>
              <a:t>RiWAs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45BC0-6791-08A6-682F-31C26E3E5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39" y="2140156"/>
            <a:ext cx="4867836" cy="4594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294394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Naming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E11B3-5628-AAA4-BACD-3CAD07282458}"/>
              </a:ext>
            </a:extLst>
          </p:cNvPr>
          <p:cNvSpPr txBox="1"/>
          <p:nvPr/>
        </p:nvSpPr>
        <p:spPr>
          <a:xfrm>
            <a:off x="1838448" y="2863786"/>
            <a:ext cx="5520017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&lt;&lt; Element : Type : Name &gt;&gt;</a:t>
            </a:r>
            <a:endParaRPr lang="en-GB" sz="3200" dirty="0">
              <a:effectLst/>
              <a:latin typeface="+mj-lt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8189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Naming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E11B3-5628-AAA4-BACD-3CAD07282458}"/>
              </a:ext>
            </a:extLst>
          </p:cNvPr>
          <p:cNvSpPr txBox="1"/>
          <p:nvPr/>
        </p:nvSpPr>
        <p:spPr>
          <a:xfrm>
            <a:off x="1838448" y="2863786"/>
            <a:ext cx="5520017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&lt;&lt; Element : Type : Name &gt;&gt;</a:t>
            </a:r>
            <a:endParaRPr lang="en-GB" sz="3200" dirty="0">
              <a:effectLst/>
              <a:latin typeface="+mj-lt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FD652-505E-B31D-2310-69E78E31A27C}"/>
              </a:ext>
            </a:extLst>
          </p:cNvPr>
          <p:cNvSpPr txBox="1"/>
          <p:nvPr/>
        </p:nvSpPr>
        <p:spPr>
          <a:xfrm>
            <a:off x="1937059" y="4170279"/>
            <a:ext cx="5520017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&lt;&lt; </a:t>
            </a:r>
            <a:r>
              <a:rPr lang="en-GB" sz="3200" dirty="0"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Tier</a:t>
            </a:r>
            <a:r>
              <a:rPr lang="en-US" sz="3200" dirty="0">
                <a:effectLst/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: Presentation : Users &gt;&gt;</a:t>
            </a:r>
            <a:endParaRPr lang="en-GB" sz="3200" dirty="0">
              <a:effectLst/>
              <a:latin typeface="+mj-lt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68748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Literature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Work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Future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Methodology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</a:t>
            </a:fld>
            <a:endParaRPr lang="en-GB"/>
          </a:p>
        </p:txBody>
      </p:sp>
      <p:grpSp>
        <p:nvGrpSpPr>
          <p:cNvPr id="5" name="Shape 27"/>
          <p:cNvGrpSpPr/>
          <p:nvPr/>
        </p:nvGrpSpPr>
        <p:grpSpPr>
          <a:xfrm rot="10800000">
            <a:off x="7080523" y="4875191"/>
            <a:ext cx="1580939" cy="1544724"/>
            <a:chOff x="3754950" y="1132925"/>
            <a:chExt cx="1580939" cy="1544724"/>
          </a:xfrm>
        </p:grpSpPr>
        <p:sp>
          <p:nvSpPr>
            <p:cNvPr id="6" name="Shape 28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350"/>
            </a:p>
          </p:txBody>
        </p:sp>
        <p:sp>
          <p:nvSpPr>
            <p:cNvPr id="7" name="Shape 29"/>
            <p:cNvSpPr/>
            <p:nvPr/>
          </p:nvSpPr>
          <p:spPr>
            <a:xfrm rot="-5400000">
              <a:off x="3754950" y="1132925"/>
              <a:ext cx="1480499" cy="148049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350"/>
            </a:p>
          </p:txBody>
        </p:sp>
        <p:cxnSp>
          <p:nvCxnSpPr>
            <p:cNvPr id="8" name="Shape 30"/>
            <p:cNvCxnSpPr>
              <a:endCxn id="6" idx="1"/>
            </p:cNvCxnSpPr>
            <p:nvPr/>
          </p:nvCxnSpPr>
          <p:spPr>
            <a:xfrm>
              <a:off x="3890221" y="1268192"/>
              <a:ext cx="211800" cy="2118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31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0" name="Shape 32"/>
            <p:cNvSpPr/>
            <p:nvPr/>
          </p:nvSpPr>
          <p:spPr>
            <a:xfrm>
              <a:off x="4222975" y="1683232"/>
              <a:ext cx="698050" cy="5499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sz="1350" b="1" i="0" dirty="0"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“</a:t>
              </a:r>
            </a:p>
          </p:txBody>
        </p:sp>
        <p:cxnSp>
          <p:nvCxnSpPr>
            <p:cNvPr id="11" name="Shape 33"/>
            <p:cNvCxnSpPr>
              <a:stCxn id="6" idx="5"/>
            </p:cNvCxnSpPr>
            <p:nvPr/>
          </p:nvCxnSpPr>
          <p:spPr>
            <a:xfrm>
              <a:off x="5041978" y="2419949"/>
              <a:ext cx="253800" cy="25770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34"/>
            <p:cNvCxnSpPr/>
            <p:nvPr/>
          </p:nvCxnSpPr>
          <p:spPr>
            <a:xfrm>
              <a:off x="4244700" y="1591868"/>
              <a:ext cx="654599" cy="0"/>
            </a:xfrm>
            <a:prstGeom prst="straightConnector1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561616954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6E93F-DF09-BCCD-360A-D83F73416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6" y="2608578"/>
            <a:ext cx="8614367" cy="2611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23170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28C72-9CB2-89D5-E208-1850C266D0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22" y="1423525"/>
            <a:ext cx="3780772" cy="249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491BD-84AE-3471-AEC8-3E6EEF1E2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83350"/>
            <a:ext cx="8931823" cy="204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747422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3BEF5-5CF4-9E12-DFE8-A1C52E7AF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98" y="1459441"/>
            <a:ext cx="5323062" cy="251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3F03A-D8EE-3DA5-EC4A-E9426C63E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82" y="4179714"/>
            <a:ext cx="2427550" cy="2409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052198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2. Communication channels</a:t>
            </a:r>
          </a:p>
          <a:p>
            <a:pPr lvl="1"/>
            <a:r>
              <a:rPr lang="en-US" dirty="0"/>
              <a:t>Direction, mode (request, response, pull, push), name, and type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3F9C1-92C5-3819-ED14-6B32FF5C1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36" y="3396591"/>
            <a:ext cx="5560460" cy="1935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23732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3</a:t>
            </a:r>
            <a:r>
              <a:rPr lang="en-US" sz="4000" dirty="0"/>
              <a:t>. Work completed</a:t>
            </a:r>
            <a:br>
              <a:rPr lang="en-US" sz="4000" dirty="0"/>
            </a:br>
            <a:r>
              <a:rPr lang="en-US" sz="3600" dirty="0"/>
              <a:t>c. UML notations for high-level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 Additional entities</a:t>
            </a:r>
          </a:p>
          <a:p>
            <a:pPr lvl="1"/>
            <a:r>
              <a:rPr lang="en-US" dirty="0"/>
              <a:t>User, DB, files, web services, networks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ABA15-E055-7CCA-B59B-668A322F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51" y="2837330"/>
            <a:ext cx="6946097" cy="3138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51818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9F9F9"/>
            </a:gs>
            <a:gs pos="45000">
              <a:schemeClr val="bg1"/>
            </a:gs>
            <a:gs pos="85000">
              <a:srgbClr val="C3C7A5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4</a:t>
            </a:r>
            <a:r>
              <a:rPr lang="en-US" sz="4000" dirty="0"/>
              <a:t>. Future work</a:t>
            </a:r>
            <a:br>
              <a:rPr lang="en-US" sz="4000" dirty="0"/>
            </a:br>
            <a:r>
              <a:rPr lang="en-US" sz="3600" dirty="0"/>
              <a:t>a. Tasks to complete [Obj3]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UML profile/extension for high-level design of </a:t>
            </a:r>
            <a:r>
              <a:rPr lang="en-GB" dirty="0" err="1"/>
              <a:t>RiWAs</a:t>
            </a:r>
            <a:endParaRPr lang="en-GB" dirty="0"/>
          </a:p>
          <a:p>
            <a:r>
              <a:rPr lang="en-GB" dirty="0"/>
              <a:t>Introduce UML profile/extension for the low-level design of </a:t>
            </a:r>
            <a:r>
              <a:rPr lang="en-GB" dirty="0" err="1"/>
              <a:t>RiWAs</a:t>
            </a:r>
            <a:endParaRPr lang="en-GB" dirty="0"/>
          </a:p>
          <a:p>
            <a:r>
              <a:rPr lang="en-GB" dirty="0"/>
              <a:t>Finalize the process, rules, and guidelines for the proposed design methodology</a:t>
            </a:r>
          </a:p>
          <a:p>
            <a:r>
              <a:rPr lang="en-GB" dirty="0"/>
              <a:t>Use case – design a real-world system and demonstrate the application of the proposed methodology</a:t>
            </a:r>
          </a:p>
          <a:p>
            <a:r>
              <a:rPr lang="en-GB" dirty="0"/>
              <a:t>Evaluate the proposed design methodology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0278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9F9F9"/>
            </a:gs>
            <a:gs pos="45000">
              <a:schemeClr val="bg1"/>
            </a:gs>
            <a:gs pos="85000">
              <a:srgbClr val="C3C7A5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4</a:t>
            </a:r>
            <a:r>
              <a:rPr lang="en-US" sz="4000" dirty="0"/>
              <a:t>. Future work</a:t>
            </a:r>
            <a:br>
              <a:rPr lang="en-US" sz="4000" dirty="0"/>
            </a:br>
            <a:r>
              <a:rPr lang="en-US" sz="3600" dirty="0"/>
              <a:t>b. Contributions [Obj3]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 comprehensive set of models</a:t>
            </a:r>
          </a:p>
          <a:p>
            <a:r>
              <a:rPr lang="en-GB" dirty="0"/>
              <a:t>A new UML profile</a:t>
            </a:r>
          </a:p>
          <a:p>
            <a:r>
              <a:rPr lang="en-GB" dirty="0"/>
              <a:t>A new design methodology for the RiWAs</a:t>
            </a:r>
          </a:p>
          <a:p>
            <a:r>
              <a:rPr lang="en-GB" dirty="0"/>
              <a:t>A case study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523442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5</a:t>
            </a:r>
            <a:r>
              <a:rPr lang="en-US" sz="4000" dirty="0"/>
              <a:t>. Methodology</a:t>
            </a:r>
            <a:br>
              <a:rPr lang="en-US" sz="4000" dirty="0"/>
            </a:br>
            <a:r>
              <a:rPr lang="en-US" sz="3600" dirty="0"/>
              <a:t>a. Research methods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Research type</a:t>
            </a:r>
          </a:p>
          <a:p>
            <a:r>
              <a:rPr lang="en-US" b="1" dirty="0"/>
              <a:t>Qualitative research </a:t>
            </a:r>
            <a:r>
              <a:rPr lang="en-US" dirty="0"/>
              <a:t>– complexity, completeness, simplicity, and easiness</a:t>
            </a:r>
          </a:p>
          <a:p>
            <a:r>
              <a:rPr lang="en-US" b="1" dirty="0"/>
              <a:t>Conceptual research</a:t>
            </a:r>
            <a:r>
              <a:rPr lang="en-US" dirty="0"/>
              <a:t> – Implementing a design methodology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60889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5</a:t>
            </a:r>
            <a:r>
              <a:rPr lang="en-US" sz="4000" dirty="0"/>
              <a:t>. Methodology</a:t>
            </a:r>
            <a:br>
              <a:rPr lang="en-US" sz="4000" dirty="0"/>
            </a:br>
            <a:r>
              <a:rPr lang="en-US" sz="3600" dirty="0"/>
              <a:t>a. Research methods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Research type</a:t>
            </a:r>
          </a:p>
          <a:p>
            <a:r>
              <a:rPr lang="en-US" b="1" dirty="0"/>
              <a:t>Qualitative research </a:t>
            </a:r>
            <a:r>
              <a:rPr lang="en-US" dirty="0"/>
              <a:t>– complexity, completeness, simplicity, and easiness</a:t>
            </a:r>
          </a:p>
          <a:p>
            <a:r>
              <a:rPr lang="en-US" b="1" dirty="0"/>
              <a:t>Conceptual research</a:t>
            </a:r>
            <a:r>
              <a:rPr lang="en-US" dirty="0"/>
              <a:t> – Implementing a design methodology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Research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28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714751" y="3832413"/>
            <a:ext cx="4838511" cy="2643530"/>
            <a:chOff x="0" y="0"/>
            <a:chExt cx="3753157" cy="1786011"/>
          </a:xfrm>
        </p:grpSpPr>
        <p:sp>
          <p:nvSpPr>
            <p:cNvPr id="7" name="Rectangle 6"/>
            <p:cNvSpPr/>
            <p:nvPr/>
          </p:nvSpPr>
          <p:spPr>
            <a:xfrm>
              <a:off x="1254369" y="0"/>
              <a:ext cx="1105786" cy="2977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b="1" dirty="0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Conceptual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488831"/>
              <a:ext cx="1105535" cy="2971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b="1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Formal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55985" y="1488831"/>
              <a:ext cx="1297172" cy="2971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GB" b="1" dirty="0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Developmental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27185" y="293077"/>
              <a:ext cx="850265" cy="1190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33600" y="293077"/>
              <a:ext cx="925032" cy="11908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137138" y="1711569"/>
              <a:ext cx="1297172" cy="1063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552767" y="694218"/>
              <a:ext cx="2635410" cy="3929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Software Engineering = </a:t>
              </a:r>
              <a:r>
                <a:rPr lang="en-GB" b="1" dirty="0" err="1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f</a:t>
              </a:r>
              <a:r>
                <a:rPr lang="en-GB" b="1" baseline="-25000" dirty="0" err="1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n</a:t>
              </a:r>
              <a:r>
                <a:rPr lang="en-GB" b="1" dirty="0">
                  <a:effectLst/>
                  <a:latin typeface="+mj-lt"/>
                  <a:ea typeface="Calibri" panose="020F0502020204030204" pitchFamily="34" charset="0"/>
                  <a:cs typeface="Iskoola Pota"/>
                </a:rPr>
                <a:t>(C,F,D)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4000" y="4934635"/>
            <a:ext cx="3412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Software Engineering Research Methodology (SERM)</a:t>
            </a:r>
          </a:p>
        </p:txBody>
      </p:sp>
    </p:spTree>
    <p:extLst>
      <p:ext uri="{BB962C8B-B14F-4D97-AF65-F5344CB8AC3E}">
        <p14:creationId xmlns:p14="http://schemas.microsoft.com/office/powerpoint/2010/main" val="1356544382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6"/>
          <p:cNvSpPr>
            <a:spLocks noGrp="1"/>
          </p:cNvSpPr>
          <p:nvPr>
            <p:ph idx="1"/>
          </p:nvPr>
        </p:nvSpPr>
        <p:spPr>
          <a:xfrm>
            <a:off x="205316" y="1597025"/>
            <a:ext cx="8786283" cy="463444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Process</a:t>
            </a:r>
            <a:endParaRPr lang="en-GB" b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5</a:t>
            </a:r>
            <a:r>
              <a:rPr lang="en-US" sz="4000" dirty="0"/>
              <a:t>. Methodology</a:t>
            </a:r>
            <a:br>
              <a:rPr lang="en-US" sz="4000" dirty="0"/>
            </a:br>
            <a:r>
              <a:rPr lang="en-US" sz="3600" dirty="0"/>
              <a:t>b. </a:t>
            </a:r>
            <a:r>
              <a:rPr lang="en-US" sz="2700" dirty="0"/>
              <a:t>Implementation of the Proposed Design Methodology</a:t>
            </a:r>
            <a:endParaRPr lang="en-GB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29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389995" y="2219122"/>
            <a:ext cx="8516938" cy="4304850"/>
            <a:chOff x="2786063" y="4499473"/>
            <a:chExt cx="6163011" cy="1997278"/>
          </a:xfrm>
        </p:grpSpPr>
        <p:grpSp>
          <p:nvGrpSpPr>
            <p:cNvPr id="6" name="Group 5"/>
            <p:cNvGrpSpPr/>
            <p:nvPr/>
          </p:nvGrpSpPr>
          <p:grpSpPr>
            <a:xfrm>
              <a:off x="2786063" y="4499473"/>
              <a:ext cx="6163011" cy="512781"/>
              <a:chOff x="0" y="20781"/>
              <a:chExt cx="6164504" cy="545123"/>
            </a:xfrm>
          </p:grpSpPr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1473279" y="62639"/>
                <a:ext cx="4691225" cy="45540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Identify general characteristics and features of RiWAs to address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Set requirements for high-level design aspects of RiWAs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Set requirements for low-level design aspects of RiWAs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0" y="20781"/>
                <a:ext cx="1402956" cy="54512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Step 1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: Set requirements</a:t>
                </a:r>
                <a:endParaRPr lang="en-GB" sz="2000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25800" y="5200650"/>
              <a:ext cx="5246856" cy="620713"/>
              <a:chOff x="-111370" y="-37078"/>
              <a:chExt cx="5247014" cy="621323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1246111" y="108449"/>
                <a:ext cx="3889533" cy="3082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Design architectural design language elements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Design detailed design language elements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-111370" y="-37078"/>
                <a:ext cx="1293757" cy="62132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Step 2</a:t>
                </a:r>
                <a:r>
                  <a:rPr lang="en-GB" sz="2000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: Design the language elements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24288" y="5874451"/>
              <a:ext cx="4653034" cy="622300"/>
              <a:chOff x="0" y="-94485"/>
              <a:chExt cx="4652594" cy="621885"/>
            </a:xfrm>
          </p:grpSpPr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1382334" y="102295"/>
                <a:ext cx="3270260" cy="29967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Define the models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  <a:p>
                <a:pPr marL="342900" marR="0" lvl="0" indent="-342900" algn="l">
                  <a:spcBef>
                    <a:spcPts val="0"/>
                  </a:spcBef>
                  <a:spcAft>
                    <a:spcPts val="0"/>
                  </a:spcAft>
                  <a:buFont typeface="Times New Roman" panose="02020603050405020304" pitchFamily="18" charset="0"/>
                  <a:buChar char="•"/>
                </a:pPr>
                <a:r>
                  <a:rPr lang="en-US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Define the rules and guidelines</a:t>
                </a:r>
                <a:endParaRPr lang="en-GB" dirty="0">
                  <a:effectLst/>
                  <a:latin typeface="+mj-lt"/>
                  <a:ea typeface="Calibri" panose="020F0502020204030204" pitchFamily="34" charset="0"/>
                  <a:cs typeface="Iskoola Pota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0" y="-94485"/>
                <a:ext cx="1289391" cy="62188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Step 3</a:t>
                </a:r>
                <a:r>
                  <a:rPr lang="en-GB" sz="2000" dirty="0">
                    <a:effectLst/>
                    <a:latin typeface="+mj-lt"/>
                    <a:ea typeface="Calibri" panose="020F0502020204030204" pitchFamily="34" charset="0"/>
                    <a:cs typeface="Iskoola Pota"/>
                  </a:rPr>
                  <a:t>: Implement the methodology</a:t>
                </a:r>
              </a:p>
            </p:txBody>
          </p:sp>
        </p:grpSp>
        <p:sp>
          <p:nvSpPr>
            <p:cNvPr id="15" name="Bent Arrow 14"/>
            <p:cNvSpPr/>
            <p:nvPr/>
          </p:nvSpPr>
          <p:spPr>
            <a:xfrm rot="10800000" flipH="1">
              <a:off x="2884488" y="5021263"/>
              <a:ext cx="339725" cy="381000"/>
            </a:xfrm>
            <a:prstGeom prst="bentArrow">
              <a:avLst>
                <a:gd name="adj1" fmla="val 25000"/>
                <a:gd name="adj2" fmla="val 25030"/>
                <a:gd name="adj3" fmla="val 25000"/>
                <a:gd name="adj4" fmla="val 4375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>
                <a:latin typeface="+mj-lt"/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10800000" flipH="1">
              <a:off x="3481388" y="5824538"/>
              <a:ext cx="339725" cy="381000"/>
            </a:xfrm>
            <a:prstGeom prst="bentArrow">
              <a:avLst>
                <a:gd name="adj1" fmla="val 25000"/>
                <a:gd name="adj2" fmla="val 25030"/>
                <a:gd name="adj3" fmla="val 25000"/>
                <a:gd name="adj4" fmla="val 4375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7840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2" y="238121"/>
            <a:ext cx="917786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1. Introduction</a:t>
            </a:r>
            <a:br>
              <a:rPr lang="en-US" sz="4000" dirty="0"/>
            </a:br>
            <a:r>
              <a:rPr lang="en-US" sz="4000" dirty="0"/>
              <a:t>a. Background – </a:t>
            </a:r>
            <a:r>
              <a:rPr lang="en-US" sz="3600" dirty="0"/>
              <a:t>Rich Web-based Applications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web-based systems</a:t>
            </a:r>
          </a:p>
          <a:p>
            <a:pPr lvl="1"/>
            <a:endParaRPr lang="en-US" b="1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8A28AA-EE15-81A5-BFC0-AD058A80EB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242358"/>
              </p:ext>
            </p:extLst>
          </p:nvPr>
        </p:nvGraphicFramePr>
        <p:xfrm>
          <a:off x="416859" y="1597025"/>
          <a:ext cx="8310282" cy="303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046865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4000" dirty="0"/>
              <a:t>5</a:t>
            </a:r>
            <a:r>
              <a:rPr lang="en-US" sz="4000" dirty="0"/>
              <a:t>. Methodology</a:t>
            </a:r>
            <a:br>
              <a:rPr lang="en-US" sz="4000" dirty="0"/>
            </a:br>
            <a:r>
              <a:rPr lang="en-US" sz="3600" dirty="0"/>
              <a:t>C. Evaluation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Self-evaluation</a:t>
            </a:r>
            <a:r>
              <a:rPr lang="en-US" dirty="0"/>
              <a:t> </a:t>
            </a:r>
            <a:r>
              <a:rPr lang="en-GB" dirty="0"/>
              <a:t>–</a:t>
            </a:r>
            <a:r>
              <a:rPr lang="en-US" dirty="0"/>
              <a:t> to identify the pros and cons of the produces design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Contextualized comparisons </a:t>
            </a:r>
            <a:r>
              <a:rPr lang="en-GB" dirty="0"/>
              <a:t>– to compare the introduced methodology against the available solutions, to reflect the advancements and 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Expert evaluation </a:t>
            </a:r>
            <a:r>
              <a:rPr lang="en-US" dirty="0"/>
              <a:t>– To verify the usefulness, based on the opinions of the domain experts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Triangulate the results to derive conclusions.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49835"/>
      </p:ext>
    </p:extLst>
  </p:cSld>
  <p:clrMapOvr>
    <a:masterClrMapping/>
  </p:clrMapOvr>
  <p:transition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1663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 and 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31</a:t>
            </a:fld>
            <a:endParaRPr lang="en-GB"/>
          </a:p>
        </p:txBody>
      </p:sp>
      <p:grpSp>
        <p:nvGrpSpPr>
          <p:cNvPr id="7" name="Shape 27"/>
          <p:cNvGrpSpPr/>
          <p:nvPr/>
        </p:nvGrpSpPr>
        <p:grpSpPr>
          <a:xfrm>
            <a:off x="256390" y="243925"/>
            <a:ext cx="1580939" cy="1544724"/>
            <a:chOff x="3754950" y="1132925"/>
            <a:chExt cx="1580939" cy="1544724"/>
          </a:xfrm>
        </p:grpSpPr>
        <p:sp>
          <p:nvSpPr>
            <p:cNvPr id="8" name="Shape 28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350"/>
            </a:p>
          </p:txBody>
        </p:sp>
        <p:sp>
          <p:nvSpPr>
            <p:cNvPr id="9" name="Shape 29"/>
            <p:cNvSpPr/>
            <p:nvPr/>
          </p:nvSpPr>
          <p:spPr>
            <a:xfrm rot="-5400000">
              <a:off x="3754950" y="1132925"/>
              <a:ext cx="1480499" cy="1480499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350"/>
            </a:p>
          </p:txBody>
        </p:sp>
        <p:cxnSp>
          <p:nvCxnSpPr>
            <p:cNvPr id="10" name="Shape 30"/>
            <p:cNvCxnSpPr>
              <a:endCxn id="8" idx="1"/>
            </p:cNvCxnSpPr>
            <p:nvPr/>
          </p:nvCxnSpPr>
          <p:spPr>
            <a:xfrm>
              <a:off x="3890221" y="1268192"/>
              <a:ext cx="211800" cy="211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31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12" name="Shape 32"/>
            <p:cNvSpPr/>
            <p:nvPr/>
          </p:nvSpPr>
          <p:spPr>
            <a:xfrm>
              <a:off x="4222975" y="1683232"/>
              <a:ext cx="698050" cy="5499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sz="1350" b="1" i="0" dirty="0"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13" name="Shape 33"/>
            <p:cNvCxnSpPr>
              <a:stCxn id="8" idx="5"/>
            </p:cNvCxnSpPr>
            <p:nvPr/>
          </p:nvCxnSpPr>
          <p:spPr>
            <a:xfrm>
              <a:off x="5041978" y="2419949"/>
              <a:ext cx="253800" cy="2577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34"/>
            <p:cNvCxnSpPr/>
            <p:nvPr/>
          </p:nvCxnSpPr>
          <p:spPr>
            <a:xfrm>
              <a:off x="4244700" y="1591868"/>
              <a:ext cx="654599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5" name="Shape 31"/>
          <p:cNvCxnSpPr/>
          <p:nvPr/>
        </p:nvCxnSpPr>
        <p:spPr>
          <a:xfrm rot="5400000">
            <a:off x="4588933" y="2436360"/>
            <a:ext cx="0" cy="1393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5397503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2" y="238121"/>
            <a:ext cx="917786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1. Introduction</a:t>
            </a:r>
            <a:br>
              <a:rPr lang="en-US" sz="4000" dirty="0"/>
            </a:br>
            <a:r>
              <a:rPr lang="en-US" sz="4000" dirty="0"/>
              <a:t>a. Background – </a:t>
            </a:r>
            <a:r>
              <a:rPr lang="en-US" sz="3600" dirty="0"/>
              <a:t>Rich Web-based Applications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web-based systems</a:t>
            </a:r>
          </a:p>
          <a:p>
            <a:pPr lvl="1"/>
            <a:endParaRPr lang="en-US" b="1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8A28AA-EE15-81A5-BFC0-AD058A80EB1B}"/>
              </a:ext>
            </a:extLst>
          </p:cNvPr>
          <p:cNvGraphicFramePr/>
          <p:nvPr/>
        </p:nvGraphicFramePr>
        <p:xfrm>
          <a:off x="416859" y="1597025"/>
          <a:ext cx="8310282" cy="3037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48B8D1-A06A-507B-7C19-667C7F8386A0}"/>
              </a:ext>
            </a:extLst>
          </p:cNvPr>
          <p:cNvGrpSpPr/>
          <p:nvPr/>
        </p:nvGrpSpPr>
        <p:grpSpPr>
          <a:xfrm>
            <a:off x="860954" y="3771900"/>
            <a:ext cx="7422092" cy="3086100"/>
            <a:chOff x="799040" y="3348569"/>
            <a:chExt cx="7422092" cy="3086100"/>
          </a:xfrm>
        </p:grpSpPr>
        <p:pic>
          <p:nvPicPr>
            <p:cNvPr id="7" name="Picture 2" descr="Download Free png Google App Icon Png #339426 - Free Icons Library -  DLPNG.com">
              <a:extLst>
                <a:ext uri="{FF2B5EF4-FFF2-40B4-BE49-F238E27FC236}">
                  <a16:creationId xmlns:a16="http://schemas.microsoft.com/office/drawing/2014/main" id="{5A50B912-7F08-41A6-FDD2-EC8A535DD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040" y="3348569"/>
              <a:ext cx="3727175" cy="308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ownload Free png Social Media App Logo Png, Transparent Png - kindpng -  DLPNG.com">
              <a:extLst>
                <a:ext uri="{FF2B5EF4-FFF2-40B4-BE49-F238E27FC236}">
                  <a16:creationId xmlns:a16="http://schemas.microsoft.com/office/drawing/2014/main" id="{E82EB26B-182E-3E65-D736-19286B463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8605" y1="76410" x2="28605" y2="76410"/>
                          <a14:foregroundMark x1="29767" y1="87863" x2="29767" y2="87863"/>
                          <a14:foregroundMark x1="25000" y1="81880" x2="25000" y2="81880"/>
                          <a14:foregroundMark x1="25349" y1="79487" x2="25349" y2="79487"/>
                          <a14:foregroundMark x1="29651" y1="82393" x2="29651" y2="82393"/>
                          <a14:foregroundMark x1="45116" y1="80000" x2="45116" y2="80000"/>
                          <a14:foregroundMark x1="56163" y1="85299" x2="56163" y2="85299"/>
                          <a14:foregroundMark x1="49651" y1="83932" x2="49651" y2="83932"/>
                          <a14:foregroundMark x1="67674" y1="80000" x2="67674" y2="80000"/>
                          <a14:foregroundMark x1="75233" y1="81709" x2="75233" y2="81709"/>
                          <a14:foregroundMark x1="69302" y1="54872" x2="69302" y2="54872"/>
                          <a14:foregroundMark x1="77558" y1="54359" x2="77558" y2="54359"/>
                          <a14:foregroundMark x1="53721" y1="44103" x2="53721" y2="44103"/>
                          <a14:foregroundMark x1="54535" y1="56239" x2="54535" y2="56239"/>
                          <a14:foregroundMark x1="48837" y1="49915" x2="48837" y2="49915"/>
                          <a14:foregroundMark x1="53488" y1="52137" x2="53488" y2="52137"/>
                          <a14:foregroundMark x1="53605" y1="48547" x2="53605" y2="48547"/>
                          <a14:foregroundMark x1="49651" y1="44274" x2="49651" y2="44274"/>
                          <a14:foregroundMark x1="50465" y1="82222" x2="50465" y2="82222"/>
                          <a14:foregroundMark x1="20814" y1="17265" x2="20814" y2="17265"/>
                          <a14:foregroundMark x1="32209" y1="21368" x2="32209" y2="21368"/>
                          <a14:foregroundMark x1="30000" y1="20171" x2="30000" y2="20171"/>
                          <a14:foregroundMark x1="24419" y1="16581" x2="24419" y2="16581"/>
                          <a14:foregroundMark x1="21279" y1="14530" x2="21279" y2="14530"/>
                          <a14:foregroundMark x1="45000" y1="19145" x2="45000" y2="19145"/>
                          <a14:foregroundMark x1="47442" y1="23077" x2="47442" y2="23077"/>
                          <a14:foregroundMark x1="46279" y1="15385" x2="46279" y2="15385"/>
                          <a14:foregroundMark x1="49767" y1="18462" x2="49767" y2="18462"/>
                          <a14:foregroundMark x1="67326" y1="18120" x2="67326" y2="18120"/>
                          <a14:foregroundMark x1="69070" y1="22222" x2="69070" y2="22222"/>
                          <a14:foregroundMark x1="71163" y1="18462" x2="71163" y2="18462"/>
                          <a14:foregroundMark x1="51047" y1="48547" x2="51047" y2="48547"/>
                          <a14:foregroundMark x1="46163" y1="19316" x2="46163" y2="19316"/>
                          <a14:foregroundMark x1="48023" y1="12821" x2="48023" y2="12821"/>
                          <a14:foregroundMark x1="52209" y1="15214" x2="52209" y2="15214"/>
                          <a14:foregroundMark x1="45349" y1="12308" x2="45349" y2="123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107" y="3452781"/>
              <a:ext cx="4137025" cy="2814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391376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a. Background – SE methodology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Software engineering methodology is a framework that governs the engineering project by defining a set of methods selected for a software engineering project based on specific criteria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42077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a. Background – SE methodology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Software engineering methodology is a framework that governs the engineering project by defining a set of methods selected for a software engineering project based on specific criteria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Methods</a:t>
            </a:r>
          </a:p>
          <a:p>
            <a:pPr lvl="1"/>
            <a:r>
              <a:rPr lang="en-US" dirty="0"/>
              <a:t>Engineering approaches (model driven engineering, agile SE)</a:t>
            </a:r>
          </a:p>
          <a:p>
            <a:pPr lvl="1"/>
            <a:r>
              <a:rPr lang="en-US" dirty="0"/>
              <a:t>Design and development Approaches (OODD, structured DD)</a:t>
            </a:r>
          </a:p>
          <a:p>
            <a:pPr lvl="1"/>
            <a:r>
              <a:rPr lang="en-US" dirty="0"/>
              <a:t>Modelling languages (syntax and models)</a:t>
            </a:r>
          </a:p>
          <a:p>
            <a:pPr lvl="1"/>
            <a:r>
              <a:rPr lang="en-US" dirty="0"/>
              <a:t>Standards, guidelines, tools, practices, policies, …..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18387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a. Background – Design methodology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b="1" dirty="0"/>
          </a:p>
          <a:p>
            <a:r>
              <a:rPr lang="en-GB" b="1" dirty="0"/>
              <a:t>high-level/preliminary design</a:t>
            </a:r>
            <a:r>
              <a:rPr lang="en-GB" dirty="0"/>
              <a:t> (architectural design)</a:t>
            </a:r>
          </a:p>
          <a:p>
            <a:pPr lvl="1"/>
            <a:r>
              <a:rPr lang="en-US" dirty="0"/>
              <a:t>Informal Box-and-Line Drawing</a:t>
            </a:r>
          </a:p>
          <a:p>
            <a:pPr lvl="1"/>
            <a:r>
              <a:rPr lang="en-US" dirty="0"/>
              <a:t>Architectural Description Languages (ADLs)</a:t>
            </a:r>
          </a:p>
          <a:p>
            <a:pPr lvl="1"/>
            <a:r>
              <a:rPr lang="en-US" dirty="0"/>
              <a:t>UML-based Architectural Modelling – </a:t>
            </a:r>
            <a:r>
              <a:rPr lang="en-US" dirty="0" err="1"/>
              <a:t>SysML</a:t>
            </a:r>
            <a:r>
              <a:rPr lang="en-US" dirty="0"/>
              <a:t>, C4 model</a:t>
            </a:r>
          </a:p>
          <a:p>
            <a:pPr lvl="1"/>
            <a:endParaRPr lang="en-US" dirty="0"/>
          </a:p>
          <a:p>
            <a:r>
              <a:rPr lang="en-US" b="1" dirty="0"/>
              <a:t>low-level/detailed design</a:t>
            </a:r>
          </a:p>
          <a:p>
            <a:pPr lvl="1"/>
            <a:r>
              <a:rPr lang="en-US" dirty="0"/>
              <a:t>Processing/business logic</a:t>
            </a:r>
          </a:p>
          <a:p>
            <a:pPr lvl="1"/>
            <a:r>
              <a:rPr lang="en-US" dirty="0"/>
              <a:t>Communication logic and APIs</a:t>
            </a:r>
          </a:p>
          <a:p>
            <a:pPr lvl="1"/>
            <a:r>
              <a:rPr lang="en-US" dirty="0"/>
              <a:t>GUIs and events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24441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b. Problem and Motivation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Research problem is the unavailability of a </a:t>
            </a:r>
            <a:r>
              <a:rPr lang="en-GB" b="1" dirty="0"/>
              <a:t>complete design methodology</a:t>
            </a:r>
            <a:r>
              <a:rPr lang="en-GB" dirty="0"/>
              <a:t> dedicated to catering to the specificity of the RiWAs.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17267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Introduction</a:t>
            </a:r>
            <a:br>
              <a:rPr lang="en-US" sz="4000" dirty="0"/>
            </a:br>
            <a:r>
              <a:rPr lang="en-US" sz="3600" dirty="0"/>
              <a:t>b. Problem and Motivation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Research problem is the unavailability of a </a:t>
            </a:r>
            <a:r>
              <a:rPr lang="en-GB" b="1" dirty="0"/>
              <a:t>complete design methodology</a:t>
            </a:r>
            <a:r>
              <a:rPr lang="en-GB" dirty="0"/>
              <a:t> dedicated to catering to the specificity of the RiWAs.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u="sng" dirty="0"/>
              <a:t>Available solutions (low adoptability)</a:t>
            </a:r>
          </a:p>
          <a:p>
            <a:r>
              <a:rPr lang="en-US" b="1" dirty="0"/>
              <a:t>Incomplete</a:t>
            </a:r>
            <a:r>
              <a:rPr lang="en-US" dirty="0"/>
              <a:t> – Do not address all the aspects of RiWAs, like </a:t>
            </a:r>
          </a:p>
          <a:p>
            <a:pPr lvl="1"/>
            <a:r>
              <a:rPr lang="en-US" dirty="0"/>
              <a:t>DC related logic and API modelling</a:t>
            </a:r>
          </a:p>
          <a:p>
            <a:pPr lvl="1"/>
            <a:r>
              <a:rPr lang="en-US" dirty="0"/>
              <a:t>Business logic distribution</a:t>
            </a:r>
          </a:p>
          <a:p>
            <a:r>
              <a:rPr lang="en-US" b="1" dirty="0"/>
              <a:t>Complex</a:t>
            </a:r>
            <a:r>
              <a:rPr lang="en-US" dirty="0"/>
              <a:t> – Lots of new syntax and models, resulting  a higher learning curve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436C-CD8C-4215-A56F-F0DDEEEAAB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677703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4643</TotalTime>
  <Words>1301</Words>
  <Application>Microsoft Office PowerPoint</Application>
  <PresentationFormat>On-screen Show (4:3)</PresentationFormat>
  <Paragraphs>222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Bahnschrift SemiBold</vt:lpstr>
      <vt:lpstr>Calibri</vt:lpstr>
      <vt:lpstr>Calibri Light</vt:lpstr>
      <vt:lpstr>Times New Roman</vt:lpstr>
      <vt:lpstr>Office Theme</vt:lpstr>
      <vt:lpstr>Design Methodology for  Rich Web-based Applications </vt:lpstr>
      <vt:lpstr>Content</vt:lpstr>
      <vt:lpstr>1. Introduction a. Background – Rich Web-based Applications</vt:lpstr>
      <vt:lpstr>1. Introduction a. Background – Rich Web-based Applications</vt:lpstr>
      <vt:lpstr>1. Introduction a. Background – SE methodology</vt:lpstr>
      <vt:lpstr>1. Introduction a. Background – SE methodology</vt:lpstr>
      <vt:lpstr>1. Introduction a. Background – Design methodology</vt:lpstr>
      <vt:lpstr>1. Introduction b. Problem and Motivation</vt:lpstr>
      <vt:lpstr>1. Introduction b. Problem and Motivation</vt:lpstr>
      <vt:lpstr>1. Introduction c. Aim and Objectives</vt:lpstr>
      <vt:lpstr>1. Introduction c. Aim and Objectives</vt:lpstr>
      <vt:lpstr>1. Introduction d. Research Hypotheses</vt:lpstr>
      <vt:lpstr>2. Literature review High-level design methods </vt:lpstr>
      <vt:lpstr>2. Literature review Low-level design methods </vt:lpstr>
      <vt:lpstr>3. Work completed a. General characteristics of RiWA [Obj 1]</vt:lpstr>
      <vt:lpstr>3. Work completed b. Comprehensive style for RiWA [Obj 2]</vt:lpstr>
      <vt:lpstr>3. Work completed c. Requirements for high-level design</vt:lpstr>
      <vt:lpstr>3. Work completed c. UML notations for high-level design</vt:lpstr>
      <vt:lpstr>3. Work completed c. UML notations for high-level design</vt:lpstr>
      <vt:lpstr>3. Work completed c. UML notations for high-level design</vt:lpstr>
      <vt:lpstr>3. Work completed c. UML notations for high-level design</vt:lpstr>
      <vt:lpstr>3. Work completed c. UML notations for high-level design</vt:lpstr>
      <vt:lpstr>3. Work completed c. UML notations for high-level design</vt:lpstr>
      <vt:lpstr>3. Work completed c. UML notations for high-level design</vt:lpstr>
      <vt:lpstr>4. Future work a. Tasks to complete [Obj3]</vt:lpstr>
      <vt:lpstr>4. Future work b. Contributions [Obj3]</vt:lpstr>
      <vt:lpstr>5. Methodology a. Research methods</vt:lpstr>
      <vt:lpstr>5. Methodology a. Research methods</vt:lpstr>
      <vt:lpstr>5. Methodology b. Implementation of the Proposed Design Methodology</vt:lpstr>
      <vt:lpstr>5. Methodology C. Evaluation</vt:lpstr>
      <vt:lpstr>Thank you  Q and A</vt:lpstr>
    </vt:vector>
  </TitlesOfParts>
  <Company>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Nalaka R. Dissanayake</dc:creator>
  <cp:lastModifiedBy>Dissanayake Mudiyanselage Dissanayake</cp:lastModifiedBy>
  <cp:revision>111</cp:revision>
  <dcterms:created xsi:type="dcterms:W3CDTF">2019-11-26T07:55:16Z</dcterms:created>
  <dcterms:modified xsi:type="dcterms:W3CDTF">2023-06-08T09:44:51Z</dcterms:modified>
</cp:coreProperties>
</file>