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5"/>
  </p:notesMasterIdLst>
  <p:sldIdLst>
    <p:sldId id="256" r:id="rId2"/>
    <p:sldId id="257" r:id="rId3"/>
    <p:sldId id="281" r:id="rId4"/>
    <p:sldId id="273" r:id="rId5"/>
    <p:sldId id="280" r:id="rId6"/>
    <p:sldId id="258" r:id="rId7"/>
    <p:sldId id="261" r:id="rId8"/>
    <p:sldId id="287" r:id="rId9"/>
    <p:sldId id="282" r:id="rId10"/>
    <p:sldId id="283" r:id="rId11"/>
    <p:sldId id="262" r:id="rId12"/>
    <p:sldId id="266" r:id="rId13"/>
    <p:sldId id="267" r:id="rId14"/>
    <p:sldId id="274" r:id="rId15"/>
    <p:sldId id="284" r:id="rId16"/>
    <p:sldId id="268" r:id="rId17"/>
    <p:sldId id="275" r:id="rId18"/>
    <p:sldId id="276" r:id="rId19"/>
    <p:sldId id="277" r:id="rId20"/>
    <p:sldId id="285" r:id="rId21"/>
    <p:sldId id="286" r:id="rId22"/>
    <p:sldId id="28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697"/>
    <p:restoredTop sz="94680"/>
  </p:normalViewPr>
  <p:slideViewPr>
    <p:cSldViewPr snapToGrid="0" snapToObjects="1">
      <p:cViewPr>
        <p:scale>
          <a:sx n="94" d="100"/>
          <a:sy n="94" d="100"/>
        </p:scale>
        <p:origin x="1272" y="440"/>
      </p:cViewPr>
      <p:guideLst/>
    </p:cSldViewPr>
  </p:slideViewPr>
  <p:notesTextViewPr>
    <p:cViewPr>
      <p:scale>
        <a:sx n="1" d="1"/>
        <a:sy n="1" d="1"/>
      </p:scale>
      <p:origin x="0" y="0"/>
    </p:cViewPr>
  </p:notesTextViewPr>
  <p:notesViewPr>
    <p:cSldViewPr snapToGrid="0" snapToObjects="1">
      <p:cViewPr varScale="1">
        <p:scale>
          <a:sx n="85" d="100"/>
          <a:sy n="85" d="100"/>
        </p:scale>
        <p:origin x="3928"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322C99-C84C-A842-A069-05CB06A046BD}" type="datetimeFigureOut">
              <a:rPr lang="en-US" smtClean="0"/>
              <a:t>1/23/20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51B443-027D-8743-8EB1-68A4E2F069D3}" type="slidenum">
              <a:rPr lang="en-US" smtClean="0"/>
              <a:t>‹#›</a:t>
            </a:fld>
            <a:endParaRPr lang="en-US"/>
          </a:p>
        </p:txBody>
      </p:sp>
    </p:spTree>
    <p:extLst>
      <p:ext uri="{BB962C8B-B14F-4D97-AF65-F5344CB8AC3E}">
        <p14:creationId xmlns:p14="http://schemas.microsoft.com/office/powerpoint/2010/main" val="29230874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5</a:t>
            </a:fld>
            <a:endParaRPr lang="en-US"/>
          </a:p>
        </p:txBody>
      </p:sp>
    </p:spTree>
    <p:extLst>
      <p:ext uri="{BB962C8B-B14F-4D97-AF65-F5344CB8AC3E}">
        <p14:creationId xmlns:p14="http://schemas.microsoft.com/office/powerpoint/2010/main" val="1935377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6</a:t>
            </a:fld>
            <a:endParaRPr lang="en-US"/>
          </a:p>
        </p:txBody>
      </p:sp>
    </p:spTree>
    <p:extLst>
      <p:ext uri="{BB962C8B-B14F-4D97-AF65-F5344CB8AC3E}">
        <p14:creationId xmlns:p14="http://schemas.microsoft.com/office/powerpoint/2010/main" val="11318376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7</a:t>
            </a:fld>
            <a:endParaRPr lang="en-US"/>
          </a:p>
        </p:txBody>
      </p:sp>
    </p:spTree>
    <p:extLst>
      <p:ext uri="{BB962C8B-B14F-4D97-AF65-F5344CB8AC3E}">
        <p14:creationId xmlns:p14="http://schemas.microsoft.com/office/powerpoint/2010/main" val="4054400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8</a:t>
            </a:fld>
            <a:endParaRPr lang="en-US"/>
          </a:p>
        </p:txBody>
      </p:sp>
    </p:spTree>
    <p:extLst>
      <p:ext uri="{BB962C8B-B14F-4D97-AF65-F5344CB8AC3E}">
        <p14:creationId xmlns:p14="http://schemas.microsoft.com/office/powerpoint/2010/main" val="8688145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9</a:t>
            </a:fld>
            <a:endParaRPr lang="en-US"/>
          </a:p>
        </p:txBody>
      </p:sp>
    </p:spTree>
    <p:extLst>
      <p:ext uri="{BB962C8B-B14F-4D97-AF65-F5344CB8AC3E}">
        <p14:creationId xmlns:p14="http://schemas.microsoft.com/office/powerpoint/2010/main" val="2812138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10</a:t>
            </a:fld>
            <a:endParaRPr lang="en-US"/>
          </a:p>
        </p:txBody>
      </p:sp>
    </p:spTree>
    <p:extLst>
      <p:ext uri="{BB962C8B-B14F-4D97-AF65-F5344CB8AC3E}">
        <p14:creationId xmlns:p14="http://schemas.microsoft.com/office/powerpoint/2010/main" val="295035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11</a:t>
            </a:fld>
            <a:endParaRPr lang="en-US"/>
          </a:p>
        </p:txBody>
      </p:sp>
    </p:spTree>
    <p:extLst>
      <p:ext uri="{BB962C8B-B14F-4D97-AF65-F5344CB8AC3E}">
        <p14:creationId xmlns:p14="http://schemas.microsoft.com/office/powerpoint/2010/main" val="357089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351B443-027D-8743-8EB1-68A4E2F069D3}" type="slidenum">
              <a:rPr lang="en-US" smtClean="0"/>
              <a:t>12</a:t>
            </a:fld>
            <a:endParaRPr lang="en-US"/>
          </a:p>
        </p:txBody>
      </p:sp>
    </p:spTree>
    <p:extLst>
      <p:ext uri="{BB962C8B-B14F-4D97-AF65-F5344CB8AC3E}">
        <p14:creationId xmlns:p14="http://schemas.microsoft.com/office/powerpoint/2010/main" val="6861842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5FA15-B2B1-2841-9CA4-555B12AB3027}"/>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7F515DC-4667-CD4B-A500-C1247DB5F77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CF3CBE42-7543-2047-AEB5-EECE8DAC44AE}"/>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520B3B0F-5A47-A44F-9F1A-1D67BB8AE2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A54FE9-ABBA-884B-AF3A-8C7F9054A811}"/>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36817690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E2AF-1505-7D42-9BD9-C53BA88EA76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B935247-69D4-BC41-963E-B05ACC6C3000}"/>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2A3B5D77-1943-2143-9E73-2572762FFB9F}"/>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EDC8E1E0-188C-F64B-840E-C30D618B1DC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C72A07-1E5B-B240-9F84-896052A07635}"/>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28730561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E3EBCD-3F07-744D-9D80-2843417BA9D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D8A916C5-F8A1-8047-B3E8-5DF20C5CFB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159322ED-4F4B-3041-871B-E1119A3541A2}"/>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D0C5689D-F201-4D4E-BAC2-B876E41A289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2ADE14-220C-C443-9189-3931F8E15767}"/>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1598297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F0D2B-B2EC-0C44-A517-2A9D11108EF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F5247C1-99FD-634A-8814-3FF3FFB418F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8B83F2-E1A0-DE49-BE66-E1CEB404F949}"/>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9E8ED7B9-3196-9A4A-9F49-8BA6C080EF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F36C12-F64C-BE42-A27B-FB34C2D15E5D}"/>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1695863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9DA28-7733-2E46-ADBD-6F4F7FDB4B5D}"/>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4989DC6-9CE7-6949-9562-92393E2455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1157856D-4347-4E4D-BC3C-21BC2A51983B}"/>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E576F7DD-9A06-D543-BA32-E84F93C782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915DB16-F910-FA4F-99EE-B0EA9AA47EBB}"/>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105524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58FA8D-22AC-A643-9F15-832ADC26E5D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76D554F8-53FF-AA4B-8738-6668F40E9E69}"/>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3C7FA585-2904-CD41-B063-1E5853E43575}"/>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5A159036-3A17-FC46-A747-DE3118D88C8F}"/>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6" name="Footer Placeholder 5">
            <a:extLst>
              <a:ext uri="{FF2B5EF4-FFF2-40B4-BE49-F238E27FC236}">
                <a16:creationId xmlns:a16="http://schemas.microsoft.com/office/drawing/2014/main" id="{764F6B14-8679-8E4D-B5D5-CE71AC9AE2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CC0DFD-9117-3648-9012-8DA3BCF0B90D}"/>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834166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C8548-ABB6-544A-B1AA-F273AC78B230}"/>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E546802-CB00-2A4A-82FD-A1EBF64A62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A5E3B742-5750-1C48-95C1-49EF06838DF1}"/>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2759406E-3F43-2744-9FA5-0B9F54DA7D5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47790D86-C8FE-FD43-B438-58E1D720F416}"/>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A9026AF-6B8B-3648-8E70-BB4B757EAAC2}"/>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8" name="Footer Placeholder 7">
            <a:extLst>
              <a:ext uri="{FF2B5EF4-FFF2-40B4-BE49-F238E27FC236}">
                <a16:creationId xmlns:a16="http://schemas.microsoft.com/office/drawing/2014/main" id="{2C9D209E-9424-5246-A9CC-5B92AC2C6D3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1877A2D-49CF-3148-8C96-B946FFE2437C}"/>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22936331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1A9BE8-A765-0F4A-B1FE-8AB797255CFB}"/>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B612507-77CF-D345-A60A-943676527437}"/>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4" name="Footer Placeholder 3">
            <a:extLst>
              <a:ext uri="{FF2B5EF4-FFF2-40B4-BE49-F238E27FC236}">
                <a16:creationId xmlns:a16="http://schemas.microsoft.com/office/drawing/2014/main" id="{D44303B1-D043-4748-9F2B-0CF6A8F3F1C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853A408-07F1-0947-AA00-A78230398A19}"/>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7703961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C764DCA-716E-6E43-9D07-C3B8250F3DC2}"/>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3" name="Footer Placeholder 2">
            <a:extLst>
              <a:ext uri="{FF2B5EF4-FFF2-40B4-BE49-F238E27FC236}">
                <a16:creationId xmlns:a16="http://schemas.microsoft.com/office/drawing/2014/main" id="{285792A6-483B-E94B-9E97-FAB67D93720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1C4DAE-62F7-C743-9F98-A4ED2EAC1212}"/>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2785412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2B3816-7992-7A4E-8A2E-CDFA3982790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AE21C779-72F0-1540-9CF7-2B189FC759C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502EDEE4-0D89-3D4B-8CE6-C48387FD73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516BF59C-813D-584B-87EC-0269BC3A0510}"/>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6" name="Footer Placeholder 5">
            <a:extLst>
              <a:ext uri="{FF2B5EF4-FFF2-40B4-BE49-F238E27FC236}">
                <a16:creationId xmlns:a16="http://schemas.microsoft.com/office/drawing/2014/main" id="{CE425CF8-F566-4B45-98A6-26AEAEBD45B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3DABD9-7BD4-A141-A70E-1C7FCE7368A1}"/>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5955968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9202BB-C77D-6344-B327-25450E39C478}"/>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39A8B83-3BEE-594D-9EA4-C265F1AF779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E14EA82-7CF8-9847-947E-03D05B98DE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38B7337-245F-1143-955A-DD284D08951F}"/>
              </a:ext>
            </a:extLst>
          </p:cNvPr>
          <p:cNvSpPr>
            <a:spLocks noGrp="1"/>
          </p:cNvSpPr>
          <p:nvPr>
            <p:ph type="dt" sz="half" idx="10"/>
          </p:nvPr>
        </p:nvSpPr>
        <p:spPr/>
        <p:txBody>
          <a:bodyPr/>
          <a:lstStyle/>
          <a:p>
            <a:fld id="{7AC07C46-875D-C240-A076-03BB26E0FF32}" type="datetimeFigureOut">
              <a:rPr lang="en-US" smtClean="0"/>
              <a:t>1/21/20</a:t>
            </a:fld>
            <a:endParaRPr lang="en-US"/>
          </a:p>
        </p:txBody>
      </p:sp>
      <p:sp>
        <p:nvSpPr>
          <p:cNvPr id="6" name="Footer Placeholder 5">
            <a:extLst>
              <a:ext uri="{FF2B5EF4-FFF2-40B4-BE49-F238E27FC236}">
                <a16:creationId xmlns:a16="http://schemas.microsoft.com/office/drawing/2014/main" id="{6D866D4E-C0CC-2746-8734-060A0DC02A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52883E1-C2D0-9D41-93D6-0E1A3DAA6853}"/>
              </a:ext>
            </a:extLst>
          </p:cNvPr>
          <p:cNvSpPr>
            <a:spLocks noGrp="1"/>
          </p:cNvSpPr>
          <p:nvPr>
            <p:ph type="sldNum" sz="quarter" idx="12"/>
          </p:nvPr>
        </p:nvSpPr>
        <p:spPr/>
        <p:txBody>
          <a:bodyPr/>
          <a:lstStyle/>
          <a:p>
            <a:fld id="{F3193DA0-191A-DE45-8CC9-707FD80050F9}" type="slidenum">
              <a:rPr lang="en-US" smtClean="0"/>
              <a:t>‹#›</a:t>
            </a:fld>
            <a:endParaRPr lang="en-US"/>
          </a:p>
        </p:txBody>
      </p:sp>
    </p:spTree>
    <p:extLst>
      <p:ext uri="{BB962C8B-B14F-4D97-AF65-F5344CB8AC3E}">
        <p14:creationId xmlns:p14="http://schemas.microsoft.com/office/powerpoint/2010/main" val="154571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8B615FD-74FF-4E44-9D11-1DD164960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0BF680A-A3F7-E846-AAE3-7D2D4F16CFE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78608B7-3F31-3E41-B63A-0537CB9F95C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C07C46-875D-C240-A076-03BB26E0FF32}" type="datetimeFigureOut">
              <a:rPr lang="en-US" smtClean="0"/>
              <a:t>1/21/20</a:t>
            </a:fld>
            <a:endParaRPr lang="en-US"/>
          </a:p>
        </p:txBody>
      </p:sp>
      <p:sp>
        <p:nvSpPr>
          <p:cNvPr id="5" name="Footer Placeholder 4">
            <a:extLst>
              <a:ext uri="{FF2B5EF4-FFF2-40B4-BE49-F238E27FC236}">
                <a16:creationId xmlns:a16="http://schemas.microsoft.com/office/drawing/2014/main" id="{72872F08-71ED-604E-AE0E-A66C591EBF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109B016-4907-034D-A099-EDAAAF4276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193DA0-191A-DE45-8CC9-707FD80050F9}" type="slidenum">
              <a:rPr lang="en-US" smtClean="0"/>
              <a:t>‹#›</a:t>
            </a:fld>
            <a:endParaRPr lang="en-US"/>
          </a:p>
        </p:txBody>
      </p:sp>
    </p:spTree>
    <p:extLst>
      <p:ext uri="{BB962C8B-B14F-4D97-AF65-F5344CB8AC3E}">
        <p14:creationId xmlns:p14="http://schemas.microsoft.com/office/powerpoint/2010/main" val="17919117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ideo" Target="https://www.youtube.com/embed/MzMPxIchA80?start=45&amp;feature=oembed"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https://www.youtube.com/embed/BDb1oTfcmCI?start=66&amp;feature=oembed"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ideo" Target="https://www.youtube.com/embed/EOTebhPy04g?start=445&amp;feature=oembed" TargetMode="Externa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95D60-8D65-D44B-96CD-BF4D23621992}"/>
              </a:ext>
            </a:extLst>
          </p:cNvPr>
          <p:cNvSpPr>
            <a:spLocks noGrp="1"/>
          </p:cNvSpPr>
          <p:nvPr>
            <p:ph type="ctrTitle"/>
          </p:nvPr>
        </p:nvSpPr>
        <p:spPr/>
        <p:txBody>
          <a:bodyPr>
            <a:normAutofit/>
          </a:bodyPr>
          <a:lstStyle/>
          <a:p>
            <a:r>
              <a:rPr lang="en-GB" sz="3200" b="1" dirty="0"/>
              <a:t>The Ways of Making, Dissemination and Reception Have Changed, So What Should We Do About It</a:t>
            </a:r>
            <a:r>
              <a:rPr lang="en-GB" sz="3200" dirty="0"/>
              <a:t>?</a:t>
            </a:r>
            <a:br>
              <a:rPr lang="en-GB" sz="3200" dirty="0"/>
            </a:br>
            <a:endParaRPr lang="en-US" sz="3200" dirty="0"/>
          </a:p>
        </p:txBody>
      </p:sp>
      <p:sp>
        <p:nvSpPr>
          <p:cNvPr id="3" name="Subtitle 2">
            <a:extLst>
              <a:ext uri="{FF2B5EF4-FFF2-40B4-BE49-F238E27FC236}">
                <a16:creationId xmlns:a16="http://schemas.microsoft.com/office/drawing/2014/main" id="{4BCB0915-F47A-BB48-AA7D-9B9936B62740}"/>
              </a:ext>
            </a:extLst>
          </p:cNvPr>
          <p:cNvSpPr>
            <a:spLocks noGrp="1"/>
          </p:cNvSpPr>
          <p:nvPr>
            <p:ph type="subTitle" idx="1"/>
          </p:nvPr>
        </p:nvSpPr>
        <p:spPr/>
        <p:txBody>
          <a:bodyPr/>
          <a:lstStyle/>
          <a:p>
            <a:r>
              <a:rPr lang="en-GB" b="1" dirty="0"/>
              <a:t>Presenter</a:t>
            </a:r>
            <a:r>
              <a:rPr lang="en-GB" dirty="0"/>
              <a:t>: Hussein Boon</a:t>
            </a:r>
          </a:p>
          <a:p>
            <a:r>
              <a:rPr lang="en-GB" b="1" dirty="0"/>
              <a:t>Institution</a:t>
            </a:r>
            <a:r>
              <a:rPr lang="en-GB" dirty="0"/>
              <a:t>: University of Westminster</a:t>
            </a:r>
          </a:p>
          <a:p>
            <a:r>
              <a:rPr lang="en-US" b="1" dirty="0"/>
              <a:t>Corresponding Address</a:t>
            </a:r>
            <a:r>
              <a:rPr lang="en-US" dirty="0"/>
              <a:t>: </a:t>
            </a:r>
            <a:r>
              <a:rPr lang="en-US" dirty="0" err="1"/>
              <a:t>h.boon@westminster.ac.uk</a:t>
            </a:r>
            <a:endParaRPr lang="en-US" dirty="0"/>
          </a:p>
        </p:txBody>
      </p:sp>
    </p:spTree>
    <p:extLst>
      <p:ext uri="{BB962C8B-B14F-4D97-AF65-F5344CB8AC3E}">
        <p14:creationId xmlns:p14="http://schemas.microsoft.com/office/powerpoint/2010/main" val="25890951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lstStyle/>
          <a:p>
            <a:r>
              <a:rPr lang="en-US" dirty="0"/>
              <a:t>What to do?</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p:txBody>
          <a:bodyPr>
            <a:normAutofit/>
          </a:bodyPr>
          <a:lstStyle/>
          <a:p>
            <a:r>
              <a:rPr lang="en-US" sz="3600" dirty="0" err="1"/>
              <a:t>Decolonise</a:t>
            </a:r>
            <a:r>
              <a:rPr lang="en-US" sz="3600" dirty="0"/>
              <a:t> and detoxify notions of impoverishment</a:t>
            </a:r>
            <a:br>
              <a:rPr lang="en-US" sz="3600" dirty="0"/>
            </a:br>
            <a:endParaRPr lang="en-US" sz="3600" dirty="0"/>
          </a:p>
          <a:p>
            <a:r>
              <a:rPr lang="en-US" sz="3600" dirty="0" err="1"/>
              <a:t>Minimise</a:t>
            </a:r>
            <a:r>
              <a:rPr lang="en-US" sz="3600" dirty="0"/>
              <a:t> pedagogic and curriculum approaches that lead to ‘hidden identities’ and ‘shadow’ realities</a:t>
            </a:r>
            <a:br>
              <a:rPr lang="en-US" sz="3600" dirty="0"/>
            </a:br>
            <a:endParaRPr lang="en-US" sz="3600" dirty="0"/>
          </a:p>
          <a:p>
            <a:r>
              <a:rPr lang="en-US" sz="3600" dirty="0"/>
              <a:t>Not just a popular music issue</a:t>
            </a:r>
          </a:p>
        </p:txBody>
      </p:sp>
    </p:spTree>
    <p:extLst>
      <p:ext uri="{BB962C8B-B14F-4D97-AF65-F5344CB8AC3E}">
        <p14:creationId xmlns:p14="http://schemas.microsoft.com/office/powerpoint/2010/main" val="4003512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normAutofit/>
          </a:bodyPr>
          <a:lstStyle/>
          <a:p>
            <a:r>
              <a:rPr lang="en-US" sz="4000" dirty="0"/>
              <a:t>Norms and </a:t>
            </a:r>
            <a:r>
              <a:rPr lang="en-US" sz="4000" dirty="0" err="1"/>
              <a:t>shoulds</a:t>
            </a:r>
            <a:endParaRPr lang="en-US" sz="4000" dirty="0"/>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a:xfrm>
            <a:off x="838200" y="1516344"/>
            <a:ext cx="10515600" cy="4830668"/>
          </a:xfrm>
        </p:spPr>
        <p:txBody>
          <a:bodyPr>
            <a:normAutofit/>
          </a:bodyPr>
          <a:lstStyle/>
          <a:p>
            <a:pPr marL="457200" lvl="1" indent="0">
              <a:buNone/>
            </a:pPr>
            <a:r>
              <a:rPr lang="en-US" sz="2600" dirty="0"/>
              <a:t>… she points to the dilemmas inherent in the ‘</a:t>
            </a:r>
            <a:r>
              <a:rPr lang="en-US" sz="2600" dirty="0" err="1"/>
              <a:t>shoulds</a:t>
            </a:r>
            <a:r>
              <a:rPr lang="en-US" sz="2600" dirty="0"/>
              <a:t>’ – that a pianist ‘should do this and that’. She counterposes this notion of expectations with feelings of inadequacy, particularly when her own practices are not in accordance with what are being ‘heard’ and construed as the ‘norms’. (</a:t>
            </a:r>
            <a:r>
              <a:rPr lang="en-US" sz="2600" dirty="0" err="1"/>
              <a:t>Juuti</a:t>
            </a:r>
            <a:r>
              <a:rPr lang="en-US" sz="2600" dirty="0"/>
              <a:t> and Littleton, 2012)</a:t>
            </a:r>
          </a:p>
          <a:p>
            <a:pPr marL="457200" lvl="1" indent="0">
              <a:buNone/>
            </a:pPr>
            <a:endParaRPr lang="en-US" sz="2600" dirty="0"/>
          </a:p>
          <a:p>
            <a:pPr marL="457200" lvl="1" indent="0">
              <a:buNone/>
            </a:pPr>
            <a:r>
              <a:rPr lang="en-US" sz="2600" dirty="0"/>
              <a:t>… finding confidence as being strongly mediated by one crucial person, a teacher, whom she described during the interview as being a kind of ‘outcast’ teacher at the Academy, a teacher, who follows her ‘own ways’ and also supports her students to do that. (</a:t>
            </a:r>
            <a:r>
              <a:rPr lang="en-US" sz="2600" i="1" dirty="0"/>
              <a:t>ibid</a:t>
            </a:r>
            <a:r>
              <a:rPr lang="en-US" sz="2600" dirty="0"/>
              <a:t>.)</a:t>
            </a:r>
          </a:p>
          <a:p>
            <a:pPr marL="457200" lvl="1" indent="0">
              <a:buNone/>
            </a:pPr>
            <a:endParaRPr lang="en-US" dirty="0"/>
          </a:p>
        </p:txBody>
      </p:sp>
    </p:spTree>
    <p:extLst>
      <p:ext uri="{BB962C8B-B14F-4D97-AF65-F5344CB8AC3E}">
        <p14:creationId xmlns:p14="http://schemas.microsoft.com/office/powerpoint/2010/main" val="3313198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lstStyle/>
          <a:p>
            <a:r>
              <a:rPr lang="en-US" dirty="0"/>
              <a:t>Vertical and Horizontal Relationships</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a:xfrm>
            <a:off x="838200" y="1610472"/>
            <a:ext cx="10515600" cy="4653849"/>
          </a:xfrm>
        </p:spPr>
        <p:txBody>
          <a:bodyPr>
            <a:noAutofit/>
          </a:bodyPr>
          <a:lstStyle/>
          <a:p>
            <a:r>
              <a:rPr lang="en-GB" sz="2400" dirty="0"/>
              <a:t>Bernstein’s  (1999) discussion of vertical and horizontal discourses in education demonstrates the variance and reception of what he catalogues as two types of knowledge and their issues.  </a:t>
            </a:r>
          </a:p>
          <a:p>
            <a:r>
              <a:rPr lang="en-GB" sz="2400" dirty="0"/>
              <a:t>Music is prone to ‘suffering’ from issues of verticality such as imposing a canon; the expectation that music can only be practiced after training in the classics; where any absence of classics leads to arguments of impoverishment; technique prized over creativity. </a:t>
            </a:r>
          </a:p>
          <a:p>
            <a:r>
              <a:rPr lang="en-GB" sz="2400" dirty="0"/>
              <a:t>Popular Music courses have issues on a number of levels such as with ‘orally communicated, local knowledge’ (ibid.) at one end, indicating perhaps a more horizontal approach, contrasted with formal regulatory frameworks that imply a vertical response that makes the whole project sit uneasily when thinking about refashioning relationships for a contemporary educational setting.</a:t>
            </a:r>
            <a:br>
              <a:rPr lang="en-US" sz="2400" dirty="0"/>
            </a:br>
            <a:endParaRPr lang="en-US" sz="2400" dirty="0"/>
          </a:p>
        </p:txBody>
      </p:sp>
    </p:spTree>
    <p:extLst>
      <p:ext uri="{BB962C8B-B14F-4D97-AF65-F5344CB8AC3E}">
        <p14:creationId xmlns:p14="http://schemas.microsoft.com/office/powerpoint/2010/main" val="159163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lstStyle/>
          <a:p>
            <a:r>
              <a:rPr lang="en-US" dirty="0"/>
              <a:t>Classics are they Vertical?</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p:txBody>
          <a:bodyPr>
            <a:normAutofit/>
          </a:bodyPr>
          <a:lstStyle/>
          <a:p>
            <a:r>
              <a:rPr lang="en-GB" sz="3200" dirty="0"/>
              <a:t>What is the 'learning’</a:t>
            </a:r>
            <a:r>
              <a:rPr lang="en-GB" sz="3200" dirty="0">
                <a:effectLst/>
              </a:rPr>
              <a:t> focus when we teach using music classics? Appreciation? Domination? Disempowerment? Disenfranchisement? Never be good enough?</a:t>
            </a:r>
            <a:br>
              <a:rPr lang="en-GB" sz="3200" dirty="0">
                <a:effectLst/>
              </a:rPr>
            </a:br>
            <a:endParaRPr lang="en-GB" sz="3200" dirty="0">
              <a:effectLst/>
            </a:endParaRPr>
          </a:p>
          <a:p>
            <a:r>
              <a:rPr lang="en-US" sz="3200" dirty="0"/>
              <a:t>General discourse around business models teaching tends to be more empowering and influential </a:t>
            </a:r>
            <a:br>
              <a:rPr lang="en-US" sz="3200" dirty="0"/>
            </a:br>
            <a:endParaRPr lang="en-US" sz="3200" dirty="0"/>
          </a:p>
          <a:p>
            <a:r>
              <a:rPr lang="en-US" sz="3200" dirty="0"/>
              <a:t>Equivalent in music?</a:t>
            </a:r>
          </a:p>
        </p:txBody>
      </p:sp>
    </p:spTree>
    <p:extLst>
      <p:ext uri="{BB962C8B-B14F-4D97-AF65-F5344CB8AC3E}">
        <p14:creationId xmlns:p14="http://schemas.microsoft.com/office/powerpoint/2010/main" val="12932592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lstStyle/>
          <a:p>
            <a:r>
              <a:rPr lang="en-US" dirty="0"/>
              <a:t>Conflicts – Vertical and Horizontal Alignments</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p:txBody>
          <a:bodyPr>
            <a:noAutofit/>
          </a:bodyPr>
          <a:lstStyle/>
          <a:p>
            <a:r>
              <a:rPr lang="en-GB" sz="3200" dirty="0"/>
              <a:t>With more explicit discourses and expectations around inclusivity, diversity and representation, then a more horizontal relationship alignment is perhaps the better informed direction of travel. </a:t>
            </a:r>
            <a:br>
              <a:rPr lang="en-GB" sz="3200" dirty="0"/>
            </a:br>
            <a:endParaRPr lang="en-GB" sz="3200" dirty="0"/>
          </a:p>
          <a:p>
            <a:r>
              <a:rPr lang="en-GB" sz="3200" dirty="0"/>
              <a:t>Should assessment also be radically reconfigured as this is the single aspect that repositions the student/institution relationship to be one that is vertically aligned. </a:t>
            </a:r>
          </a:p>
        </p:txBody>
      </p:sp>
    </p:spTree>
    <p:extLst>
      <p:ext uri="{BB962C8B-B14F-4D97-AF65-F5344CB8AC3E}">
        <p14:creationId xmlns:p14="http://schemas.microsoft.com/office/powerpoint/2010/main" val="34485747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0E37823-059A-7245-82BB-0F268B06D522}"/>
              </a:ext>
            </a:extLst>
          </p:cNvPr>
          <p:cNvSpPr>
            <a:spLocks noGrp="1"/>
          </p:cNvSpPr>
          <p:nvPr>
            <p:ph idx="1"/>
          </p:nvPr>
        </p:nvSpPr>
        <p:spPr>
          <a:xfrm>
            <a:off x="753035" y="416859"/>
            <a:ext cx="10600765" cy="5760104"/>
          </a:xfrm>
        </p:spPr>
        <p:txBody>
          <a:bodyPr>
            <a:normAutofit/>
          </a:bodyPr>
          <a:lstStyle/>
          <a:p>
            <a:pPr marL="0" indent="0">
              <a:buNone/>
            </a:pPr>
            <a:r>
              <a:rPr lang="en-US" sz="5600" dirty="0"/>
              <a:t>The rub comes when the ecology of teaching changes and the pedagogy doesn’t keep up—when the student’s life world and the teacher’s practice begin to take different paths. (Gates, 2009)</a:t>
            </a:r>
          </a:p>
        </p:txBody>
      </p:sp>
    </p:spTree>
    <p:extLst>
      <p:ext uri="{BB962C8B-B14F-4D97-AF65-F5344CB8AC3E}">
        <p14:creationId xmlns:p14="http://schemas.microsoft.com/office/powerpoint/2010/main" val="17326393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p:txBody>
          <a:bodyPr/>
          <a:lstStyle/>
          <a:p>
            <a:r>
              <a:rPr lang="en-US" dirty="0"/>
              <a:t>Dylan (2005): </a:t>
            </a:r>
            <a:r>
              <a:rPr lang="en-GB" dirty="0"/>
              <a:t>as for me, what I did to break away was …</a:t>
            </a:r>
            <a:endParaRPr lang="en-US" dirty="0"/>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p:txBody>
          <a:bodyPr>
            <a:normAutofit/>
          </a:bodyPr>
          <a:lstStyle/>
          <a:p>
            <a:r>
              <a:rPr lang="en-GB" dirty="0"/>
              <a:t>to take simple folk changes </a:t>
            </a:r>
          </a:p>
          <a:p>
            <a:r>
              <a:rPr lang="en-GB" dirty="0"/>
              <a:t>put new imagery and attitude to them</a:t>
            </a:r>
          </a:p>
          <a:p>
            <a:r>
              <a:rPr lang="en-GB" dirty="0"/>
              <a:t>use catchphrases and metaphor </a:t>
            </a:r>
          </a:p>
          <a:p>
            <a:r>
              <a:rPr lang="en-GB" dirty="0"/>
              <a:t>combined with a new set of ordinances that evolved into something different that had not been heard before</a:t>
            </a:r>
          </a:p>
          <a:p>
            <a:r>
              <a:rPr lang="en-GB" dirty="0"/>
              <a:t>Cultural Entrepreneurship as “... the carrying out of a novel combination that results in something new and appreciated in the cultural sphere’’. Scott (2012)</a:t>
            </a:r>
          </a:p>
        </p:txBody>
      </p:sp>
    </p:spTree>
    <p:extLst>
      <p:ext uri="{BB962C8B-B14F-4D97-AF65-F5344CB8AC3E}">
        <p14:creationId xmlns:p14="http://schemas.microsoft.com/office/powerpoint/2010/main" val="13856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a:xfrm>
            <a:off x="838200" y="365124"/>
            <a:ext cx="10515600" cy="2660463"/>
          </a:xfrm>
        </p:spPr>
        <p:txBody>
          <a:bodyPr/>
          <a:lstStyle/>
          <a:p>
            <a:r>
              <a:rPr lang="en-US" dirty="0"/>
              <a:t>Take something old </a:t>
            </a:r>
            <a:br>
              <a:rPr lang="en-US" dirty="0"/>
            </a:br>
            <a:r>
              <a:rPr lang="en-US" dirty="0"/>
              <a:t>and make it new</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a:xfrm>
            <a:off x="838200" y="3183772"/>
            <a:ext cx="10515600" cy="836893"/>
          </a:xfrm>
        </p:spPr>
        <p:txBody>
          <a:bodyPr>
            <a:normAutofit/>
          </a:bodyPr>
          <a:lstStyle/>
          <a:p>
            <a:pPr marL="0" indent="0">
              <a:buNone/>
            </a:pPr>
            <a:r>
              <a:rPr lang="en-US" dirty="0"/>
              <a:t>Charli XCX – Lucky (2017)</a:t>
            </a:r>
          </a:p>
        </p:txBody>
      </p:sp>
      <p:pic>
        <p:nvPicPr>
          <p:cNvPr id="5" name="Online Media 4" descr="Charli XCX - Lucky [Official Audio]">
            <a:hlinkClick r:id="" action="ppaction://media"/>
            <a:extLst>
              <a:ext uri="{FF2B5EF4-FFF2-40B4-BE49-F238E27FC236}">
                <a16:creationId xmlns:a16="http://schemas.microsoft.com/office/drawing/2014/main" id="{6AE54B35-3559-DD45-BFC7-091339145E45}"/>
              </a:ext>
            </a:extLst>
          </p:cNvPr>
          <p:cNvPicPr>
            <a:picLocks noRot="1" noChangeAspect="1"/>
          </p:cNvPicPr>
          <p:nvPr>
            <a:videoFile r:link="rId1"/>
          </p:nvPr>
        </p:nvPicPr>
        <p:blipFill>
          <a:blip r:embed="rId3"/>
          <a:stretch>
            <a:fillRect/>
          </a:stretch>
        </p:blipFill>
        <p:spPr>
          <a:xfrm>
            <a:off x="5395418" y="3025587"/>
            <a:ext cx="6096000" cy="3429000"/>
          </a:xfrm>
          <a:prstGeom prst="rect">
            <a:avLst/>
          </a:prstGeom>
        </p:spPr>
      </p:pic>
    </p:spTree>
    <p:extLst>
      <p:ext uri="{BB962C8B-B14F-4D97-AF65-F5344CB8AC3E}">
        <p14:creationId xmlns:p14="http://schemas.microsoft.com/office/powerpoint/2010/main" val="113929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984DA2-4BE7-7C41-9984-BE048F627E90}"/>
              </a:ext>
            </a:extLst>
          </p:cNvPr>
          <p:cNvSpPr>
            <a:spLocks noGrp="1"/>
          </p:cNvSpPr>
          <p:nvPr>
            <p:ph type="title"/>
          </p:nvPr>
        </p:nvSpPr>
        <p:spPr>
          <a:xfrm>
            <a:off x="838200" y="365125"/>
            <a:ext cx="10515600" cy="3063875"/>
          </a:xfrm>
        </p:spPr>
        <p:txBody>
          <a:bodyPr>
            <a:normAutofit/>
          </a:bodyPr>
          <a:lstStyle/>
          <a:p>
            <a:r>
              <a:rPr lang="en-US" sz="5200" dirty="0"/>
              <a:t>Identity,</a:t>
            </a:r>
            <a:br>
              <a:rPr lang="en-US" sz="5200" dirty="0"/>
            </a:br>
            <a:r>
              <a:rPr lang="en-US" sz="5200" dirty="0"/>
              <a:t>		gender fluidity </a:t>
            </a:r>
            <a:br>
              <a:rPr lang="en-US" sz="5200" dirty="0"/>
            </a:br>
            <a:r>
              <a:rPr lang="en-US" sz="5200" dirty="0"/>
              <a:t>			  and, </a:t>
            </a:r>
            <a:br>
              <a:rPr lang="en-US" sz="5200" dirty="0"/>
            </a:br>
            <a:r>
              <a:rPr lang="en-US" sz="5200" dirty="0"/>
              <a:t>				 formant manipulation</a:t>
            </a:r>
          </a:p>
        </p:txBody>
      </p:sp>
      <p:sp>
        <p:nvSpPr>
          <p:cNvPr id="3" name="Content Placeholder 2">
            <a:extLst>
              <a:ext uri="{FF2B5EF4-FFF2-40B4-BE49-F238E27FC236}">
                <a16:creationId xmlns:a16="http://schemas.microsoft.com/office/drawing/2014/main" id="{4FF929A8-4B01-584D-8812-691FB239BFC9}"/>
              </a:ext>
            </a:extLst>
          </p:cNvPr>
          <p:cNvSpPr>
            <a:spLocks noGrp="1"/>
          </p:cNvSpPr>
          <p:nvPr>
            <p:ph idx="1"/>
          </p:nvPr>
        </p:nvSpPr>
        <p:spPr>
          <a:xfrm>
            <a:off x="838200" y="3748549"/>
            <a:ext cx="10515600" cy="863787"/>
          </a:xfrm>
        </p:spPr>
        <p:txBody>
          <a:bodyPr>
            <a:normAutofit/>
          </a:bodyPr>
          <a:lstStyle/>
          <a:p>
            <a:r>
              <a:rPr lang="en-US" dirty="0"/>
              <a:t>Dorian Electra - Flamboyant (2019)</a:t>
            </a:r>
          </a:p>
        </p:txBody>
      </p:sp>
      <p:pic>
        <p:nvPicPr>
          <p:cNvPr id="5" name="Online Media 4" descr="Dorian Electra - Flamboyant (Official Video)">
            <a:hlinkClick r:id="" action="ppaction://media"/>
            <a:extLst>
              <a:ext uri="{FF2B5EF4-FFF2-40B4-BE49-F238E27FC236}">
                <a16:creationId xmlns:a16="http://schemas.microsoft.com/office/drawing/2014/main" id="{E70F0F47-BE1E-C242-99B2-7B995C88CF51}"/>
              </a:ext>
            </a:extLst>
          </p:cNvPr>
          <p:cNvPicPr>
            <a:picLocks noRot="1" noChangeAspect="1"/>
          </p:cNvPicPr>
          <p:nvPr>
            <a:videoFile r:link="rId1"/>
          </p:nvPr>
        </p:nvPicPr>
        <p:blipFill>
          <a:blip r:embed="rId3"/>
          <a:stretch>
            <a:fillRect/>
          </a:stretch>
        </p:blipFill>
        <p:spPr>
          <a:xfrm>
            <a:off x="6250675" y="3398293"/>
            <a:ext cx="5847307" cy="3289110"/>
          </a:xfrm>
          <a:prstGeom prst="rect">
            <a:avLst/>
          </a:prstGeom>
        </p:spPr>
      </p:pic>
    </p:spTree>
    <p:extLst>
      <p:ext uri="{BB962C8B-B14F-4D97-AF65-F5344CB8AC3E}">
        <p14:creationId xmlns:p14="http://schemas.microsoft.com/office/powerpoint/2010/main" val="2469768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C23D53-7ABE-104C-A6C0-2D82DC9BFCB1}"/>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9D5FB55A-194A-8943-A002-5F609ABE98C2}"/>
              </a:ext>
            </a:extLst>
          </p:cNvPr>
          <p:cNvSpPr>
            <a:spLocks noGrp="1"/>
          </p:cNvSpPr>
          <p:nvPr>
            <p:ph idx="1"/>
          </p:nvPr>
        </p:nvSpPr>
        <p:spPr>
          <a:xfrm>
            <a:off x="838200" y="1385047"/>
            <a:ext cx="10515600" cy="4791916"/>
          </a:xfrm>
        </p:spPr>
        <p:txBody>
          <a:bodyPr/>
          <a:lstStyle/>
          <a:p>
            <a:r>
              <a:rPr lang="en-US" dirty="0"/>
              <a:t>Technical differences between practitioners and contextual positioning and content are visible (</a:t>
            </a:r>
            <a:r>
              <a:rPr lang="en-US" dirty="0" err="1"/>
              <a:t>Clairo</a:t>
            </a:r>
            <a:r>
              <a:rPr lang="en-US" dirty="0"/>
              <a:t>, Collier, Electra, Whack)</a:t>
            </a:r>
          </a:p>
          <a:p>
            <a:r>
              <a:rPr lang="en-US" dirty="0"/>
              <a:t>How educators value these multiplicities of working method (process) that also express identity is crucial</a:t>
            </a:r>
          </a:p>
          <a:p>
            <a:r>
              <a:rPr lang="en-US" dirty="0"/>
              <a:t>Is formant manipulation to express gender fluidity acceptable on a vocal course? Is it ‘proper’ singing? Or will students be ‘made’ to conform – ‘norms’ and ‘</a:t>
            </a:r>
            <a:r>
              <a:rPr lang="en-US" dirty="0" err="1"/>
              <a:t>shoulds</a:t>
            </a:r>
            <a:r>
              <a:rPr lang="en-US" dirty="0"/>
              <a:t>’?</a:t>
            </a:r>
          </a:p>
          <a:p>
            <a:r>
              <a:rPr lang="en-US" dirty="0"/>
              <a:t>Or do these practitioners have ‘no place’ on a music course but only in the commercial world?</a:t>
            </a:r>
          </a:p>
          <a:p>
            <a:r>
              <a:rPr lang="en-US" dirty="0"/>
              <a:t>All efforts negated if HEI’s create ‘Shadow Realities’</a:t>
            </a:r>
          </a:p>
        </p:txBody>
      </p:sp>
    </p:spTree>
    <p:extLst>
      <p:ext uri="{BB962C8B-B14F-4D97-AF65-F5344CB8AC3E}">
        <p14:creationId xmlns:p14="http://schemas.microsoft.com/office/powerpoint/2010/main" val="1473602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D43-8925-754C-9580-2C8D1F508489}"/>
              </a:ext>
            </a:extLst>
          </p:cNvPr>
          <p:cNvSpPr>
            <a:spLocks noGrp="1"/>
          </p:cNvSpPr>
          <p:nvPr>
            <p:ph type="title"/>
          </p:nvPr>
        </p:nvSpPr>
        <p:spPr/>
        <p:txBody>
          <a:bodyPr/>
          <a:lstStyle/>
          <a:p>
            <a:r>
              <a:rPr lang="en-US" dirty="0"/>
              <a:t>But first</a:t>
            </a:r>
          </a:p>
        </p:txBody>
      </p:sp>
      <p:sp>
        <p:nvSpPr>
          <p:cNvPr id="3" name="Content Placeholder 2">
            <a:extLst>
              <a:ext uri="{FF2B5EF4-FFF2-40B4-BE49-F238E27FC236}">
                <a16:creationId xmlns:a16="http://schemas.microsoft.com/office/drawing/2014/main" id="{BEA82C0E-5A61-7D41-9CD2-3D88C636B135}"/>
              </a:ext>
            </a:extLst>
          </p:cNvPr>
          <p:cNvSpPr>
            <a:spLocks noGrp="1"/>
          </p:cNvSpPr>
          <p:nvPr>
            <p:ph idx="1"/>
          </p:nvPr>
        </p:nvSpPr>
        <p:spPr/>
        <p:txBody>
          <a:bodyPr>
            <a:normAutofit/>
          </a:bodyPr>
          <a:lstStyle/>
          <a:p>
            <a:pPr marL="0" indent="0">
              <a:buNone/>
            </a:pPr>
            <a:r>
              <a:rPr lang="en-US" dirty="0"/>
              <a:t>some thoughts…</a:t>
            </a:r>
          </a:p>
        </p:txBody>
      </p:sp>
    </p:spTree>
    <p:extLst>
      <p:ext uri="{BB962C8B-B14F-4D97-AF65-F5344CB8AC3E}">
        <p14:creationId xmlns:p14="http://schemas.microsoft.com/office/powerpoint/2010/main" val="82179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E360-5D81-7340-9BCC-DD121A1EF1E3}"/>
              </a:ext>
            </a:extLst>
          </p:cNvPr>
          <p:cNvSpPr>
            <a:spLocks noGrp="1"/>
          </p:cNvSpPr>
          <p:nvPr>
            <p:ph type="title"/>
          </p:nvPr>
        </p:nvSpPr>
        <p:spPr>
          <a:xfrm>
            <a:off x="838200" y="365126"/>
            <a:ext cx="10515600" cy="710640"/>
          </a:xfrm>
        </p:spPr>
        <p:txBody>
          <a:bodyPr/>
          <a:lstStyle/>
          <a:p>
            <a:r>
              <a:rPr lang="en-US" dirty="0"/>
              <a:t>References</a:t>
            </a:r>
          </a:p>
        </p:txBody>
      </p:sp>
      <p:sp>
        <p:nvSpPr>
          <p:cNvPr id="6" name="TextBox 5">
            <a:extLst>
              <a:ext uri="{FF2B5EF4-FFF2-40B4-BE49-F238E27FC236}">
                <a16:creationId xmlns:a16="http://schemas.microsoft.com/office/drawing/2014/main" id="{B5600DBD-4623-6F41-927C-F54547E6BFEC}"/>
              </a:ext>
            </a:extLst>
          </p:cNvPr>
          <p:cNvSpPr txBox="1"/>
          <p:nvPr/>
        </p:nvSpPr>
        <p:spPr>
          <a:xfrm>
            <a:off x="838200" y="1048052"/>
            <a:ext cx="10515599" cy="5509200"/>
          </a:xfrm>
          <a:prstGeom prst="rect">
            <a:avLst/>
          </a:prstGeom>
          <a:noFill/>
        </p:spPr>
        <p:txBody>
          <a:bodyPr wrap="square" rtlCol="0">
            <a:spAutoFit/>
          </a:bodyPr>
          <a:lstStyle/>
          <a:p>
            <a:r>
              <a:rPr lang="en-US" sz="1600" dirty="0"/>
              <a:t>Baldwin, J. (1965). The American Dream and the American Negro. </a:t>
            </a:r>
            <a:r>
              <a:rPr lang="en-US" sz="1600" i="1" dirty="0"/>
              <a:t>New York </a:t>
            </a:r>
            <a:r>
              <a:rPr lang="en-US" sz="1600" i="1" dirty="0" err="1"/>
              <a:t>TImes</a:t>
            </a:r>
            <a:r>
              <a:rPr lang="en-US" sz="1600" dirty="0"/>
              <a:t>. Available from https://</a:t>
            </a:r>
            <a:r>
              <a:rPr lang="en-US" sz="1600" dirty="0" err="1"/>
              <a:t>archive.nytimes.com</a:t>
            </a:r>
            <a:r>
              <a:rPr lang="en-US" sz="1600" dirty="0"/>
              <a:t>/</a:t>
            </a:r>
            <a:r>
              <a:rPr lang="en-US" sz="1600" dirty="0" err="1"/>
              <a:t>www.nytimes.com</a:t>
            </a:r>
            <a:r>
              <a:rPr lang="en-US" sz="1600" dirty="0"/>
              <a:t>/books/98/03/29/specials/</a:t>
            </a:r>
            <a:r>
              <a:rPr lang="en-US" sz="1600" dirty="0" err="1"/>
              <a:t>baldwin-dream.html</a:t>
            </a:r>
            <a:r>
              <a:rPr lang="en-US" sz="1600" dirty="0"/>
              <a:t> </a:t>
            </a:r>
            <a:r>
              <a:rPr lang="en-GB" sz="1600" dirty="0"/>
              <a:t>[Accessed 23 Jan 2020].</a:t>
            </a:r>
            <a:endParaRPr lang="en-US" sz="1600" dirty="0"/>
          </a:p>
          <a:p>
            <a:endParaRPr lang="en-US" sz="1600" dirty="0"/>
          </a:p>
          <a:p>
            <a:r>
              <a:rPr lang="en-US" sz="1600" dirty="0"/>
              <a:t>Bernstein, B. (1999). Vertical and Horizontal Discourse: An essay. </a:t>
            </a:r>
            <a:r>
              <a:rPr lang="en-US" sz="1600" i="1" dirty="0"/>
              <a:t>British Journal of Sociology of Education</a:t>
            </a:r>
            <a:r>
              <a:rPr lang="en-US" sz="1600" dirty="0"/>
              <a:t>, 20 (2), 157–173.</a:t>
            </a:r>
          </a:p>
          <a:p>
            <a:endParaRPr lang="en-US" sz="1600" dirty="0"/>
          </a:p>
          <a:p>
            <a:r>
              <a:rPr lang="en-US" sz="1600" dirty="0"/>
              <a:t>Charli XCX, </a:t>
            </a:r>
            <a:r>
              <a:rPr lang="en-GB" sz="1600" dirty="0"/>
              <a:t>(2017). Lucky. YouTube. Available from https://</a:t>
            </a:r>
            <a:r>
              <a:rPr lang="en-GB" sz="1600" dirty="0" err="1"/>
              <a:t>www.youtube.com</a:t>
            </a:r>
            <a:r>
              <a:rPr lang="en-GB" sz="1600" dirty="0"/>
              <a:t>/</a:t>
            </a:r>
            <a:r>
              <a:rPr lang="en-GB" sz="1600" dirty="0" err="1"/>
              <a:t>watch?v</a:t>
            </a:r>
            <a:r>
              <a:rPr lang="en-GB" sz="1600" dirty="0"/>
              <a:t>=MzMPxIchA80 [Accessed 23 Jan 2020].</a:t>
            </a:r>
          </a:p>
          <a:p>
            <a:endParaRPr lang="en-GB" sz="1600" dirty="0"/>
          </a:p>
          <a:p>
            <a:r>
              <a:rPr lang="en-US" sz="1600" dirty="0" err="1"/>
              <a:t>Clairo</a:t>
            </a:r>
            <a:r>
              <a:rPr lang="en-US" sz="1600" dirty="0"/>
              <a:t>, </a:t>
            </a:r>
            <a:r>
              <a:rPr lang="en-GB" sz="1600" dirty="0"/>
              <a:t>(2017). Pretty Girl. YouTube. Available from https://</a:t>
            </a:r>
            <a:r>
              <a:rPr lang="en-GB" sz="1600" dirty="0" err="1"/>
              <a:t>www.youtube.com</a:t>
            </a:r>
            <a:r>
              <a:rPr lang="en-GB" sz="1600" dirty="0"/>
              <a:t>/</a:t>
            </a:r>
            <a:r>
              <a:rPr lang="en-GB" sz="1600" dirty="0" err="1"/>
              <a:t>watch?v</a:t>
            </a:r>
            <a:r>
              <a:rPr lang="en-GB" sz="1600" dirty="0"/>
              <a:t>=</a:t>
            </a:r>
            <a:r>
              <a:rPr lang="en-GB" sz="1600" dirty="0" err="1"/>
              <a:t>mngtcfcaVrI</a:t>
            </a:r>
            <a:r>
              <a:rPr lang="en-GB" sz="1600" dirty="0"/>
              <a:t> [Accessed 23 Jan 2020].</a:t>
            </a:r>
          </a:p>
          <a:p>
            <a:endParaRPr lang="en-GB" sz="1600" dirty="0"/>
          </a:p>
          <a:p>
            <a:r>
              <a:rPr lang="en-US" sz="1600" dirty="0" err="1"/>
              <a:t>DiAngelo</a:t>
            </a:r>
            <a:r>
              <a:rPr lang="en-US" sz="1600" dirty="0"/>
              <a:t>, R. (2019). </a:t>
            </a:r>
            <a:r>
              <a:rPr lang="en-US" sz="1600" i="1" dirty="0"/>
              <a:t>White Fragility: Why It's So Hard for White People to Talk About Racism</a:t>
            </a:r>
            <a:r>
              <a:rPr lang="en-US" sz="1600" dirty="0"/>
              <a:t>. London: Penguin.</a:t>
            </a:r>
          </a:p>
          <a:p>
            <a:endParaRPr lang="en-US" sz="1600" dirty="0"/>
          </a:p>
          <a:p>
            <a:r>
              <a:rPr lang="en-US" sz="1600" dirty="0"/>
              <a:t>Dorian Electra, </a:t>
            </a:r>
            <a:r>
              <a:rPr lang="en-GB" sz="1600" dirty="0"/>
              <a:t>(2019). Flamboyant. YouTube. Available from https://</a:t>
            </a:r>
            <a:r>
              <a:rPr lang="en-GB" sz="1600" dirty="0" err="1"/>
              <a:t>www.youtube.com</a:t>
            </a:r>
            <a:r>
              <a:rPr lang="en-GB" sz="1600" dirty="0"/>
              <a:t>/</a:t>
            </a:r>
            <a:r>
              <a:rPr lang="en-GB" sz="1600" dirty="0" err="1"/>
              <a:t>watch?v</a:t>
            </a:r>
            <a:r>
              <a:rPr lang="en-GB" sz="1600" dirty="0"/>
              <a:t>=BDb1oTfcmCI [Accessed 23 Jan 2020].</a:t>
            </a:r>
            <a:endParaRPr lang="en-US" sz="1600" dirty="0"/>
          </a:p>
          <a:p>
            <a:endParaRPr lang="en-US" sz="1600" dirty="0"/>
          </a:p>
          <a:p>
            <a:r>
              <a:rPr lang="en-US" sz="1600" dirty="0"/>
              <a:t>Dylan, B. (2005). </a:t>
            </a:r>
            <a:r>
              <a:rPr lang="en-US" sz="1600" i="1" dirty="0"/>
              <a:t>Chronicles: Volume One</a:t>
            </a:r>
            <a:r>
              <a:rPr lang="en-US" sz="1600" dirty="0"/>
              <a:t>. UK: Simon &amp; Schuster.</a:t>
            </a:r>
          </a:p>
          <a:p>
            <a:endParaRPr lang="en-US" sz="1600" dirty="0"/>
          </a:p>
          <a:p>
            <a:r>
              <a:rPr lang="en-US" sz="1600" dirty="0"/>
              <a:t>Gates, J, T. (2009). Grounding Music Education in Changing Times. In: </a:t>
            </a:r>
            <a:r>
              <a:rPr lang="en-US" sz="1600" dirty="0" err="1"/>
              <a:t>Regelski</a:t>
            </a:r>
            <a:r>
              <a:rPr lang="en-US" sz="1600" dirty="0"/>
              <a:t>, T. and Gates, J,T. (eds.) </a:t>
            </a:r>
            <a:r>
              <a:rPr lang="en-US" sz="1600" i="1" dirty="0"/>
              <a:t>Music Education for Changing Times - Guiding Visions for Practice</a:t>
            </a:r>
            <a:r>
              <a:rPr lang="en-US" sz="1600" dirty="0"/>
              <a:t>. US: Springer, 19-30</a:t>
            </a:r>
          </a:p>
          <a:p>
            <a:endParaRPr lang="en-US" sz="1600" dirty="0"/>
          </a:p>
          <a:p>
            <a:r>
              <a:rPr lang="en-US" sz="1600" dirty="0"/>
              <a:t>Jacob Collier, </a:t>
            </a:r>
            <a:r>
              <a:rPr lang="en-GB" sz="1600" dirty="0"/>
              <a:t>(2019). Moon River. YouTube. Available from https://</a:t>
            </a:r>
            <a:r>
              <a:rPr lang="en-GB" sz="1600" dirty="0" err="1"/>
              <a:t>www.youtube.com</a:t>
            </a:r>
            <a:r>
              <a:rPr lang="en-GB" sz="1600" dirty="0"/>
              <a:t>/</a:t>
            </a:r>
            <a:r>
              <a:rPr lang="en-GB" sz="1600" dirty="0" err="1"/>
              <a:t>watch?v</a:t>
            </a:r>
            <a:r>
              <a:rPr lang="en-GB" sz="1600" dirty="0"/>
              <a:t>=</a:t>
            </a:r>
            <a:r>
              <a:rPr lang="en-GB" sz="1600" dirty="0" err="1"/>
              <a:t>VPLCk-FTVvw</a:t>
            </a:r>
            <a:r>
              <a:rPr lang="en-GB" sz="1600" dirty="0"/>
              <a:t> [Accessed 23 Jan 2020].</a:t>
            </a:r>
          </a:p>
        </p:txBody>
      </p:sp>
    </p:spTree>
    <p:extLst>
      <p:ext uri="{BB962C8B-B14F-4D97-AF65-F5344CB8AC3E}">
        <p14:creationId xmlns:p14="http://schemas.microsoft.com/office/powerpoint/2010/main" val="4295639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E360-5D81-7340-9BCC-DD121A1EF1E3}"/>
              </a:ext>
            </a:extLst>
          </p:cNvPr>
          <p:cNvSpPr>
            <a:spLocks noGrp="1"/>
          </p:cNvSpPr>
          <p:nvPr>
            <p:ph type="title"/>
          </p:nvPr>
        </p:nvSpPr>
        <p:spPr>
          <a:xfrm>
            <a:off x="838200" y="365126"/>
            <a:ext cx="10515600" cy="710640"/>
          </a:xfrm>
        </p:spPr>
        <p:txBody>
          <a:bodyPr/>
          <a:lstStyle/>
          <a:p>
            <a:r>
              <a:rPr lang="en-US" dirty="0"/>
              <a:t>References</a:t>
            </a:r>
          </a:p>
        </p:txBody>
      </p:sp>
      <p:sp>
        <p:nvSpPr>
          <p:cNvPr id="6" name="TextBox 5">
            <a:extLst>
              <a:ext uri="{FF2B5EF4-FFF2-40B4-BE49-F238E27FC236}">
                <a16:creationId xmlns:a16="http://schemas.microsoft.com/office/drawing/2014/main" id="{B5600DBD-4623-6F41-927C-F54547E6BFEC}"/>
              </a:ext>
            </a:extLst>
          </p:cNvPr>
          <p:cNvSpPr txBox="1"/>
          <p:nvPr/>
        </p:nvSpPr>
        <p:spPr>
          <a:xfrm>
            <a:off x="838201" y="1029179"/>
            <a:ext cx="10390094" cy="4708981"/>
          </a:xfrm>
          <a:prstGeom prst="rect">
            <a:avLst/>
          </a:prstGeom>
          <a:noFill/>
        </p:spPr>
        <p:txBody>
          <a:bodyPr wrap="square" rtlCol="0">
            <a:spAutoFit/>
          </a:bodyPr>
          <a:lstStyle/>
          <a:p>
            <a:r>
              <a:rPr lang="en-US" sz="1500" dirty="0" err="1"/>
              <a:t>Juuti</a:t>
            </a:r>
            <a:r>
              <a:rPr lang="en-US" sz="1500" dirty="0"/>
              <a:t>, S. and Littleton, K. (2012). Tracing the transition from study to a contemporary creative working life: the trajectories of professional musicians. </a:t>
            </a:r>
            <a:r>
              <a:rPr lang="en-US" sz="1500" i="1" dirty="0"/>
              <a:t>Vocations and Learning: Studies in Vocational and Professional Education</a:t>
            </a:r>
            <a:r>
              <a:rPr lang="en-US" sz="1500" dirty="0"/>
              <a:t>, 5(1) pp. 5–21.</a:t>
            </a:r>
          </a:p>
          <a:p>
            <a:endParaRPr lang="en-US" sz="1500" dirty="0"/>
          </a:p>
          <a:p>
            <a:r>
              <a:rPr lang="en-US" sz="1500" dirty="0" err="1"/>
              <a:t>Kleon</a:t>
            </a:r>
            <a:r>
              <a:rPr lang="en-US" sz="1500" dirty="0"/>
              <a:t>, A. (2014). </a:t>
            </a:r>
            <a:r>
              <a:rPr lang="en-US" sz="1500" i="1" dirty="0"/>
              <a:t>Show your work!: 10 ways to share your creativity and discovered</a:t>
            </a:r>
            <a:r>
              <a:rPr lang="en-US" sz="1500" dirty="0"/>
              <a:t>. Cambridge: Polity Press.</a:t>
            </a:r>
          </a:p>
          <a:p>
            <a:endParaRPr lang="en-US" sz="1500" dirty="0"/>
          </a:p>
          <a:p>
            <a:r>
              <a:rPr lang="en-US" sz="1500" dirty="0"/>
              <a:t>Meier, L. (2017). </a:t>
            </a:r>
            <a:r>
              <a:rPr lang="en-US" sz="1500" i="1" dirty="0"/>
              <a:t>Popular music as promotion: music and branding in the digital age</a:t>
            </a:r>
            <a:r>
              <a:rPr lang="en-US" sz="1500" dirty="0"/>
              <a:t>. New York: Workman Publishing Company.</a:t>
            </a:r>
          </a:p>
          <a:p>
            <a:endParaRPr lang="en-US" sz="1500" dirty="0"/>
          </a:p>
          <a:p>
            <a:r>
              <a:rPr lang="en-US" sz="1500" dirty="0"/>
              <a:t>Music Business Worldwide. (2018). More Music Is Played On </a:t>
            </a:r>
            <a:r>
              <a:rPr lang="en-US" sz="1500" dirty="0" err="1"/>
              <a:t>Youtube</a:t>
            </a:r>
            <a:r>
              <a:rPr lang="en-US" sz="1500" dirty="0"/>
              <a:t> Than On Spotify, Apple Music And Every Other Audio Streaming Platform Combined. </a:t>
            </a:r>
            <a:r>
              <a:rPr lang="en-US" sz="1500" i="1" dirty="0"/>
              <a:t>Music Business Worldwide</a:t>
            </a:r>
            <a:r>
              <a:rPr lang="en-US" sz="1500" dirty="0"/>
              <a:t>, 30 April. Available from https://</a:t>
            </a:r>
            <a:r>
              <a:rPr lang="en-US" sz="1500" dirty="0" err="1"/>
              <a:t>www.musicbusinessworldwide.com</a:t>
            </a:r>
            <a:r>
              <a:rPr lang="en-US" sz="1500" dirty="0"/>
              <a:t>/more-music-is-played-on-youtube-than-on-spotify-apple-music-and-every-audio-streaming-platform-combined/ [</a:t>
            </a:r>
            <a:r>
              <a:rPr lang="en-GB" sz="1500" dirty="0"/>
              <a:t>Accessed 23 Jan 2018</a:t>
            </a:r>
            <a:r>
              <a:rPr lang="en-US" sz="1500" dirty="0"/>
              <a:t>].</a:t>
            </a:r>
          </a:p>
          <a:p>
            <a:endParaRPr lang="en-US" sz="1500" dirty="0"/>
          </a:p>
          <a:p>
            <a:r>
              <a:rPr lang="en-US" sz="1500" dirty="0"/>
              <a:t>Petridis, A. (2019). I never wanted a normal life: Billie </a:t>
            </a:r>
            <a:r>
              <a:rPr lang="en-US" sz="1500" dirty="0" err="1"/>
              <a:t>Eilish</a:t>
            </a:r>
            <a:r>
              <a:rPr lang="en-US" sz="1500" dirty="0"/>
              <a:t>, the Guardian artist of 2019. </a:t>
            </a:r>
            <a:r>
              <a:rPr lang="en-US" sz="1500" i="1" dirty="0"/>
              <a:t>The</a:t>
            </a:r>
          </a:p>
          <a:p>
            <a:r>
              <a:rPr lang="en-US" sz="1500" i="1" dirty="0"/>
              <a:t>Guardian</a:t>
            </a:r>
            <a:r>
              <a:rPr lang="en-US" sz="1500" dirty="0"/>
              <a:t>, 19 December. Available from https://</a:t>
            </a:r>
            <a:r>
              <a:rPr lang="en-US" sz="1500" dirty="0" err="1"/>
              <a:t>www.theguardian.com</a:t>
            </a:r>
            <a:r>
              <a:rPr lang="en-US" sz="1500" dirty="0"/>
              <a:t>/music/2019/</a:t>
            </a:r>
            <a:r>
              <a:rPr lang="en-US" sz="1500" dirty="0" err="1"/>
              <a:t>dec</a:t>
            </a:r>
            <a:r>
              <a:rPr lang="en-US" sz="1500" dirty="0"/>
              <a:t>/19/i-never-wanted-a-normal-life-billie-eilish-the-guardian-artist-of-2019 [</a:t>
            </a:r>
            <a:r>
              <a:rPr lang="en-GB" sz="1500" dirty="0"/>
              <a:t>Accessed 23 Jan 2018</a:t>
            </a:r>
            <a:r>
              <a:rPr lang="en-US" sz="1500" dirty="0"/>
              <a:t>].</a:t>
            </a:r>
          </a:p>
          <a:p>
            <a:endParaRPr lang="en-US" sz="1500" dirty="0"/>
          </a:p>
          <a:p>
            <a:r>
              <a:rPr lang="en-US" sz="1500" dirty="0"/>
              <a:t>Pierce, D. (2017). The Hot New Hip-Hop Producer Who Does Everything on His iPhone. </a:t>
            </a:r>
            <a:r>
              <a:rPr lang="en-US" sz="1500" i="1" dirty="0"/>
              <a:t>Wired</a:t>
            </a:r>
            <a:r>
              <a:rPr lang="en-US" sz="1500" dirty="0"/>
              <a:t>, 14 April. Available from https://</a:t>
            </a:r>
            <a:r>
              <a:rPr lang="en-US" sz="1500" dirty="0" err="1"/>
              <a:t>www.wired.com</a:t>
            </a:r>
            <a:r>
              <a:rPr lang="en-US" sz="1500" dirty="0"/>
              <a:t>/2017/04/</a:t>
            </a:r>
            <a:r>
              <a:rPr lang="en-US" sz="1500" dirty="0" err="1"/>
              <a:t>steve</a:t>
            </a:r>
            <a:r>
              <a:rPr lang="en-US" sz="1500" dirty="0"/>
              <a:t>-lacy-</a:t>
            </a:r>
            <a:r>
              <a:rPr lang="en-US" sz="1500" dirty="0" err="1"/>
              <a:t>iphone</a:t>
            </a:r>
            <a:r>
              <a:rPr lang="en-US" sz="1500" dirty="0"/>
              <a:t>-producer/ [</a:t>
            </a:r>
            <a:r>
              <a:rPr lang="en-GB" sz="1500" dirty="0"/>
              <a:t>Accessed 23 Jan 2018</a:t>
            </a:r>
            <a:r>
              <a:rPr lang="en-US" sz="1500" dirty="0"/>
              <a:t>].</a:t>
            </a:r>
          </a:p>
          <a:p>
            <a:endParaRPr lang="en-US" sz="1500" dirty="0"/>
          </a:p>
          <a:p>
            <a:endParaRPr lang="en-US" sz="1500" dirty="0"/>
          </a:p>
        </p:txBody>
      </p:sp>
    </p:spTree>
    <p:extLst>
      <p:ext uri="{BB962C8B-B14F-4D97-AF65-F5344CB8AC3E}">
        <p14:creationId xmlns:p14="http://schemas.microsoft.com/office/powerpoint/2010/main" val="627068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2E360-5D81-7340-9BCC-DD121A1EF1E3}"/>
              </a:ext>
            </a:extLst>
          </p:cNvPr>
          <p:cNvSpPr>
            <a:spLocks noGrp="1"/>
          </p:cNvSpPr>
          <p:nvPr>
            <p:ph type="title"/>
          </p:nvPr>
        </p:nvSpPr>
        <p:spPr>
          <a:xfrm>
            <a:off x="838200" y="365126"/>
            <a:ext cx="10515600" cy="710640"/>
          </a:xfrm>
        </p:spPr>
        <p:txBody>
          <a:bodyPr/>
          <a:lstStyle/>
          <a:p>
            <a:r>
              <a:rPr lang="en-US" dirty="0"/>
              <a:t>References</a:t>
            </a:r>
          </a:p>
        </p:txBody>
      </p:sp>
      <p:sp>
        <p:nvSpPr>
          <p:cNvPr id="6" name="TextBox 5">
            <a:extLst>
              <a:ext uri="{FF2B5EF4-FFF2-40B4-BE49-F238E27FC236}">
                <a16:creationId xmlns:a16="http://schemas.microsoft.com/office/drawing/2014/main" id="{B5600DBD-4623-6F41-927C-F54547E6BFEC}"/>
              </a:ext>
            </a:extLst>
          </p:cNvPr>
          <p:cNvSpPr txBox="1"/>
          <p:nvPr/>
        </p:nvSpPr>
        <p:spPr>
          <a:xfrm>
            <a:off x="838201" y="1029179"/>
            <a:ext cx="10390094" cy="2862322"/>
          </a:xfrm>
          <a:prstGeom prst="rect">
            <a:avLst/>
          </a:prstGeom>
          <a:noFill/>
        </p:spPr>
        <p:txBody>
          <a:bodyPr wrap="square" rtlCol="0">
            <a:spAutoFit/>
          </a:bodyPr>
          <a:lstStyle/>
          <a:p>
            <a:endParaRPr lang="en-US" sz="1500" dirty="0"/>
          </a:p>
          <a:p>
            <a:r>
              <a:rPr lang="en-US" sz="1500" dirty="0"/>
              <a:t>Scott, M. (2012) ‘Cultural entrepreneurs, cultural entrepreneurship: Music producers </a:t>
            </a:r>
            <a:r>
              <a:rPr lang="en-US" sz="1500" dirty="0" err="1"/>
              <a:t>mobilising</a:t>
            </a:r>
            <a:r>
              <a:rPr lang="en-US" sz="1500" dirty="0"/>
              <a:t> and converting Bourdieu’s alternative capitals’. </a:t>
            </a:r>
            <a:r>
              <a:rPr lang="en-US" sz="1500" i="1" dirty="0"/>
              <a:t>Journal of Empirical Research on Culture, the Media and the Arts</a:t>
            </a:r>
            <a:r>
              <a:rPr lang="en-US" sz="1500" dirty="0"/>
              <a:t>, 40.</a:t>
            </a:r>
            <a:endParaRPr lang="en-GB" sz="1500" dirty="0"/>
          </a:p>
          <a:p>
            <a:endParaRPr lang="en-US" sz="1500" dirty="0"/>
          </a:p>
          <a:p>
            <a:r>
              <a:rPr lang="en-US" sz="1500" dirty="0" err="1"/>
              <a:t>Rapman</a:t>
            </a:r>
            <a:r>
              <a:rPr lang="en-US" sz="1500" dirty="0"/>
              <a:t>, </a:t>
            </a:r>
            <a:r>
              <a:rPr lang="en-GB" sz="1500" dirty="0"/>
              <a:t>(2019). Shiro’s Story. YouTube. Available from https://</a:t>
            </a:r>
            <a:r>
              <a:rPr lang="en-GB" sz="1500" dirty="0" err="1"/>
              <a:t>www.youtube.com</a:t>
            </a:r>
            <a:r>
              <a:rPr lang="en-GB" sz="1500" dirty="0"/>
              <a:t>/</a:t>
            </a:r>
            <a:r>
              <a:rPr lang="en-GB" sz="1500" dirty="0" err="1"/>
              <a:t>watch?v</a:t>
            </a:r>
            <a:r>
              <a:rPr lang="en-GB" sz="1500" dirty="0"/>
              <a:t>=H_6ZJrg-E3Q [Accessed 23 Jan 2018].</a:t>
            </a:r>
            <a:endParaRPr lang="en-US" sz="1500" dirty="0"/>
          </a:p>
          <a:p>
            <a:endParaRPr lang="en-US" sz="1500" dirty="0"/>
          </a:p>
          <a:p>
            <a:r>
              <a:rPr lang="en-US" sz="1500" dirty="0"/>
              <a:t>Tierra Whack, </a:t>
            </a:r>
            <a:r>
              <a:rPr lang="en-GB" sz="1500" dirty="0"/>
              <a:t>(2018). Whack World. YouTube. Available from https://</a:t>
            </a:r>
            <a:r>
              <a:rPr lang="en-GB" sz="1500" dirty="0" err="1"/>
              <a:t>www.youtube.com</a:t>
            </a:r>
            <a:r>
              <a:rPr lang="en-GB" sz="1500" dirty="0"/>
              <a:t>/</a:t>
            </a:r>
            <a:r>
              <a:rPr lang="en-GB" sz="1500" dirty="0" err="1"/>
              <a:t>watch?v</a:t>
            </a:r>
            <a:r>
              <a:rPr lang="en-GB" sz="1500" dirty="0"/>
              <a:t>=EOTebhPy04g [Accessed 23 Jan 2020].</a:t>
            </a:r>
          </a:p>
          <a:p>
            <a:endParaRPr lang="en-US" sz="1500" dirty="0"/>
          </a:p>
          <a:p>
            <a:r>
              <a:rPr lang="en-US" sz="1500" dirty="0"/>
              <a:t>The </a:t>
            </a:r>
            <a:r>
              <a:rPr lang="en-US" sz="1500" dirty="0" err="1"/>
              <a:t>Weeknd</a:t>
            </a:r>
            <a:r>
              <a:rPr lang="en-US" sz="1500" dirty="0"/>
              <a:t>, </a:t>
            </a:r>
            <a:r>
              <a:rPr lang="en-GB" sz="1500" dirty="0"/>
              <a:t>(2011). Wicked Games. YouTube. Available from https://</a:t>
            </a:r>
            <a:r>
              <a:rPr lang="en-GB" sz="1500" dirty="0" err="1"/>
              <a:t>www.youtube.com</a:t>
            </a:r>
            <a:r>
              <a:rPr lang="en-GB" sz="1500" dirty="0"/>
              <a:t>/</a:t>
            </a:r>
            <a:r>
              <a:rPr lang="en-GB" sz="1500" dirty="0" err="1"/>
              <a:t>watch?v</a:t>
            </a:r>
            <a:r>
              <a:rPr lang="en-GB" sz="1500" dirty="0"/>
              <a:t>=o9PuAm7d0PA [Accessed 23 Jan 2020].</a:t>
            </a:r>
            <a:endParaRPr lang="en-US" sz="1500" dirty="0"/>
          </a:p>
          <a:p>
            <a:endParaRPr lang="en-US" sz="1500" dirty="0"/>
          </a:p>
        </p:txBody>
      </p:sp>
    </p:spTree>
    <p:extLst>
      <p:ext uri="{BB962C8B-B14F-4D97-AF65-F5344CB8AC3E}">
        <p14:creationId xmlns:p14="http://schemas.microsoft.com/office/powerpoint/2010/main" val="40578601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95D60-8D65-D44B-96CD-BF4D23621992}"/>
              </a:ext>
            </a:extLst>
          </p:cNvPr>
          <p:cNvSpPr>
            <a:spLocks noGrp="1"/>
          </p:cNvSpPr>
          <p:nvPr>
            <p:ph type="ctrTitle"/>
          </p:nvPr>
        </p:nvSpPr>
        <p:spPr/>
        <p:txBody>
          <a:bodyPr>
            <a:normAutofit/>
          </a:bodyPr>
          <a:lstStyle/>
          <a:p>
            <a:r>
              <a:rPr lang="en-GB" sz="4800" b="1" dirty="0"/>
              <a:t>Thank You</a:t>
            </a:r>
            <a:br>
              <a:rPr lang="en-GB" sz="4800" b="1" dirty="0"/>
            </a:br>
            <a:endParaRPr lang="en-US" sz="4800" dirty="0"/>
          </a:p>
        </p:txBody>
      </p:sp>
      <p:sp>
        <p:nvSpPr>
          <p:cNvPr id="3" name="Subtitle 2">
            <a:extLst>
              <a:ext uri="{FF2B5EF4-FFF2-40B4-BE49-F238E27FC236}">
                <a16:creationId xmlns:a16="http://schemas.microsoft.com/office/drawing/2014/main" id="{4BCB0915-F47A-BB48-AA7D-9B9936B62740}"/>
              </a:ext>
            </a:extLst>
          </p:cNvPr>
          <p:cNvSpPr>
            <a:spLocks noGrp="1"/>
          </p:cNvSpPr>
          <p:nvPr>
            <p:ph type="subTitle" idx="1"/>
          </p:nvPr>
        </p:nvSpPr>
        <p:spPr/>
        <p:txBody>
          <a:bodyPr/>
          <a:lstStyle/>
          <a:p>
            <a:r>
              <a:rPr lang="en-GB" b="1" dirty="0"/>
              <a:t>Presenter</a:t>
            </a:r>
            <a:r>
              <a:rPr lang="en-GB" dirty="0"/>
              <a:t>: Hussein Boon</a:t>
            </a:r>
          </a:p>
          <a:p>
            <a:r>
              <a:rPr lang="en-GB" b="1" dirty="0"/>
              <a:t>Institution</a:t>
            </a:r>
            <a:r>
              <a:rPr lang="en-GB" dirty="0"/>
              <a:t>: University of Westminster</a:t>
            </a:r>
          </a:p>
          <a:p>
            <a:r>
              <a:rPr lang="en-US" b="1" dirty="0"/>
              <a:t>Corresponding Address</a:t>
            </a:r>
            <a:r>
              <a:rPr lang="en-US" dirty="0"/>
              <a:t>: </a:t>
            </a:r>
            <a:r>
              <a:rPr lang="en-US" dirty="0" err="1"/>
              <a:t>h.boon@westminster.ac.uk</a:t>
            </a:r>
            <a:endParaRPr lang="en-US" dirty="0"/>
          </a:p>
        </p:txBody>
      </p:sp>
    </p:spTree>
    <p:extLst>
      <p:ext uri="{BB962C8B-B14F-4D97-AF65-F5344CB8AC3E}">
        <p14:creationId xmlns:p14="http://schemas.microsoft.com/office/powerpoint/2010/main" val="139487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D43-8925-754C-9580-2C8D1F508489}"/>
              </a:ext>
            </a:extLst>
          </p:cNvPr>
          <p:cNvSpPr>
            <a:spLocks noGrp="1"/>
          </p:cNvSpPr>
          <p:nvPr>
            <p:ph type="title"/>
          </p:nvPr>
        </p:nvSpPr>
        <p:spPr/>
        <p:txBody>
          <a:bodyPr/>
          <a:lstStyle/>
          <a:p>
            <a:r>
              <a:rPr lang="en-US" dirty="0"/>
              <a:t>Shadow Reality – Baldwin (1965)</a:t>
            </a:r>
          </a:p>
        </p:txBody>
      </p:sp>
      <p:sp>
        <p:nvSpPr>
          <p:cNvPr id="3" name="Content Placeholder 2">
            <a:extLst>
              <a:ext uri="{FF2B5EF4-FFF2-40B4-BE49-F238E27FC236}">
                <a16:creationId xmlns:a16="http://schemas.microsoft.com/office/drawing/2014/main" id="{BEA82C0E-5A61-7D41-9CD2-3D88C636B135}"/>
              </a:ext>
            </a:extLst>
          </p:cNvPr>
          <p:cNvSpPr>
            <a:spLocks noGrp="1"/>
          </p:cNvSpPr>
          <p:nvPr>
            <p:ph idx="1"/>
          </p:nvPr>
        </p:nvSpPr>
        <p:spPr/>
        <p:txBody>
          <a:bodyPr>
            <a:normAutofit/>
          </a:bodyPr>
          <a:lstStyle/>
          <a:p>
            <a:r>
              <a:rPr lang="en-GB" sz="3200" dirty="0"/>
              <a:t>It comes as a great shock to discover that the country which is your birthplace and to which your life and identity has not, in its whole system of reality, evolved any place for you. </a:t>
            </a:r>
            <a:br>
              <a:rPr lang="en-GB" sz="3200" dirty="0"/>
            </a:br>
            <a:br>
              <a:rPr lang="en-GB" sz="3200" dirty="0"/>
            </a:br>
            <a:endParaRPr lang="en-GB" sz="3200" dirty="0"/>
          </a:p>
          <a:p>
            <a:r>
              <a:rPr lang="en-GB" sz="3200" dirty="0"/>
              <a:t>But what is worse is that nothing you have done, and as far as you can tell nothing you </a:t>
            </a:r>
            <a:r>
              <a:rPr lang="en-GB" sz="3200" i="1" dirty="0"/>
              <a:t>can</a:t>
            </a:r>
            <a:r>
              <a:rPr lang="en-GB" sz="3200" dirty="0"/>
              <a:t> do, will save your son or your daughter from having the same disaster and from coming to the same end.</a:t>
            </a:r>
          </a:p>
          <a:p>
            <a:endParaRPr lang="en-US" dirty="0"/>
          </a:p>
        </p:txBody>
      </p:sp>
    </p:spTree>
    <p:extLst>
      <p:ext uri="{BB962C8B-B14F-4D97-AF65-F5344CB8AC3E}">
        <p14:creationId xmlns:p14="http://schemas.microsoft.com/office/powerpoint/2010/main" val="151381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D43-8925-754C-9580-2C8D1F508489}"/>
              </a:ext>
            </a:extLst>
          </p:cNvPr>
          <p:cNvSpPr>
            <a:spLocks noGrp="1"/>
          </p:cNvSpPr>
          <p:nvPr>
            <p:ph type="title"/>
          </p:nvPr>
        </p:nvSpPr>
        <p:spPr/>
        <p:txBody>
          <a:bodyPr/>
          <a:lstStyle/>
          <a:p>
            <a:r>
              <a:rPr lang="en-US" dirty="0"/>
              <a:t>What cage? – </a:t>
            </a:r>
            <a:r>
              <a:rPr lang="en-US" dirty="0" err="1"/>
              <a:t>DiAngelo</a:t>
            </a:r>
            <a:r>
              <a:rPr lang="en-US" dirty="0"/>
              <a:t> (2019)</a:t>
            </a:r>
          </a:p>
        </p:txBody>
      </p:sp>
      <p:sp>
        <p:nvSpPr>
          <p:cNvPr id="3" name="Content Placeholder 2">
            <a:extLst>
              <a:ext uri="{FF2B5EF4-FFF2-40B4-BE49-F238E27FC236}">
                <a16:creationId xmlns:a16="http://schemas.microsoft.com/office/drawing/2014/main" id="{BEA82C0E-5A61-7D41-9CD2-3D88C636B135}"/>
              </a:ext>
            </a:extLst>
          </p:cNvPr>
          <p:cNvSpPr>
            <a:spLocks noGrp="1"/>
          </p:cNvSpPr>
          <p:nvPr>
            <p:ph idx="1"/>
          </p:nvPr>
        </p:nvSpPr>
        <p:spPr>
          <a:xfrm>
            <a:off x="658906" y="1465729"/>
            <a:ext cx="10694894" cy="4329953"/>
          </a:xfrm>
        </p:spPr>
        <p:txBody>
          <a:bodyPr>
            <a:normAutofit/>
          </a:bodyPr>
          <a:lstStyle/>
          <a:p>
            <a:pPr marL="0" indent="0">
              <a:buNone/>
            </a:pPr>
            <a:r>
              <a:rPr lang="en-GB" dirty="0"/>
              <a:t> </a:t>
            </a:r>
            <a:endParaRPr lang="en-GB" sz="3500" dirty="0"/>
          </a:p>
          <a:p>
            <a:pPr marL="457200" lvl="1" indent="0">
              <a:buNone/>
            </a:pPr>
            <a:r>
              <a:rPr lang="en-GB" sz="3500" dirty="0"/>
              <a:t>The birdcage metaphor helps us understand why racism can be so hard to see and recognize: we have a limited view. Without recognizing how our position in relation to the bird </a:t>
            </a:r>
            <a:r>
              <a:rPr lang="en-GB" sz="3600" dirty="0"/>
              <a:t>defines</a:t>
            </a:r>
            <a:r>
              <a:rPr lang="en-GB" sz="3500" dirty="0"/>
              <a:t> how much of the cage we can see, we rely on single situations, exceptions, and anecdotal evidence for our understanding, rather than on broader, interlocking patterns. </a:t>
            </a:r>
          </a:p>
        </p:txBody>
      </p:sp>
    </p:spTree>
    <p:extLst>
      <p:ext uri="{BB962C8B-B14F-4D97-AF65-F5344CB8AC3E}">
        <p14:creationId xmlns:p14="http://schemas.microsoft.com/office/powerpoint/2010/main" val="404233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E5D43-8925-754C-9580-2C8D1F508489}"/>
              </a:ext>
            </a:extLst>
          </p:cNvPr>
          <p:cNvSpPr>
            <a:spLocks noGrp="1"/>
          </p:cNvSpPr>
          <p:nvPr>
            <p:ph type="title"/>
          </p:nvPr>
        </p:nvSpPr>
        <p:spPr/>
        <p:txBody>
          <a:bodyPr/>
          <a:lstStyle/>
          <a:p>
            <a:r>
              <a:rPr lang="en-US" dirty="0"/>
              <a:t>Anxiety and Doubt – Billie </a:t>
            </a:r>
            <a:r>
              <a:rPr lang="en-US" dirty="0" err="1"/>
              <a:t>Eilish</a:t>
            </a:r>
            <a:r>
              <a:rPr lang="en-US" dirty="0"/>
              <a:t> (2019)</a:t>
            </a:r>
          </a:p>
        </p:txBody>
      </p:sp>
      <p:sp>
        <p:nvSpPr>
          <p:cNvPr id="3" name="Content Placeholder 2">
            <a:extLst>
              <a:ext uri="{FF2B5EF4-FFF2-40B4-BE49-F238E27FC236}">
                <a16:creationId xmlns:a16="http://schemas.microsoft.com/office/drawing/2014/main" id="{BEA82C0E-5A61-7D41-9CD2-3D88C636B135}"/>
              </a:ext>
            </a:extLst>
          </p:cNvPr>
          <p:cNvSpPr>
            <a:spLocks noGrp="1"/>
          </p:cNvSpPr>
          <p:nvPr>
            <p:ph idx="1"/>
          </p:nvPr>
        </p:nvSpPr>
        <p:spPr>
          <a:xfrm>
            <a:off x="672353" y="1411941"/>
            <a:ext cx="10681447" cy="4518212"/>
          </a:xfrm>
        </p:spPr>
        <p:txBody>
          <a:bodyPr>
            <a:normAutofit/>
          </a:bodyPr>
          <a:lstStyle/>
          <a:p>
            <a:pPr marL="0" indent="0">
              <a:buNone/>
            </a:pPr>
            <a:r>
              <a:rPr lang="en-GB" dirty="0"/>
              <a:t> </a:t>
            </a:r>
          </a:p>
          <a:p>
            <a:pPr marL="457200" lvl="1" indent="0">
              <a:buNone/>
            </a:pPr>
            <a:r>
              <a:rPr lang="en-GB" sz="3600" dirty="0"/>
              <a:t>I’ve wanted to be 18 my entire life, and a couple of months ago I realised how much I like being 17. And I’m worried at the same time that people who like me, like me because I was young. And now I’m not going to be, they’ll all be like “meh”. So I don’t know. I’m confused. It’s like when somebody turns 18, the whole world’s against them.</a:t>
            </a:r>
          </a:p>
        </p:txBody>
      </p:sp>
    </p:spTree>
    <p:extLst>
      <p:ext uri="{BB962C8B-B14F-4D97-AF65-F5344CB8AC3E}">
        <p14:creationId xmlns:p14="http://schemas.microsoft.com/office/powerpoint/2010/main" val="811550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5E1BC-69D8-F54B-87EA-AE1A2DEB88CC}"/>
              </a:ext>
            </a:extLst>
          </p:cNvPr>
          <p:cNvSpPr>
            <a:spLocks noGrp="1"/>
          </p:cNvSpPr>
          <p:nvPr>
            <p:ph type="title"/>
          </p:nvPr>
        </p:nvSpPr>
        <p:spPr/>
        <p:txBody>
          <a:bodyPr/>
          <a:lstStyle/>
          <a:p>
            <a:r>
              <a:rPr lang="en-US" dirty="0"/>
              <a:t>Steve Lacy – iPhone Musician</a:t>
            </a:r>
          </a:p>
        </p:txBody>
      </p:sp>
      <p:sp>
        <p:nvSpPr>
          <p:cNvPr id="3" name="Content Placeholder 2">
            <a:extLst>
              <a:ext uri="{FF2B5EF4-FFF2-40B4-BE49-F238E27FC236}">
                <a16:creationId xmlns:a16="http://schemas.microsoft.com/office/drawing/2014/main" id="{F57F51B3-4F0B-EE4D-98EB-9F5F316B4DAA}"/>
              </a:ext>
            </a:extLst>
          </p:cNvPr>
          <p:cNvSpPr>
            <a:spLocks noGrp="1"/>
          </p:cNvSpPr>
          <p:nvPr>
            <p:ph idx="1"/>
          </p:nvPr>
        </p:nvSpPr>
        <p:spPr/>
        <p:txBody>
          <a:bodyPr>
            <a:normAutofit/>
          </a:bodyPr>
          <a:lstStyle/>
          <a:p>
            <a:r>
              <a:rPr lang="en-US" sz="3000" dirty="0"/>
              <a:t>Proposition of shorter, 90 second, song lengths.</a:t>
            </a:r>
          </a:p>
          <a:p>
            <a:r>
              <a:rPr lang="en-US" sz="3000" dirty="0"/>
              <a:t>Lacy uses </a:t>
            </a:r>
            <a:r>
              <a:rPr lang="en-US" sz="3000" dirty="0" err="1"/>
              <a:t>Garageband</a:t>
            </a:r>
            <a:r>
              <a:rPr lang="en-US" sz="3000" dirty="0"/>
              <a:t>, having rejected other DAW’s. Successful but would the practice be accepted on a music course due to assumptions of non-professional software use?</a:t>
            </a:r>
          </a:p>
          <a:p>
            <a:r>
              <a:rPr lang="en-US" sz="3000" dirty="0"/>
              <a:t>Asserts that these songs ‘fit’ within a new listening audience paradigm</a:t>
            </a:r>
          </a:p>
          <a:p>
            <a:r>
              <a:rPr lang="en-US" sz="3000" dirty="0"/>
              <a:t>Spotify skip rates (2014) - nearly 25% of all songs skipped within first 4 seconds; and nearly 50% before the end of the song</a:t>
            </a:r>
          </a:p>
        </p:txBody>
      </p:sp>
    </p:spTree>
    <p:extLst>
      <p:ext uri="{BB962C8B-B14F-4D97-AF65-F5344CB8AC3E}">
        <p14:creationId xmlns:p14="http://schemas.microsoft.com/office/powerpoint/2010/main" val="2503110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98CB-1549-D540-8CDE-6C05857C5BC2}"/>
              </a:ext>
            </a:extLst>
          </p:cNvPr>
          <p:cNvSpPr>
            <a:spLocks noGrp="1"/>
          </p:cNvSpPr>
          <p:nvPr>
            <p:ph type="title"/>
          </p:nvPr>
        </p:nvSpPr>
        <p:spPr/>
        <p:txBody>
          <a:bodyPr/>
          <a:lstStyle/>
          <a:p>
            <a:r>
              <a:rPr lang="en-US" dirty="0"/>
              <a:t>Visual Music and Songs</a:t>
            </a:r>
          </a:p>
        </p:txBody>
      </p:sp>
      <p:sp>
        <p:nvSpPr>
          <p:cNvPr id="3" name="Content Placeholder 2">
            <a:extLst>
              <a:ext uri="{FF2B5EF4-FFF2-40B4-BE49-F238E27FC236}">
                <a16:creationId xmlns:a16="http://schemas.microsoft.com/office/drawing/2014/main" id="{6B159372-76FA-D647-A808-2554D7E03CBB}"/>
              </a:ext>
            </a:extLst>
          </p:cNvPr>
          <p:cNvSpPr>
            <a:spLocks noGrp="1"/>
          </p:cNvSpPr>
          <p:nvPr>
            <p:ph idx="1"/>
          </p:nvPr>
        </p:nvSpPr>
        <p:spPr>
          <a:xfrm>
            <a:off x="838200" y="1506071"/>
            <a:ext cx="10515600" cy="4670892"/>
          </a:xfrm>
        </p:spPr>
        <p:txBody>
          <a:bodyPr lIns="90000">
            <a:noAutofit/>
          </a:bodyPr>
          <a:lstStyle/>
          <a:p>
            <a:r>
              <a:rPr lang="en-US" sz="3600" dirty="0"/>
              <a:t>Music that has a visual accompaniment primarily on YouTube</a:t>
            </a:r>
          </a:p>
          <a:p>
            <a:pPr marL="0" indent="0">
              <a:buNone/>
            </a:pPr>
            <a:endParaRPr lang="en-US" sz="3600" dirty="0"/>
          </a:p>
          <a:p>
            <a:pPr lvl="0"/>
            <a:r>
              <a:rPr lang="en-US" sz="3600" dirty="0"/>
              <a:t>More music played on YouTube than any other audio streaming platform combined (Music Business Worldwide, 2018)</a:t>
            </a:r>
          </a:p>
        </p:txBody>
      </p:sp>
    </p:spTree>
    <p:extLst>
      <p:ext uri="{BB962C8B-B14F-4D97-AF65-F5344CB8AC3E}">
        <p14:creationId xmlns:p14="http://schemas.microsoft.com/office/powerpoint/2010/main" val="502757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98CB-1549-D540-8CDE-6C05857C5BC2}"/>
              </a:ext>
            </a:extLst>
          </p:cNvPr>
          <p:cNvSpPr>
            <a:spLocks noGrp="1"/>
          </p:cNvSpPr>
          <p:nvPr>
            <p:ph type="title"/>
          </p:nvPr>
        </p:nvSpPr>
        <p:spPr/>
        <p:txBody>
          <a:bodyPr/>
          <a:lstStyle/>
          <a:p>
            <a:r>
              <a:rPr lang="en-US" dirty="0"/>
              <a:t>Visual Music – Tierra Whack</a:t>
            </a:r>
          </a:p>
        </p:txBody>
      </p:sp>
      <p:sp>
        <p:nvSpPr>
          <p:cNvPr id="3" name="Content Placeholder 2">
            <a:extLst>
              <a:ext uri="{FF2B5EF4-FFF2-40B4-BE49-F238E27FC236}">
                <a16:creationId xmlns:a16="http://schemas.microsoft.com/office/drawing/2014/main" id="{6B159372-76FA-D647-A808-2554D7E03CBB}"/>
              </a:ext>
            </a:extLst>
          </p:cNvPr>
          <p:cNvSpPr>
            <a:spLocks noGrp="1"/>
          </p:cNvSpPr>
          <p:nvPr>
            <p:ph idx="1"/>
          </p:nvPr>
        </p:nvSpPr>
        <p:spPr>
          <a:xfrm>
            <a:off x="838200" y="1506071"/>
            <a:ext cx="10515600" cy="4670892"/>
          </a:xfrm>
        </p:spPr>
        <p:txBody>
          <a:bodyPr lIns="90000">
            <a:noAutofit/>
          </a:bodyPr>
          <a:lstStyle/>
          <a:p>
            <a:pPr marL="0" lvl="0" indent="0">
              <a:buNone/>
            </a:pPr>
            <a:r>
              <a:rPr lang="en-US" sz="3600" dirty="0"/>
              <a:t>A </a:t>
            </a:r>
            <a:r>
              <a:rPr lang="en-US" sz="3600" dirty="0" err="1"/>
              <a:t>realisation</a:t>
            </a:r>
            <a:r>
              <a:rPr lang="en-US" sz="3600" dirty="0"/>
              <a:t> of short songs as visual music – Whack World (Tierra Whack, 2018)</a:t>
            </a:r>
          </a:p>
        </p:txBody>
      </p:sp>
      <p:pic>
        <p:nvPicPr>
          <p:cNvPr id="7" name="Online Media 6" descr="Tierra Whack - Whack World">
            <a:hlinkClick r:id="" action="ppaction://media"/>
            <a:extLst>
              <a:ext uri="{FF2B5EF4-FFF2-40B4-BE49-F238E27FC236}">
                <a16:creationId xmlns:a16="http://schemas.microsoft.com/office/drawing/2014/main" id="{441FE2A2-740B-334C-A673-A532962D5A7B}"/>
              </a:ext>
            </a:extLst>
          </p:cNvPr>
          <p:cNvPicPr>
            <a:picLocks noRot="1" noChangeAspect="1"/>
          </p:cNvPicPr>
          <p:nvPr>
            <a:videoFile r:link="rId1"/>
          </p:nvPr>
        </p:nvPicPr>
        <p:blipFill>
          <a:blip r:embed="rId4"/>
          <a:stretch>
            <a:fillRect/>
          </a:stretch>
        </p:blipFill>
        <p:spPr>
          <a:xfrm>
            <a:off x="5257800" y="2874558"/>
            <a:ext cx="6096000" cy="3429000"/>
          </a:xfrm>
          <a:prstGeom prst="rect">
            <a:avLst/>
          </a:prstGeom>
        </p:spPr>
      </p:pic>
    </p:spTree>
    <p:extLst>
      <p:ext uri="{BB962C8B-B14F-4D97-AF65-F5344CB8AC3E}">
        <p14:creationId xmlns:p14="http://schemas.microsoft.com/office/powerpoint/2010/main" val="2113195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7"/>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7"/>
                </p:tgtEl>
              </p:cMediaNode>
            </p:video>
            <p:seq concurrent="1" nextAc="seek">
              <p:cTn id="8" restart="whenNotActive" fill="hold" evtFilter="cancelBubble" nodeType="interactiveSeq">
                <p:stCondLst>
                  <p:cond evt="onClick" delay="0">
                    <p:tgtEl>
                      <p:spTgt spid="7"/>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7"/>
                                        </p:tgtEl>
                                      </p:cBhvr>
                                    </p:cmd>
                                  </p:childTnLst>
                                </p:cTn>
                              </p:par>
                            </p:childTnLst>
                          </p:cTn>
                        </p:par>
                      </p:childTnLst>
                    </p:cTn>
                  </p:par>
                </p:childTnLst>
              </p:cTn>
              <p:nextCondLst>
                <p:cond evt="onClick" delay="0">
                  <p:tgtEl>
                    <p:spTgt spid="7"/>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F798CB-1549-D540-8CDE-6C05857C5BC2}"/>
              </a:ext>
            </a:extLst>
          </p:cNvPr>
          <p:cNvSpPr>
            <a:spLocks noGrp="1"/>
          </p:cNvSpPr>
          <p:nvPr>
            <p:ph type="title"/>
          </p:nvPr>
        </p:nvSpPr>
        <p:spPr/>
        <p:txBody>
          <a:bodyPr/>
          <a:lstStyle/>
          <a:p>
            <a:r>
              <a:rPr lang="en-US" dirty="0"/>
              <a:t>Visual Music and Songs</a:t>
            </a:r>
          </a:p>
        </p:txBody>
      </p:sp>
      <p:sp>
        <p:nvSpPr>
          <p:cNvPr id="3" name="Content Placeholder 2">
            <a:extLst>
              <a:ext uri="{FF2B5EF4-FFF2-40B4-BE49-F238E27FC236}">
                <a16:creationId xmlns:a16="http://schemas.microsoft.com/office/drawing/2014/main" id="{6B159372-76FA-D647-A808-2554D7E03CBB}"/>
              </a:ext>
            </a:extLst>
          </p:cNvPr>
          <p:cNvSpPr>
            <a:spLocks noGrp="1"/>
          </p:cNvSpPr>
          <p:nvPr>
            <p:ph idx="1"/>
          </p:nvPr>
        </p:nvSpPr>
        <p:spPr>
          <a:xfrm>
            <a:off x="838200" y="1879413"/>
            <a:ext cx="10515600" cy="3405281"/>
          </a:xfrm>
        </p:spPr>
        <p:txBody>
          <a:bodyPr lIns="90000">
            <a:noAutofit/>
          </a:bodyPr>
          <a:lstStyle/>
          <a:p>
            <a:pPr lvl="0"/>
            <a:r>
              <a:rPr lang="en-US" sz="3600" dirty="0"/>
              <a:t>Shiro’s Song (</a:t>
            </a:r>
            <a:r>
              <a:rPr lang="en-US" sz="3600" dirty="0" err="1"/>
              <a:t>Rapman</a:t>
            </a:r>
            <a:r>
              <a:rPr lang="en-US" sz="3600" dirty="0"/>
              <a:t>, 2018) - extends the narrative, single song, into a three act drama</a:t>
            </a:r>
            <a:br>
              <a:rPr lang="en-US" sz="3600" dirty="0"/>
            </a:br>
            <a:endParaRPr lang="en-US" sz="3600" dirty="0"/>
          </a:p>
          <a:p>
            <a:pPr lvl="0"/>
            <a:r>
              <a:rPr lang="en-US" sz="3600" dirty="0"/>
              <a:t>Visual Music point of consumption and establishment of audience with consistent presentation of identity – see also </a:t>
            </a:r>
            <a:r>
              <a:rPr lang="en-US" sz="3600" dirty="0" err="1"/>
              <a:t>Clairo</a:t>
            </a:r>
            <a:r>
              <a:rPr lang="en-US" sz="3600" dirty="0"/>
              <a:t>, Collier, The </a:t>
            </a:r>
            <a:r>
              <a:rPr lang="en-US" sz="3600" dirty="0" err="1"/>
              <a:t>Weeknd</a:t>
            </a:r>
            <a:endParaRPr lang="en-GB" sz="3600" dirty="0"/>
          </a:p>
        </p:txBody>
      </p:sp>
    </p:spTree>
    <p:extLst>
      <p:ext uri="{BB962C8B-B14F-4D97-AF65-F5344CB8AC3E}">
        <p14:creationId xmlns:p14="http://schemas.microsoft.com/office/powerpoint/2010/main" val="16395723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4060</TotalTime>
  <Words>1878</Words>
  <Application>Microsoft Macintosh PowerPoint</Application>
  <PresentationFormat>Widescreen</PresentationFormat>
  <Paragraphs>117</Paragraphs>
  <Slides>23</Slides>
  <Notes>8</Notes>
  <HiddenSlides>0</HiddenSlides>
  <MMClips>3</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Calibri</vt:lpstr>
      <vt:lpstr>Calibri Light</vt:lpstr>
      <vt:lpstr>Office Theme</vt:lpstr>
      <vt:lpstr>The Ways of Making, Dissemination and Reception Have Changed, So What Should We Do About It? </vt:lpstr>
      <vt:lpstr>But first</vt:lpstr>
      <vt:lpstr>Shadow Reality – Baldwin (1965)</vt:lpstr>
      <vt:lpstr>What cage? – DiAngelo (2019)</vt:lpstr>
      <vt:lpstr>Anxiety and Doubt – Billie Eilish (2019)</vt:lpstr>
      <vt:lpstr>Steve Lacy – iPhone Musician</vt:lpstr>
      <vt:lpstr>Visual Music and Songs</vt:lpstr>
      <vt:lpstr>Visual Music – Tierra Whack</vt:lpstr>
      <vt:lpstr>Visual Music and Songs</vt:lpstr>
      <vt:lpstr>What to do?</vt:lpstr>
      <vt:lpstr>Norms and shoulds</vt:lpstr>
      <vt:lpstr>Vertical and Horizontal Relationships</vt:lpstr>
      <vt:lpstr>Classics are they Vertical?</vt:lpstr>
      <vt:lpstr>Conflicts – Vertical and Horizontal Alignments</vt:lpstr>
      <vt:lpstr>PowerPoint Presentation</vt:lpstr>
      <vt:lpstr>Dylan (2005): as for me, what I did to break away was …</vt:lpstr>
      <vt:lpstr>Take something old  and make it new</vt:lpstr>
      <vt:lpstr>Identity,   gender fluidity       and,       formant manipulation</vt:lpstr>
      <vt:lpstr>Summary</vt:lpstr>
      <vt:lpstr>References</vt:lpstr>
      <vt:lpstr>References</vt:lpstr>
      <vt:lpstr>References</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Ways of Making, Dissemination and Reception Have Changed, So What Should We Do About It? </dc:title>
  <dc:creator>Hussein Boon</dc:creator>
  <cp:lastModifiedBy>Hussein Boon</cp:lastModifiedBy>
  <cp:revision>57</cp:revision>
  <dcterms:created xsi:type="dcterms:W3CDTF">2020-01-21T20:59:11Z</dcterms:created>
  <dcterms:modified xsi:type="dcterms:W3CDTF">2020-01-24T16:39:59Z</dcterms:modified>
</cp:coreProperties>
</file>