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392" r:id="rId2"/>
    <p:sldId id="412" r:id="rId3"/>
    <p:sldId id="422" r:id="rId4"/>
    <p:sldId id="424" r:id="rId5"/>
    <p:sldId id="2587" r:id="rId6"/>
    <p:sldId id="423" r:id="rId7"/>
    <p:sldId id="425" r:id="rId8"/>
    <p:sldId id="427" r:id="rId9"/>
    <p:sldId id="426"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42A982-479C-4F9B-B72A-E016613CDD46}" v="27" dt="2026-05-20T08:36:44.6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9855" autoAdjust="0"/>
  </p:normalViewPr>
  <p:slideViewPr>
    <p:cSldViewPr snapToGrid="0">
      <p:cViewPr varScale="1">
        <p:scale>
          <a:sx n="51" d="100"/>
          <a:sy n="51" d="100"/>
        </p:scale>
        <p:origin x="125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Elkington" userId="7980eea6-ca38-4cf7-b354-9970a28b8540" providerId="ADAL" clId="{F81847BE-383F-4A28-B2D3-1B48629D3E1E}"/>
    <pc:docChg chg="undo custSel addSld delSld modSld">
      <pc:chgData name="Emma Elkington" userId="7980eea6-ca38-4cf7-b354-9970a28b8540" providerId="ADAL" clId="{F81847BE-383F-4A28-B2D3-1B48629D3E1E}" dt="2026-05-20T08:57:28.612" v="1042" actId="1076"/>
      <pc:docMkLst>
        <pc:docMk/>
      </pc:docMkLst>
      <pc:sldChg chg="addSp modSp mod">
        <pc:chgData name="Emma Elkington" userId="7980eea6-ca38-4cf7-b354-9970a28b8540" providerId="ADAL" clId="{F81847BE-383F-4A28-B2D3-1B48629D3E1E}" dt="2026-05-14T12:20:06.393" v="1019" actId="113"/>
        <pc:sldMkLst>
          <pc:docMk/>
          <pc:sldMk cId="1473982122" sldId="392"/>
        </pc:sldMkLst>
        <pc:spChg chg="mod">
          <ac:chgData name="Emma Elkington" userId="7980eea6-ca38-4cf7-b354-9970a28b8540" providerId="ADAL" clId="{F81847BE-383F-4A28-B2D3-1B48629D3E1E}" dt="2026-05-14T12:06:38.552" v="949" actId="1076"/>
          <ac:spMkLst>
            <pc:docMk/>
            <pc:sldMk cId="1473982122" sldId="392"/>
            <ac:spMk id="2" creationId="{00000000-0000-0000-0000-000000000000}"/>
          </ac:spMkLst>
        </pc:spChg>
        <pc:spChg chg="mod">
          <ac:chgData name="Emma Elkington" userId="7980eea6-ca38-4cf7-b354-9970a28b8540" providerId="ADAL" clId="{F81847BE-383F-4A28-B2D3-1B48629D3E1E}" dt="2026-05-14T12:06:42.703" v="950" actId="1076"/>
          <ac:spMkLst>
            <pc:docMk/>
            <pc:sldMk cId="1473982122" sldId="392"/>
            <ac:spMk id="3" creationId="{00000000-0000-0000-0000-000000000000}"/>
          </ac:spMkLst>
        </pc:spChg>
        <pc:spChg chg="mod">
          <ac:chgData name="Emma Elkington" userId="7980eea6-ca38-4cf7-b354-9970a28b8540" providerId="ADAL" clId="{F81847BE-383F-4A28-B2D3-1B48629D3E1E}" dt="2026-05-14T12:06:47.111" v="951" actId="1076"/>
          <ac:spMkLst>
            <pc:docMk/>
            <pc:sldMk cId="1473982122" sldId="392"/>
            <ac:spMk id="4" creationId="{00000000-0000-0000-0000-000000000000}"/>
          </ac:spMkLst>
        </pc:spChg>
        <pc:spChg chg="add mod">
          <ac:chgData name="Emma Elkington" userId="7980eea6-ca38-4cf7-b354-9970a28b8540" providerId="ADAL" clId="{F81847BE-383F-4A28-B2D3-1B48629D3E1E}" dt="2026-05-14T12:20:06.393" v="1019" actId="113"/>
          <ac:spMkLst>
            <pc:docMk/>
            <pc:sldMk cId="1473982122" sldId="392"/>
            <ac:spMk id="5" creationId="{DD67B4BD-6CAB-2777-02B0-33195E1F411C}"/>
          </ac:spMkLst>
        </pc:spChg>
      </pc:sldChg>
      <pc:sldChg chg="modSp mod">
        <pc:chgData name="Emma Elkington" userId="7980eea6-ca38-4cf7-b354-9970a28b8540" providerId="ADAL" clId="{F81847BE-383F-4A28-B2D3-1B48629D3E1E}" dt="2026-05-14T12:20:12.304" v="1020" actId="313"/>
        <pc:sldMkLst>
          <pc:docMk/>
          <pc:sldMk cId="578653619" sldId="412"/>
        </pc:sldMkLst>
        <pc:spChg chg="mod">
          <ac:chgData name="Emma Elkington" userId="7980eea6-ca38-4cf7-b354-9970a28b8540" providerId="ADAL" clId="{F81847BE-383F-4A28-B2D3-1B48629D3E1E}" dt="2026-05-14T12:20:12.304" v="1020" actId="313"/>
          <ac:spMkLst>
            <pc:docMk/>
            <pc:sldMk cId="578653619" sldId="412"/>
            <ac:spMk id="6" creationId="{C7DB6303-31B6-05E0-4DB9-82E427DC9705}"/>
          </ac:spMkLst>
        </pc:spChg>
      </pc:sldChg>
      <pc:sldChg chg="modSp mod modNotesTx">
        <pc:chgData name="Emma Elkington" userId="7980eea6-ca38-4cf7-b354-9970a28b8540" providerId="ADAL" clId="{F81847BE-383F-4A28-B2D3-1B48629D3E1E}" dt="2026-05-13T14:46:13.083" v="108" actId="20577"/>
        <pc:sldMkLst>
          <pc:docMk/>
          <pc:sldMk cId="228665011" sldId="422"/>
        </pc:sldMkLst>
        <pc:spChg chg="mod">
          <ac:chgData name="Emma Elkington" userId="7980eea6-ca38-4cf7-b354-9970a28b8540" providerId="ADAL" clId="{F81847BE-383F-4A28-B2D3-1B48629D3E1E}" dt="2026-05-13T14:29:09.004" v="2" actId="313"/>
          <ac:spMkLst>
            <pc:docMk/>
            <pc:sldMk cId="228665011" sldId="422"/>
            <ac:spMk id="3" creationId="{AFFB6DEA-FC73-A0EA-2099-6D80755EEBED}"/>
          </ac:spMkLst>
        </pc:spChg>
      </pc:sldChg>
      <pc:sldChg chg="addSp delSp modSp mod">
        <pc:chgData name="Emma Elkington" userId="7980eea6-ca38-4cf7-b354-9970a28b8540" providerId="ADAL" clId="{F81847BE-383F-4A28-B2D3-1B48629D3E1E}" dt="2026-05-20T08:37:56.169" v="1034" actId="1076"/>
        <pc:sldMkLst>
          <pc:docMk/>
          <pc:sldMk cId="3261087657" sldId="423"/>
        </pc:sldMkLst>
        <pc:spChg chg="add mod">
          <ac:chgData name="Emma Elkington" userId="7980eea6-ca38-4cf7-b354-9970a28b8540" providerId="ADAL" clId="{F81847BE-383F-4A28-B2D3-1B48629D3E1E}" dt="2026-05-20T08:37:56.169" v="1034" actId="1076"/>
          <ac:spMkLst>
            <pc:docMk/>
            <pc:sldMk cId="3261087657" sldId="423"/>
            <ac:spMk id="6" creationId="{9B316C1B-F02D-F4A9-C633-AEF9C2D608F7}"/>
          </ac:spMkLst>
        </pc:spChg>
      </pc:sldChg>
      <pc:sldChg chg="addSp delSp modSp mod modNotesTx">
        <pc:chgData name="Emma Elkington" userId="7980eea6-ca38-4cf7-b354-9970a28b8540" providerId="ADAL" clId="{F81847BE-383F-4A28-B2D3-1B48629D3E1E}" dt="2026-05-20T08:57:28.612" v="1042" actId="1076"/>
        <pc:sldMkLst>
          <pc:docMk/>
          <pc:sldMk cId="3358497171" sldId="424"/>
        </pc:sldMkLst>
        <pc:spChg chg="del">
          <ac:chgData name="Emma Elkington" userId="7980eea6-ca38-4cf7-b354-9970a28b8540" providerId="ADAL" clId="{F81847BE-383F-4A28-B2D3-1B48629D3E1E}" dt="2026-05-20T08:37:12.504" v="1029" actId="478"/>
          <ac:spMkLst>
            <pc:docMk/>
            <pc:sldMk cId="3358497171" sldId="424"/>
            <ac:spMk id="4" creationId="{F9504C91-F302-77F9-9615-9949AF60BC4F}"/>
          </ac:spMkLst>
        </pc:spChg>
        <pc:picChg chg="add del mod">
          <ac:chgData name="Emma Elkington" userId="7980eea6-ca38-4cf7-b354-9970a28b8540" providerId="ADAL" clId="{F81847BE-383F-4A28-B2D3-1B48629D3E1E}" dt="2026-05-20T08:57:28.612" v="1042" actId="1076"/>
          <ac:picMkLst>
            <pc:docMk/>
            <pc:sldMk cId="3358497171" sldId="424"/>
            <ac:picMk id="5" creationId="{EA630D6D-B620-B930-E755-10B26A246280}"/>
          </ac:picMkLst>
        </pc:picChg>
      </pc:sldChg>
      <pc:sldChg chg="modSp mod modNotesTx">
        <pc:chgData name="Emma Elkington" userId="7980eea6-ca38-4cf7-b354-9970a28b8540" providerId="ADAL" clId="{F81847BE-383F-4A28-B2D3-1B48629D3E1E}" dt="2026-05-13T15:03:53.858" v="837" actId="20577"/>
        <pc:sldMkLst>
          <pc:docMk/>
          <pc:sldMk cId="3573329402" sldId="425"/>
        </pc:sldMkLst>
        <pc:spChg chg="mod">
          <ac:chgData name="Emma Elkington" userId="7980eea6-ca38-4cf7-b354-9970a28b8540" providerId="ADAL" clId="{F81847BE-383F-4A28-B2D3-1B48629D3E1E}" dt="2026-05-13T15:03:38.608" v="836" actId="20577"/>
          <ac:spMkLst>
            <pc:docMk/>
            <pc:sldMk cId="3573329402" sldId="425"/>
            <ac:spMk id="4" creationId="{820238BF-BEC2-5D61-D4B9-518EDE2C6776}"/>
          </ac:spMkLst>
        </pc:spChg>
      </pc:sldChg>
      <pc:sldChg chg="addSp modSp add mod">
        <pc:chgData name="Emma Elkington" userId="7980eea6-ca38-4cf7-b354-9970a28b8540" providerId="ADAL" clId="{F81847BE-383F-4A28-B2D3-1B48629D3E1E}" dt="2026-05-20T08:44:25.803" v="1041" actId="1076"/>
        <pc:sldMkLst>
          <pc:docMk/>
          <pc:sldMk cId="2661550820" sldId="426"/>
        </pc:sldMkLst>
        <pc:spChg chg="mod">
          <ac:chgData name="Emma Elkington" userId="7980eea6-ca38-4cf7-b354-9970a28b8540" providerId="ADAL" clId="{F81847BE-383F-4A28-B2D3-1B48629D3E1E}" dt="2026-05-20T08:44:00.098" v="1038" actId="1076"/>
          <ac:spMkLst>
            <pc:docMk/>
            <pc:sldMk cId="2661550820" sldId="426"/>
            <ac:spMk id="2" creationId="{5864E151-9D00-97CE-4D06-990F114645B7}"/>
          </ac:spMkLst>
        </pc:spChg>
        <pc:spChg chg="mod">
          <ac:chgData name="Emma Elkington" userId="7980eea6-ca38-4cf7-b354-9970a28b8540" providerId="ADAL" clId="{F81847BE-383F-4A28-B2D3-1B48629D3E1E}" dt="2026-05-20T08:44:04.088" v="1039" actId="1076"/>
          <ac:spMkLst>
            <pc:docMk/>
            <pc:sldMk cId="2661550820" sldId="426"/>
            <ac:spMk id="3" creationId="{E61634FB-4054-B2F5-0AC2-6857E656CA1E}"/>
          </ac:spMkLst>
        </pc:spChg>
        <pc:spChg chg="mod">
          <ac:chgData name="Emma Elkington" userId="7980eea6-ca38-4cf7-b354-9970a28b8540" providerId="ADAL" clId="{F81847BE-383F-4A28-B2D3-1B48629D3E1E}" dt="2026-05-20T08:44:19.419" v="1040" actId="1076"/>
          <ac:spMkLst>
            <pc:docMk/>
            <pc:sldMk cId="2661550820" sldId="426"/>
            <ac:spMk id="4" creationId="{645D9969-0AE5-6200-C4DC-D43F66BC7684}"/>
          </ac:spMkLst>
        </pc:spChg>
        <pc:picChg chg="add mod">
          <ac:chgData name="Emma Elkington" userId="7980eea6-ca38-4cf7-b354-9970a28b8540" providerId="ADAL" clId="{F81847BE-383F-4A28-B2D3-1B48629D3E1E}" dt="2026-05-20T08:44:25.803" v="1041" actId="1076"/>
          <ac:picMkLst>
            <pc:docMk/>
            <pc:sldMk cId="2661550820" sldId="426"/>
            <ac:picMk id="6" creationId="{48205394-62EE-CF8D-0605-C49ADB0BA633}"/>
          </ac:picMkLst>
        </pc:picChg>
      </pc:sldChg>
      <pc:sldChg chg="modSp add mod">
        <pc:chgData name="Emma Elkington" userId="7980eea6-ca38-4cf7-b354-9970a28b8540" providerId="ADAL" clId="{F81847BE-383F-4A28-B2D3-1B48629D3E1E}" dt="2026-05-13T15:04:20.478" v="838" actId="14826"/>
        <pc:sldMkLst>
          <pc:docMk/>
          <pc:sldMk cId="799134179" sldId="427"/>
        </pc:sldMkLst>
        <pc:spChg chg="mod">
          <ac:chgData name="Emma Elkington" userId="7980eea6-ca38-4cf7-b354-9970a28b8540" providerId="ADAL" clId="{F81847BE-383F-4A28-B2D3-1B48629D3E1E}" dt="2026-05-13T14:59:10.879" v="430" actId="20577"/>
          <ac:spMkLst>
            <pc:docMk/>
            <pc:sldMk cId="799134179" sldId="427"/>
            <ac:spMk id="3" creationId="{F1AD5D30-1A68-ED4A-30A9-716DBB222955}"/>
          </ac:spMkLst>
        </pc:spChg>
        <pc:spChg chg="mod">
          <ac:chgData name="Emma Elkington" userId="7980eea6-ca38-4cf7-b354-9970a28b8540" providerId="ADAL" clId="{F81847BE-383F-4A28-B2D3-1B48629D3E1E}" dt="2026-05-13T15:00:10.405" v="686" actId="20577"/>
          <ac:spMkLst>
            <pc:docMk/>
            <pc:sldMk cId="799134179" sldId="427"/>
            <ac:spMk id="4" creationId="{B9BFE77D-E698-4FD9-7115-0EB854CD837A}"/>
          </ac:spMkLst>
        </pc:spChg>
        <pc:picChg chg="mod">
          <ac:chgData name="Emma Elkington" userId="7980eea6-ca38-4cf7-b354-9970a28b8540" providerId="ADAL" clId="{F81847BE-383F-4A28-B2D3-1B48629D3E1E}" dt="2026-05-13T15:04:20.478" v="838" actId="14826"/>
          <ac:picMkLst>
            <pc:docMk/>
            <pc:sldMk cId="799134179" sldId="427"/>
            <ac:picMk id="5" creationId="{99B1E123-DDA7-16ED-4C6C-3442BC739C62}"/>
          </ac:picMkLst>
        </pc:picChg>
      </pc:sldChg>
      <pc:sldChg chg="add">
        <pc:chgData name="Emma Elkington" userId="7980eea6-ca38-4cf7-b354-9970a28b8540" providerId="ADAL" clId="{F81847BE-383F-4A28-B2D3-1B48629D3E1E}" dt="2026-05-20T08:35:45.900" v="1021"/>
        <pc:sldMkLst>
          <pc:docMk/>
          <pc:sldMk cId="101918219" sldId="258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305849-2085-4C4A-A50F-61CCB572B44E}" type="datetimeFigureOut">
              <a:rPr lang="en-GB" smtClean="0"/>
              <a:t>20/05/2026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4853DF-8349-46FD-B4BD-C42BF54911C5}" type="slidenum">
              <a:rPr lang="en-GB" smtClean="0"/>
              <a:t>‹#›</a:t>
            </a:fld>
            <a:endParaRPr lang="en-GB"/>
          </a:p>
        </p:txBody>
      </p:sp>
    </p:spTree>
    <p:extLst>
      <p:ext uri="{BB962C8B-B14F-4D97-AF65-F5344CB8AC3E}">
        <p14:creationId xmlns:p14="http://schemas.microsoft.com/office/powerpoint/2010/main" val="1065658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i="0" u="none" dirty="0">
                <a:latin typeface="+mn-lt"/>
              </a:rPr>
              <a:t>Optional extras:</a:t>
            </a:r>
            <a:r>
              <a:rPr lang="en-GB" sz="1200" b="0" i="0" u="none" dirty="0">
                <a:latin typeface="+mn-lt"/>
              </a:rPr>
              <a:t> Limited reach.</a:t>
            </a:r>
            <a:endParaRPr lang="en-GB" sz="1200" dirty="0">
              <a:latin typeface="+mn-lt"/>
            </a:endParaRPr>
          </a:p>
          <a:p>
            <a:pPr lvl="0"/>
            <a:r>
              <a:rPr lang="en-GB" sz="1200" b="1" i="0" u="none" dirty="0">
                <a:latin typeface="+mn-lt"/>
              </a:rPr>
              <a:t>Signposted opportunities:</a:t>
            </a:r>
            <a:r>
              <a:rPr lang="en-GB" sz="1200" b="0" i="0" u="none" dirty="0">
                <a:latin typeface="+mn-lt"/>
              </a:rPr>
              <a:t> Better access; weak discipline links.</a:t>
            </a:r>
            <a:endParaRPr lang="en-GB" sz="1200" dirty="0">
              <a:latin typeface="+mn-lt"/>
            </a:endParaRPr>
          </a:p>
          <a:p>
            <a:pPr lvl="0"/>
            <a:r>
              <a:rPr lang="en-GB" sz="1200" b="1" i="0" u="none" dirty="0">
                <a:latin typeface="+mn-lt"/>
              </a:rPr>
              <a:t>Embedded, assessed, reflected:</a:t>
            </a:r>
            <a:r>
              <a:rPr lang="en-GB" sz="1200" b="0" i="0" u="none" dirty="0">
                <a:latin typeface="+mn-lt"/>
              </a:rPr>
              <a:t> Strongest model; inclusive, coherent development.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dirty="0">
                <a:latin typeface="+mn-lt"/>
              </a:rPr>
              <a:t>Why it matters: </a:t>
            </a:r>
            <a:r>
              <a:rPr lang="en-GB" sz="1200" b="0" i="0" u="none" dirty="0">
                <a:latin typeface="+mn-lt"/>
              </a:rPr>
              <a:t>Reaches all students, not only opt-ins; builds confidence to link study to work.</a:t>
            </a:r>
            <a:endParaRPr lang="en-GB" sz="12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lvl="0"/>
            <a:endParaRPr lang="en-GB" sz="1200" dirty="0">
              <a:latin typeface="+mn-lt"/>
            </a:endParaRPr>
          </a:p>
          <a:p>
            <a:r>
              <a:rPr lang="en-GB" sz="1200" b="0" i="0" u="none" dirty="0">
                <a:latin typeface="Aptos Display"/>
              </a:rPr>
              <a:t>Theme 1: Skills and employability sessions in modules</a:t>
            </a:r>
          </a:p>
          <a:p>
            <a:pPr lvl="0"/>
            <a:r>
              <a:rPr lang="en-GB" sz="1200" b="0" i="0" u="none" dirty="0">
                <a:latin typeface="+mn-lt"/>
              </a:rPr>
              <a:t>Career awareness, communication, teamwork, problem-solving, digital skills.</a:t>
            </a:r>
            <a:endParaRPr lang="en-GB" sz="1200" dirty="0">
              <a:latin typeface="+mn-lt"/>
            </a:endParaRPr>
          </a:p>
          <a:p>
            <a:pPr lvl="0"/>
            <a:r>
              <a:rPr lang="en-GB" sz="1200" b="0" i="0" u="none" dirty="0">
                <a:latin typeface="+mn-lt"/>
              </a:rPr>
              <a:t>Application writing, workplace language tied to subjects; timed for teaching, assessment, transitions.</a:t>
            </a:r>
          </a:p>
          <a:p>
            <a:pPr lvl="0"/>
            <a:r>
              <a:rPr lang="en-GB" sz="1200" b="0" i="0" u="none" dirty="0">
                <a:latin typeface="+mn-lt"/>
              </a:rPr>
              <a:t>Theme 2: Completely mapping the whole syllabus</a:t>
            </a:r>
          </a:p>
          <a:p>
            <a:pPr fontAlgn="t"/>
            <a:r>
              <a:rPr lang="en-GB" sz="1200" b="0" i="0" kern="1200" dirty="0">
                <a:solidFill>
                  <a:schemeClr val="tx1"/>
                </a:solidFill>
                <a:effectLst/>
                <a:latin typeface="+mn-lt"/>
                <a:ea typeface="+mn-ea"/>
                <a:cs typeface="+mn-cs"/>
              </a:rPr>
              <a:t>Defined a shared set of skills and graduate attributes across all programmes. Took a programme‑centred, not module‑by‑module, approach. Aligned learning outcomes, teaching, and assessment with employer expectations. Made employability everyone’s responsibility, not confined to a single module. Asked every module leader to confirm: which skills were developed which skills were assessed. Mapping exercise revealed a key challenge: staff selected </a:t>
            </a:r>
            <a:r>
              <a:rPr lang="en-GB" sz="1200" b="0" i="1" kern="1200" dirty="0">
                <a:solidFill>
                  <a:schemeClr val="tx1"/>
                </a:solidFill>
                <a:effectLst/>
                <a:latin typeface="+mn-lt"/>
                <a:ea typeface="+mn-ea"/>
                <a:cs typeface="+mn-cs"/>
              </a:rPr>
              <a:t>all</a:t>
            </a:r>
            <a:r>
              <a:rPr lang="en-GB" sz="1200" b="0" i="0" kern="1200" dirty="0">
                <a:solidFill>
                  <a:schemeClr val="tx1"/>
                </a:solidFill>
                <a:effectLst/>
                <a:latin typeface="+mn-lt"/>
                <a:ea typeface="+mn-ea"/>
                <a:cs typeface="+mn-cs"/>
              </a:rPr>
              <a:t> skills</a:t>
            </a:r>
          </a:p>
          <a:p>
            <a:pPr fontAlgn="t"/>
            <a:r>
              <a:rPr lang="en-GB" sz="1200" b="0" i="0" kern="1200" dirty="0">
                <a:solidFill>
                  <a:schemeClr val="tx1"/>
                </a:solidFill>
                <a:effectLst/>
                <a:latin typeface="+mn-lt"/>
                <a:ea typeface="+mn-ea"/>
                <a:cs typeface="+mn-cs"/>
              </a:rPr>
              <a:t>but struggled to evidence where or how they were taught or assessed. Identified a cultural and pedagogic gap: limited shared language uneven confidence about what “skills development” actually looks like. Introduced structured skills‑mapping templates: skills </a:t>
            </a:r>
            <a:r>
              <a:rPr lang="en-GB" sz="1200" b="0" i="1" kern="1200" dirty="0">
                <a:solidFill>
                  <a:schemeClr val="tx1"/>
                </a:solidFill>
                <a:effectLst/>
                <a:latin typeface="+mn-lt"/>
                <a:ea typeface="+mn-ea"/>
                <a:cs typeface="+mn-cs"/>
              </a:rPr>
              <a:t>introduced </a:t>
            </a:r>
            <a:r>
              <a:rPr lang="en-GB" sz="1200" b="0" i="0" kern="1200" dirty="0">
                <a:solidFill>
                  <a:schemeClr val="tx1"/>
                </a:solidFill>
                <a:effectLst/>
                <a:latin typeface="+mn-lt"/>
                <a:ea typeface="+mn-ea"/>
                <a:cs typeface="+mn-cs"/>
              </a:rPr>
              <a:t>skills </a:t>
            </a:r>
            <a:r>
              <a:rPr lang="en-GB" sz="1200" b="0" i="1" kern="1200" dirty="0">
                <a:solidFill>
                  <a:schemeClr val="tx1"/>
                </a:solidFill>
                <a:effectLst/>
                <a:latin typeface="+mn-lt"/>
                <a:ea typeface="+mn-ea"/>
                <a:cs typeface="+mn-cs"/>
              </a:rPr>
              <a:t>developed </a:t>
            </a:r>
            <a:r>
              <a:rPr lang="en-GB" sz="1200" b="0" i="0" kern="1200" dirty="0">
                <a:solidFill>
                  <a:schemeClr val="tx1"/>
                </a:solidFill>
                <a:effectLst/>
                <a:latin typeface="+mn-lt"/>
                <a:ea typeface="+mn-ea"/>
                <a:cs typeface="+mn-cs"/>
              </a:rPr>
              <a:t>skills </a:t>
            </a:r>
            <a:r>
              <a:rPr lang="en-GB" sz="1200" b="0" i="1" kern="1200" dirty="0">
                <a:solidFill>
                  <a:schemeClr val="tx1"/>
                </a:solidFill>
                <a:effectLst/>
                <a:latin typeface="+mn-lt"/>
                <a:ea typeface="+mn-ea"/>
                <a:cs typeface="+mn-cs"/>
              </a:rPr>
              <a:t>assessed </a:t>
            </a:r>
            <a:r>
              <a:rPr lang="en-GB" sz="1200" b="0" i="0" kern="1200" dirty="0">
                <a:solidFill>
                  <a:schemeClr val="tx1"/>
                </a:solidFill>
                <a:effectLst/>
                <a:latin typeface="+mn-lt"/>
                <a:ea typeface="+mn-ea"/>
                <a:cs typeface="+mn-cs"/>
              </a:rPr>
              <a:t>Result: shift from disconnected modules to a coherent student journey. Ongoing tension: strong focus on skills in practice no explicit requirement for skills or graduate attributes in periodic review documentation</a:t>
            </a:r>
          </a:p>
          <a:p>
            <a:pPr lvl="0"/>
            <a:endParaRPr lang="en-GB" sz="1200" dirty="0">
              <a:latin typeface="+mn-lt"/>
            </a:endParaRPr>
          </a:p>
        </p:txBody>
      </p:sp>
      <p:sp>
        <p:nvSpPr>
          <p:cNvPr id="4" name="Slide Number Placeholder 3"/>
          <p:cNvSpPr>
            <a:spLocks noGrp="1"/>
          </p:cNvSpPr>
          <p:nvPr>
            <p:ph type="sldNum" sz="quarter" idx="5"/>
          </p:nvPr>
        </p:nvSpPr>
        <p:spPr/>
        <p:txBody>
          <a:bodyPr/>
          <a:lstStyle/>
          <a:p>
            <a:fld id="{664853DF-8349-46FD-B4BD-C42BF54911C5}" type="slidenum">
              <a:rPr lang="en-GB" smtClean="0"/>
              <a:t>3</a:t>
            </a:fld>
            <a:endParaRPr lang="en-GB"/>
          </a:p>
        </p:txBody>
      </p:sp>
    </p:spTree>
    <p:extLst>
      <p:ext uri="{BB962C8B-B14F-4D97-AF65-F5344CB8AC3E}">
        <p14:creationId xmlns:p14="http://schemas.microsoft.com/office/powerpoint/2010/main" val="1340260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lang="en-GB" sz="1600" b="1" i="0" u="none" dirty="0">
                <a:latin typeface="+mn-lt"/>
              </a:rPr>
              <a:t>Guest input</a:t>
            </a:r>
            <a:endParaRPr lang="en-GB" dirty="0"/>
          </a:p>
          <a:p>
            <a:pPr marL="0" lvl="0" indent="0">
              <a:buNone/>
            </a:pPr>
            <a:r>
              <a:rPr lang="en-GB" sz="1200" b="0" i="0" u="none" dirty="0">
                <a:latin typeface="+mn-lt"/>
              </a:rPr>
              <a:t>Short talks, case examples, panels, or recorded insights show how disciplinary knowledge is used in practice. They work best when linked to module outcomes and followed by guided discussion or reflection.</a:t>
            </a:r>
            <a:endParaRPr lang="en-GB" dirty="0"/>
          </a:p>
          <a:p>
            <a:endParaRPr lang="en-GB" dirty="0"/>
          </a:p>
          <a:p>
            <a:pPr marL="0" lvl="0" indent="0">
              <a:buNone/>
            </a:pPr>
            <a:r>
              <a:rPr lang="en-GB" sz="1600" b="1" i="0" u="none" dirty="0">
                <a:latin typeface="+mn-lt"/>
              </a:rPr>
              <a:t>Exercise: Employer link brainstorm</a:t>
            </a:r>
            <a:endParaRPr lang="en-GB" dirty="0"/>
          </a:p>
          <a:p>
            <a:pPr marL="0" lvl="0" indent="0">
              <a:buNone/>
            </a:pPr>
            <a:r>
              <a:rPr lang="en-GB" sz="1200" b="0" i="0" u="none" dirty="0">
                <a:latin typeface="+mn-lt"/>
              </a:rPr>
              <a:t>Groups identify one low-, one medium-, one ambitious employer link; note barriers, enablers, first contact for one realistic option.</a:t>
            </a:r>
            <a:endParaRPr lang="en-GB" dirty="0"/>
          </a:p>
          <a:p>
            <a:endParaRPr lang="en-GB" dirty="0"/>
          </a:p>
        </p:txBody>
      </p:sp>
      <p:sp>
        <p:nvSpPr>
          <p:cNvPr id="4" name="Slide Number Placeholder 3"/>
          <p:cNvSpPr>
            <a:spLocks noGrp="1"/>
          </p:cNvSpPr>
          <p:nvPr>
            <p:ph type="sldNum" sz="quarter" idx="5"/>
          </p:nvPr>
        </p:nvSpPr>
        <p:spPr/>
        <p:txBody>
          <a:bodyPr/>
          <a:lstStyle/>
          <a:p>
            <a:fld id="{664853DF-8349-46FD-B4BD-C42BF54911C5}" type="slidenum">
              <a:rPr lang="en-GB" smtClean="0"/>
              <a:t>4</a:t>
            </a:fld>
            <a:endParaRPr lang="en-GB"/>
          </a:p>
        </p:txBody>
      </p:sp>
    </p:spTree>
    <p:extLst>
      <p:ext uri="{BB962C8B-B14F-4D97-AF65-F5344CB8AC3E}">
        <p14:creationId xmlns:p14="http://schemas.microsoft.com/office/powerpoint/2010/main" val="97958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0" i="0" kern="1200" dirty="0">
                <a:solidFill>
                  <a:schemeClr val="tx1"/>
                </a:solidFill>
                <a:effectLst/>
                <a:latin typeface="+mn-lt"/>
                <a:ea typeface="+mn-ea"/>
                <a:cs typeface="+mn-cs"/>
              </a:rPr>
              <a:t>This slide highlights a whole‑programme move away from traditional exams towards fully authentic assessment.</a:t>
            </a:r>
          </a:p>
          <a:p>
            <a:pPr fontAlgn="t"/>
            <a:r>
              <a:rPr lang="en-GB" sz="1200" b="0" i="0" kern="1200" dirty="0">
                <a:solidFill>
                  <a:schemeClr val="tx1"/>
                </a:solidFill>
                <a:effectLst/>
                <a:latin typeface="+mn-lt"/>
                <a:ea typeface="+mn-ea"/>
                <a:cs typeface="+mn-cs"/>
              </a:rPr>
              <a:t>The redesign focused on what graduates actually do in professional contexts — applying knowledge, exercising judgement and making decisions rather than recalling information under time pressure.</a:t>
            </a:r>
          </a:p>
          <a:p>
            <a:pPr fontAlgn="t"/>
            <a:r>
              <a:rPr lang="en-GB" sz="1200" b="0" i="0" kern="1200" dirty="0">
                <a:solidFill>
                  <a:schemeClr val="tx1"/>
                </a:solidFill>
                <a:effectLst/>
                <a:latin typeface="+mn-lt"/>
                <a:ea typeface="+mn-ea"/>
                <a:cs typeface="+mn-cs"/>
              </a:rPr>
              <a:t>The change was motivated by student engagement, progression and employability outcomes, with standards maintained through clear criteria and careful design.</a:t>
            </a:r>
          </a:p>
          <a:p>
            <a:pPr fontAlgn="t"/>
            <a:r>
              <a:rPr lang="en-GB" sz="1200" b="0" i="0" kern="1200" dirty="0">
                <a:solidFill>
                  <a:schemeClr val="tx1"/>
                </a:solidFill>
                <a:effectLst/>
                <a:latin typeface="+mn-lt"/>
                <a:ea typeface="+mn-ea"/>
                <a:cs typeface="+mn-cs"/>
              </a:rPr>
              <a:t>The key takeaway is that assessment change can be a powerful driver of learning transformation.</a:t>
            </a:r>
          </a:p>
          <a:p>
            <a:endParaRPr lang="en-GB" dirty="0"/>
          </a:p>
        </p:txBody>
      </p:sp>
      <p:sp>
        <p:nvSpPr>
          <p:cNvPr id="4" name="Slide Number Placeholder 3"/>
          <p:cNvSpPr>
            <a:spLocks noGrp="1"/>
          </p:cNvSpPr>
          <p:nvPr>
            <p:ph type="sldNum" sz="quarter" idx="5"/>
          </p:nvPr>
        </p:nvSpPr>
        <p:spPr/>
        <p:txBody>
          <a:bodyPr/>
          <a:lstStyle/>
          <a:p>
            <a:fld id="{664853DF-8349-46FD-B4BD-C42BF54911C5}" type="slidenum">
              <a:rPr lang="en-GB" smtClean="0"/>
              <a:t>6</a:t>
            </a:fld>
            <a:endParaRPr lang="en-GB"/>
          </a:p>
        </p:txBody>
      </p:sp>
    </p:spTree>
    <p:extLst>
      <p:ext uri="{BB962C8B-B14F-4D97-AF65-F5344CB8AC3E}">
        <p14:creationId xmlns:p14="http://schemas.microsoft.com/office/powerpoint/2010/main" val="3262318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GB" sz="1200" b="1" i="0" kern="1200" dirty="0">
                <a:solidFill>
                  <a:schemeClr val="tx1"/>
                </a:solidFill>
                <a:effectLst/>
                <a:latin typeface="+mn-lt"/>
                <a:ea typeface="+mn-ea"/>
                <a:cs typeface="+mn-cs"/>
              </a:rPr>
              <a:t>Why belonging matters</a:t>
            </a:r>
          </a:p>
          <a:p>
            <a:pPr fontAlgn="t"/>
            <a:r>
              <a:rPr lang="en-GB" sz="1200" b="0" i="0" kern="1200" dirty="0">
                <a:solidFill>
                  <a:schemeClr val="tx1"/>
                </a:solidFill>
                <a:effectLst/>
                <a:latin typeface="+mn-lt"/>
                <a:ea typeface="+mn-ea"/>
                <a:cs typeface="+mn-cs"/>
              </a:rPr>
              <a:t>Many accounting and finance students reported that they </a:t>
            </a:r>
            <a:r>
              <a:rPr lang="en-GB" sz="1200" b="1" i="0" kern="1200" dirty="0">
                <a:solidFill>
                  <a:schemeClr val="tx1"/>
                </a:solidFill>
                <a:effectLst/>
                <a:latin typeface="+mn-lt"/>
                <a:ea typeface="+mn-ea"/>
                <a:cs typeface="+mn-cs"/>
              </a:rPr>
              <a:t>“didn’t see themselves”</a:t>
            </a:r>
            <a:r>
              <a:rPr lang="en-GB" sz="1200" b="0" i="0" kern="1200" dirty="0">
                <a:solidFill>
                  <a:schemeClr val="tx1"/>
                </a:solidFill>
                <a:effectLst/>
                <a:latin typeface="+mn-lt"/>
                <a:ea typeface="+mn-ea"/>
                <a:cs typeface="+mn-cs"/>
              </a:rPr>
              <a:t> in the profession</a:t>
            </a:r>
          </a:p>
          <a:p>
            <a:pPr fontAlgn="t"/>
            <a:r>
              <a:rPr lang="en-GB" sz="1200" b="0" i="0" kern="1200" dirty="0">
                <a:solidFill>
                  <a:schemeClr val="tx1"/>
                </a:solidFill>
                <a:effectLst/>
                <a:latin typeface="+mn-lt"/>
                <a:ea typeface="+mn-ea"/>
                <a:cs typeface="+mn-cs"/>
              </a:rPr>
              <a:t>This mirrored my own early experiences of </a:t>
            </a:r>
            <a:r>
              <a:rPr lang="en-GB" sz="1200" b="1" i="0" kern="1200" dirty="0">
                <a:solidFill>
                  <a:schemeClr val="tx1"/>
                </a:solidFill>
                <a:effectLst/>
                <a:latin typeface="+mn-lt"/>
                <a:ea typeface="+mn-ea"/>
                <a:cs typeface="+mn-cs"/>
              </a:rPr>
              <a:t>social dissonance</a:t>
            </a:r>
            <a:r>
              <a:rPr lang="en-GB" sz="1200" b="0" i="0" kern="1200" dirty="0">
                <a:solidFill>
                  <a:schemeClr val="tx1"/>
                </a:solidFill>
                <a:effectLst/>
                <a:latin typeface="+mn-lt"/>
                <a:ea typeface="+mn-ea"/>
                <a:cs typeface="+mn-cs"/>
              </a:rPr>
              <a:t> as an audit trainee</a:t>
            </a:r>
          </a:p>
          <a:p>
            <a:pPr fontAlgn="t"/>
            <a:r>
              <a:rPr lang="en-GB" sz="1200" b="0" i="0" kern="1200" dirty="0">
                <a:solidFill>
                  <a:schemeClr val="tx1"/>
                </a:solidFill>
                <a:effectLst/>
                <a:latin typeface="+mn-lt"/>
                <a:ea typeface="+mn-ea"/>
                <a:cs typeface="+mn-cs"/>
              </a:rPr>
              <a:t>Aligned with wider </a:t>
            </a:r>
            <a:r>
              <a:rPr lang="en-GB" sz="1200" b="1" i="0" kern="1200" dirty="0">
                <a:solidFill>
                  <a:schemeClr val="tx1"/>
                </a:solidFill>
                <a:effectLst/>
                <a:latin typeface="+mn-lt"/>
                <a:ea typeface="+mn-ea"/>
                <a:cs typeface="+mn-cs"/>
              </a:rPr>
              <a:t>sector concerns</a:t>
            </a:r>
            <a:r>
              <a:rPr lang="en-GB" sz="1200" b="0" i="0" kern="1200" dirty="0">
                <a:solidFill>
                  <a:schemeClr val="tx1"/>
                </a:solidFill>
                <a:effectLst/>
                <a:latin typeface="+mn-lt"/>
                <a:ea typeface="+mn-ea"/>
                <a:cs typeface="+mn-cs"/>
              </a:rPr>
              <a:t> about: </a:t>
            </a:r>
          </a:p>
          <a:p>
            <a:pPr lvl="1" fontAlgn="t"/>
            <a:r>
              <a:rPr lang="en-GB" sz="1200" b="0" i="0" kern="1200" dirty="0">
                <a:solidFill>
                  <a:schemeClr val="tx1"/>
                </a:solidFill>
                <a:effectLst/>
                <a:latin typeface="+mn-lt"/>
                <a:ea typeface="+mn-ea"/>
                <a:cs typeface="+mn-cs"/>
              </a:rPr>
              <a:t>lack of diversity</a:t>
            </a:r>
          </a:p>
          <a:p>
            <a:pPr lvl="1" fontAlgn="t"/>
            <a:r>
              <a:rPr lang="en-GB" sz="1200" b="0" i="0" kern="1200" dirty="0">
                <a:solidFill>
                  <a:schemeClr val="tx1"/>
                </a:solidFill>
                <a:effectLst/>
                <a:latin typeface="+mn-lt"/>
                <a:ea typeface="+mn-ea"/>
                <a:cs typeface="+mn-cs"/>
              </a:rPr>
              <a:t>limited access to social capital</a:t>
            </a:r>
          </a:p>
          <a:p>
            <a:pPr fontAlgn="t"/>
            <a:r>
              <a:rPr lang="en-GB" sz="1200" b="0" i="0" kern="1200" dirty="0">
                <a:solidFill>
                  <a:schemeClr val="tx1"/>
                </a:solidFill>
                <a:effectLst/>
                <a:latin typeface="+mn-lt"/>
                <a:ea typeface="+mn-ea"/>
                <a:cs typeface="+mn-cs"/>
              </a:rPr>
              <a:t>Led to a key insight: </a:t>
            </a:r>
          </a:p>
          <a:p>
            <a:pPr lvl="1" fontAlgn="t"/>
            <a:r>
              <a:rPr lang="en-GB" sz="1200" b="1" i="0" kern="1200" dirty="0">
                <a:solidFill>
                  <a:schemeClr val="tx1"/>
                </a:solidFill>
                <a:effectLst/>
                <a:latin typeface="+mn-lt"/>
                <a:ea typeface="+mn-ea"/>
                <a:cs typeface="+mn-cs"/>
              </a:rPr>
              <a:t>graduate outcomes are shaped by culture and relationships</a:t>
            </a:r>
            <a:r>
              <a:rPr lang="en-GB" sz="1200" b="0" i="0" kern="1200" dirty="0">
                <a:solidFill>
                  <a:schemeClr val="tx1"/>
                </a:solidFill>
                <a:effectLst/>
                <a:latin typeface="+mn-lt"/>
                <a:ea typeface="+mn-ea"/>
                <a:cs typeface="+mn-cs"/>
              </a:rPr>
              <a:t>, not just skills or knowledge</a:t>
            </a:r>
          </a:p>
          <a:p>
            <a:pPr fontAlgn="t"/>
            <a:r>
              <a:rPr lang="en-GB" sz="1200" b="1" i="0" kern="1200" dirty="0">
                <a:solidFill>
                  <a:schemeClr val="tx1"/>
                </a:solidFill>
                <a:effectLst/>
                <a:latin typeface="+mn-lt"/>
                <a:ea typeface="+mn-ea"/>
                <a:cs typeface="+mn-cs"/>
              </a:rPr>
              <a:t>Reframing employability</a:t>
            </a:r>
          </a:p>
          <a:p>
            <a:pPr fontAlgn="t"/>
            <a:r>
              <a:rPr lang="en-GB" sz="1200" b="0" i="0" kern="1200" dirty="0">
                <a:solidFill>
                  <a:schemeClr val="tx1"/>
                </a:solidFill>
                <a:effectLst/>
                <a:latin typeface="+mn-lt"/>
                <a:ea typeface="+mn-ea"/>
                <a:cs typeface="+mn-cs"/>
              </a:rPr>
              <a:t>Moved from a narrow skills focus to an </a:t>
            </a:r>
            <a:r>
              <a:rPr lang="en-GB" sz="1200" b="1" i="0" kern="1200" dirty="0">
                <a:solidFill>
                  <a:schemeClr val="tx1"/>
                </a:solidFill>
                <a:effectLst/>
                <a:latin typeface="+mn-lt"/>
                <a:ea typeface="+mn-ea"/>
                <a:cs typeface="+mn-cs"/>
              </a:rPr>
              <a:t>ecosystem of belonging</a:t>
            </a:r>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Employability as: </a:t>
            </a:r>
          </a:p>
          <a:p>
            <a:pPr lvl="1" fontAlgn="t"/>
            <a:r>
              <a:rPr lang="en-GB" sz="1200" b="0" i="0" kern="1200" dirty="0">
                <a:solidFill>
                  <a:schemeClr val="tx1"/>
                </a:solidFill>
                <a:effectLst/>
                <a:latin typeface="+mn-lt"/>
                <a:ea typeface="+mn-ea"/>
                <a:cs typeface="+mn-cs"/>
              </a:rPr>
              <a:t>identity formation</a:t>
            </a:r>
          </a:p>
          <a:p>
            <a:pPr lvl="1" fontAlgn="t"/>
            <a:r>
              <a:rPr lang="en-GB" sz="1200" b="0" i="0" kern="1200" dirty="0">
                <a:solidFill>
                  <a:schemeClr val="tx1"/>
                </a:solidFill>
                <a:effectLst/>
                <a:latin typeface="+mn-lt"/>
                <a:ea typeface="+mn-ea"/>
                <a:cs typeface="+mn-cs"/>
              </a:rPr>
              <a:t>access to professional networks</a:t>
            </a:r>
          </a:p>
          <a:p>
            <a:pPr lvl="1" fontAlgn="t"/>
            <a:r>
              <a:rPr lang="en-GB" sz="1200" b="0" i="0" kern="1200" dirty="0">
                <a:solidFill>
                  <a:schemeClr val="tx1"/>
                </a:solidFill>
                <a:effectLst/>
                <a:latin typeface="+mn-lt"/>
                <a:ea typeface="+mn-ea"/>
                <a:cs typeface="+mn-cs"/>
              </a:rPr>
              <a:t>confidence navigating unfamiliar spaces</a:t>
            </a:r>
          </a:p>
          <a:p>
            <a:pPr fontAlgn="t"/>
            <a:r>
              <a:rPr lang="en-GB" sz="1200" b="1" i="0" kern="1200" dirty="0">
                <a:solidFill>
                  <a:schemeClr val="tx1"/>
                </a:solidFill>
                <a:effectLst/>
                <a:latin typeface="+mn-lt"/>
                <a:ea typeface="+mn-ea"/>
                <a:cs typeface="+mn-cs"/>
              </a:rPr>
              <a:t>Project 1: Deloitte One Million / Five Million Futures</a:t>
            </a:r>
          </a:p>
          <a:p>
            <a:pPr fontAlgn="t"/>
            <a:r>
              <a:rPr lang="en-GB" sz="1200" b="0" i="0" kern="1200" dirty="0">
                <a:solidFill>
                  <a:schemeClr val="tx1"/>
                </a:solidFill>
                <a:effectLst/>
                <a:latin typeface="+mn-lt"/>
                <a:ea typeface="+mn-ea"/>
                <a:cs typeface="+mn-cs"/>
              </a:rPr>
              <a:t>Partnership providing: </a:t>
            </a:r>
          </a:p>
          <a:p>
            <a:pPr lvl="1" fontAlgn="t"/>
            <a:r>
              <a:rPr lang="en-GB" sz="1200" b="1" i="0" kern="1200" dirty="0">
                <a:solidFill>
                  <a:schemeClr val="tx1"/>
                </a:solidFill>
                <a:effectLst/>
                <a:latin typeface="+mn-lt"/>
                <a:ea typeface="+mn-ea"/>
                <a:cs typeface="+mn-cs"/>
              </a:rPr>
              <a:t>bursaries</a:t>
            </a:r>
            <a:endParaRPr lang="en-GB" sz="1200" b="0" i="0" kern="1200" dirty="0">
              <a:solidFill>
                <a:schemeClr val="tx1"/>
              </a:solidFill>
              <a:effectLst/>
              <a:latin typeface="+mn-lt"/>
              <a:ea typeface="+mn-ea"/>
              <a:cs typeface="+mn-cs"/>
            </a:endParaRPr>
          </a:p>
          <a:p>
            <a:pPr lvl="1" fontAlgn="t"/>
            <a:r>
              <a:rPr lang="en-GB" sz="1200" b="1" i="0" kern="1200" dirty="0">
                <a:solidFill>
                  <a:schemeClr val="tx1"/>
                </a:solidFill>
                <a:effectLst/>
                <a:latin typeface="+mn-lt"/>
                <a:ea typeface="+mn-ea"/>
                <a:cs typeface="+mn-cs"/>
              </a:rPr>
              <a:t>professional mentoring</a:t>
            </a:r>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Targeted first‑year students from </a:t>
            </a:r>
            <a:r>
              <a:rPr lang="en-GB" sz="1200" b="1" i="0" kern="1200" dirty="0">
                <a:solidFill>
                  <a:schemeClr val="tx1"/>
                </a:solidFill>
                <a:effectLst/>
                <a:latin typeface="+mn-lt"/>
                <a:ea typeface="+mn-ea"/>
                <a:cs typeface="+mn-cs"/>
              </a:rPr>
              <a:t>under‑represented backgrounds</a:t>
            </a:r>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Mentoring delivered by: </a:t>
            </a:r>
          </a:p>
          <a:p>
            <a:pPr lvl="1" fontAlgn="t"/>
            <a:r>
              <a:rPr lang="en-GB" sz="1200" b="0" i="0" kern="1200" dirty="0">
                <a:solidFill>
                  <a:schemeClr val="tx1"/>
                </a:solidFill>
                <a:effectLst/>
                <a:latin typeface="+mn-lt"/>
                <a:ea typeface="+mn-ea"/>
                <a:cs typeface="+mn-cs"/>
              </a:rPr>
              <a:t>Blueprint for All</a:t>
            </a:r>
          </a:p>
          <a:p>
            <a:pPr lvl="1" fontAlgn="t"/>
            <a:r>
              <a:rPr lang="en-GB" sz="1200" b="0" i="0" kern="1200" dirty="0">
                <a:solidFill>
                  <a:schemeClr val="tx1"/>
                </a:solidFill>
                <a:effectLst/>
                <a:latin typeface="+mn-lt"/>
                <a:ea typeface="+mn-ea"/>
                <a:cs typeface="+mn-cs"/>
              </a:rPr>
              <a:t>Deloitte professionals</a:t>
            </a:r>
          </a:p>
          <a:p>
            <a:pPr fontAlgn="t"/>
            <a:r>
              <a:rPr lang="en-GB" sz="1200" b="0" i="0" kern="1200" dirty="0">
                <a:solidFill>
                  <a:schemeClr val="tx1"/>
                </a:solidFill>
                <a:effectLst/>
                <a:latin typeface="+mn-lt"/>
                <a:ea typeface="+mn-ea"/>
                <a:cs typeface="+mn-cs"/>
              </a:rPr>
              <a:t>Outcomes: </a:t>
            </a:r>
          </a:p>
          <a:p>
            <a:pPr lvl="1" fontAlgn="t"/>
            <a:r>
              <a:rPr lang="en-GB" sz="1200" b="0" i="0" kern="1200" dirty="0">
                <a:solidFill>
                  <a:schemeClr val="tx1"/>
                </a:solidFill>
                <a:effectLst/>
                <a:latin typeface="+mn-lt"/>
                <a:ea typeface="+mn-ea"/>
                <a:cs typeface="+mn-cs"/>
              </a:rPr>
              <a:t>mixed academic results due to significant personal challenges</a:t>
            </a:r>
          </a:p>
          <a:p>
            <a:pPr lvl="1" fontAlgn="t"/>
            <a:r>
              <a:rPr lang="en-GB" sz="1200" b="1" i="0" kern="1200" dirty="0">
                <a:solidFill>
                  <a:schemeClr val="tx1"/>
                </a:solidFill>
                <a:effectLst/>
                <a:latin typeface="+mn-lt"/>
                <a:ea typeface="+mn-ea"/>
                <a:cs typeface="+mn-cs"/>
              </a:rPr>
              <a:t>mentoring consistently valued</a:t>
            </a:r>
            <a:r>
              <a:rPr lang="en-GB" sz="1200" b="0" i="0" kern="1200" dirty="0">
                <a:solidFill>
                  <a:schemeClr val="tx1"/>
                </a:solidFill>
                <a:effectLst/>
                <a:latin typeface="+mn-lt"/>
                <a:ea typeface="+mn-ea"/>
                <a:cs typeface="+mn-cs"/>
              </a:rPr>
              <a:t> by students</a:t>
            </a:r>
          </a:p>
          <a:p>
            <a:pPr fontAlgn="t"/>
            <a:r>
              <a:rPr lang="en-GB" sz="1200" b="0" i="0" kern="1200" dirty="0">
                <a:solidFill>
                  <a:schemeClr val="tx1"/>
                </a:solidFill>
                <a:effectLst/>
                <a:latin typeface="+mn-lt"/>
                <a:ea typeface="+mn-ea"/>
                <a:cs typeface="+mn-cs"/>
              </a:rPr>
              <a:t>Key learning: </a:t>
            </a:r>
          </a:p>
          <a:p>
            <a:pPr lvl="1" fontAlgn="t"/>
            <a:r>
              <a:rPr lang="en-GB" sz="1200" b="0" i="0" kern="1200" dirty="0">
                <a:solidFill>
                  <a:schemeClr val="tx1"/>
                </a:solidFill>
                <a:effectLst/>
                <a:latin typeface="+mn-lt"/>
                <a:ea typeface="+mn-ea"/>
                <a:cs typeface="+mn-cs"/>
              </a:rPr>
              <a:t>mentoring helped students imagine </a:t>
            </a:r>
            <a:r>
              <a:rPr lang="en-GB" sz="1200" b="1" i="0" kern="1200" dirty="0">
                <a:solidFill>
                  <a:schemeClr val="tx1"/>
                </a:solidFill>
                <a:effectLst/>
                <a:latin typeface="+mn-lt"/>
                <a:ea typeface="+mn-ea"/>
                <a:cs typeface="+mn-cs"/>
              </a:rPr>
              <a:t>themselves belonging</a:t>
            </a:r>
            <a:r>
              <a:rPr lang="en-GB" sz="1200" b="0" i="0" kern="1200" dirty="0">
                <a:solidFill>
                  <a:schemeClr val="tx1"/>
                </a:solidFill>
                <a:effectLst/>
                <a:latin typeface="+mn-lt"/>
                <a:ea typeface="+mn-ea"/>
                <a:cs typeface="+mn-cs"/>
              </a:rPr>
              <a:t> in the profession</a:t>
            </a:r>
          </a:p>
          <a:p>
            <a:pPr fontAlgn="t"/>
            <a:r>
              <a:rPr lang="en-GB" sz="1200" b="0" i="0" kern="1200" dirty="0">
                <a:solidFill>
                  <a:schemeClr val="tx1"/>
                </a:solidFill>
                <a:effectLst/>
                <a:latin typeface="+mn-lt"/>
                <a:ea typeface="+mn-ea"/>
                <a:cs typeface="+mn-cs"/>
              </a:rPr>
              <a:t>Legacy: </a:t>
            </a:r>
          </a:p>
          <a:p>
            <a:pPr lvl="1" fontAlgn="t"/>
            <a:r>
              <a:rPr lang="en-GB" sz="1200" b="0" i="0" kern="1200" dirty="0">
                <a:solidFill>
                  <a:schemeClr val="tx1"/>
                </a:solidFill>
                <a:effectLst/>
                <a:latin typeface="+mn-lt"/>
                <a:ea typeface="+mn-ea"/>
                <a:cs typeface="+mn-cs"/>
              </a:rPr>
              <a:t>senior Deloitte alumnus continued mentoring beyond the formal programme</a:t>
            </a:r>
          </a:p>
          <a:p>
            <a:pPr fontAlgn="t"/>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pPr fontAlgn="t"/>
            <a:r>
              <a:rPr lang="en-GB" sz="1200" b="1" i="0" kern="1200" dirty="0">
                <a:solidFill>
                  <a:schemeClr val="tx1"/>
                </a:solidFill>
                <a:effectLst/>
                <a:latin typeface="+mn-lt"/>
                <a:ea typeface="+mn-ea"/>
                <a:cs typeface="+mn-cs"/>
              </a:rPr>
              <a:t>Project 2: ICAEW BBH mentoring reform</a:t>
            </a:r>
          </a:p>
          <a:p>
            <a:pPr fontAlgn="t"/>
            <a:r>
              <a:rPr lang="en-GB" sz="1200" b="0" i="0" kern="1200" dirty="0">
                <a:solidFill>
                  <a:schemeClr val="tx1"/>
                </a:solidFill>
                <a:effectLst/>
                <a:latin typeface="+mn-lt"/>
                <a:ea typeface="+mn-ea"/>
                <a:cs typeface="+mn-cs"/>
              </a:rPr>
              <a:t>Longstanding bursary originally awarded to </a:t>
            </a:r>
            <a:r>
              <a:rPr lang="en-GB" sz="1200" b="1" i="0" kern="1200" dirty="0">
                <a:solidFill>
                  <a:schemeClr val="tx1"/>
                </a:solidFill>
                <a:effectLst/>
                <a:latin typeface="+mn-lt"/>
                <a:ea typeface="+mn-ea"/>
                <a:cs typeface="+mn-cs"/>
              </a:rPr>
              <a:t>highest‑performing student</a:t>
            </a:r>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Redesign focused on: </a:t>
            </a:r>
          </a:p>
          <a:p>
            <a:pPr lvl="1" fontAlgn="t"/>
            <a:r>
              <a:rPr lang="en-GB" sz="1200" b="1" i="0" kern="1200" dirty="0">
                <a:solidFill>
                  <a:schemeClr val="tx1"/>
                </a:solidFill>
                <a:effectLst/>
                <a:latin typeface="+mn-lt"/>
                <a:ea typeface="+mn-ea"/>
                <a:cs typeface="+mn-cs"/>
              </a:rPr>
              <a:t>social mobility</a:t>
            </a:r>
            <a:endParaRPr lang="en-GB" sz="1200" b="0" i="0" kern="1200" dirty="0">
              <a:solidFill>
                <a:schemeClr val="tx1"/>
              </a:solidFill>
              <a:effectLst/>
              <a:latin typeface="+mn-lt"/>
              <a:ea typeface="+mn-ea"/>
              <a:cs typeface="+mn-cs"/>
            </a:endParaRPr>
          </a:p>
          <a:p>
            <a:pPr lvl="1" fontAlgn="t"/>
            <a:r>
              <a:rPr lang="en-GB" sz="1200" b="0" i="0" kern="1200" dirty="0">
                <a:solidFill>
                  <a:schemeClr val="tx1"/>
                </a:solidFill>
                <a:effectLst/>
                <a:latin typeface="+mn-lt"/>
                <a:ea typeface="+mn-ea"/>
                <a:cs typeface="+mn-cs"/>
              </a:rPr>
              <a:t>widening participation</a:t>
            </a:r>
          </a:p>
          <a:p>
            <a:pPr lvl="1" fontAlgn="t"/>
            <a:r>
              <a:rPr lang="en-GB" sz="1200" b="0" i="0" kern="1200" dirty="0">
                <a:solidFill>
                  <a:schemeClr val="tx1"/>
                </a:solidFill>
                <a:effectLst/>
                <a:latin typeface="+mn-lt"/>
                <a:ea typeface="+mn-ea"/>
                <a:cs typeface="+mn-cs"/>
              </a:rPr>
              <a:t>mid‑tier firm talent needs</a:t>
            </a:r>
          </a:p>
          <a:p>
            <a:pPr fontAlgn="t"/>
            <a:r>
              <a:rPr lang="en-GB" sz="1200" b="0" i="0" kern="1200" dirty="0">
                <a:solidFill>
                  <a:schemeClr val="tx1"/>
                </a:solidFill>
                <a:effectLst/>
                <a:latin typeface="+mn-lt"/>
                <a:ea typeface="+mn-ea"/>
                <a:cs typeface="+mn-cs"/>
              </a:rPr>
              <a:t>Replaced financial award with: </a:t>
            </a:r>
          </a:p>
          <a:p>
            <a:pPr lvl="1" fontAlgn="t"/>
            <a:r>
              <a:rPr lang="en-GB" sz="1200" b="1" i="0" kern="1200" dirty="0">
                <a:solidFill>
                  <a:schemeClr val="tx1"/>
                </a:solidFill>
                <a:effectLst/>
                <a:latin typeface="+mn-lt"/>
                <a:ea typeface="+mn-ea"/>
                <a:cs typeface="+mn-cs"/>
              </a:rPr>
              <a:t>structured mentoring</a:t>
            </a:r>
            <a:r>
              <a:rPr lang="en-GB" sz="1200" b="0" i="0" kern="1200" dirty="0">
                <a:solidFill>
                  <a:schemeClr val="tx1"/>
                </a:solidFill>
                <a:effectLst/>
                <a:latin typeface="+mn-lt"/>
                <a:ea typeface="+mn-ea"/>
                <a:cs typeface="+mn-cs"/>
              </a:rPr>
              <a:t> by member firms</a:t>
            </a:r>
          </a:p>
          <a:p>
            <a:pPr fontAlgn="t"/>
            <a:r>
              <a:rPr lang="en-GB" sz="1200" b="0" i="0" kern="1200" dirty="0">
                <a:solidFill>
                  <a:schemeClr val="tx1"/>
                </a:solidFill>
                <a:effectLst/>
                <a:latin typeface="+mn-lt"/>
                <a:ea typeface="+mn-ea"/>
                <a:cs typeface="+mn-cs"/>
              </a:rPr>
              <a:t>Additional intervention: </a:t>
            </a:r>
          </a:p>
          <a:p>
            <a:pPr lvl="1" fontAlgn="t"/>
            <a:r>
              <a:rPr lang="en-GB" sz="1200" b="0" i="0" kern="1200" dirty="0">
                <a:solidFill>
                  <a:schemeClr val="tx1"/>
                </a:solidFill>
                <a:effectLst/>
                <a:latin typeface="+mn-lt"/>
                <a:ea typeface="+mn-ea"/>
                <a:cs typeface="+mn-cs"/>
              </a:rPr>
              <a:t>funded student attendance at professional networking events</a:t>
            </a:r>
          </a:p>
          <a:p>
            <a:pPr lvl="1" fontAlgn="t"/>
            <a:r>
              <a:rPr lang="en-GB" sz="1200" b="0" i="0" kern="1200" dirty="0">
                <a:solidFill>
                  <a:schemeClr val="tx1"/>
                </a:solidFill>
                <a:effectLst/>
                <a:latin typeface="+mn-lt"/>
                <a:ea typeface="+mn-ea"/>
                <a:cs typeface="+mn-cs"/>
              </a:rPr>
              <a:t>explicit support on </a:t>
            </a:r>
            <a:r>
              <a:rPr lang="en-GB" sz="1200" b="1" i="0" kern="1200" dirty="0">
                <a:solidFill>
                  <a:schemeClr val="tx1"/>
                </a:solidFill>
                <a:effectLst/>
                <a:latin typeface="+mn-lt"/>
                <a:ea typeface="+mn-ea"/>
                <a:cs typeface="+mn-cs"/>
              </a:rPr>
              <a:t>how to navigate professional social spaces</a:t>
            </a:r>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First cohort launched in 2023 and continues beyond my direct involvement</a:t>
            </a:r>
          </a:p>
          <a:p>
            <a:endParaRPr lang="en-GB" dirty="0"/>
          </a:p>
          <a:p>
            <a:pPr fontAlgn="t"/>
            <a:r>
              <a:rPr lang="en-GB" sz="1200" b="1" i="0" kern="1200" dirty="0">
                <a:solidFill>
                  <a:schemeClr val="tx1"/>
                </a:solidFill>
                <a:effectLst/>
                <a:latin typeface="+mn-lt"/>
                <a:ea typeface="+mn-ea"/>
                <a:cs typeface="+mn-cs"/>
              </a:rPr>
              <a:t>Key takeaways for educators</a:t>
            </a:r>
          </a:p>
          <a:p>
            <a:pPr fontAlgn="t"/>
            <a:r>
              <a:rPr lang="en-GB" sz="1200" b="0" i="0" kern="1200" dirty="0">
                <a:solidFill>
                  <a:schemeClr val="tx1"/>
                </a:solidFill>
                <a:effectLst/>
                <a:latin typeface="+mn-lt"/>
                <a:ea typeface="+mn-ea"/>
                <a:cs typeface="+mn-cs"/>
              </a:rPr>
              <a:t>Employability is not just curriculum‑based</a:t>
            </a:r>
          </a:p>
          <a:p>
            <a:pPr fontAlgn="t"/>
            <a:r>
              <a:rPr lang="en-GB" sz="1200" b="1" i="0" kern="1200" dirty="0">
                <a:solidFill>
                  <a:schemeClr val="tx1"/>
                </a:solidFill>
                <a:effectLst/>
                <a:latin typeface="+mn-lt"/>
                <a:ea typeface="+mn-ea"/>
                <a:cs typeface="+mn-cs"/>
              </a:rPr>
              <a:t>Belonging, identity, and social capital</a:t>
            </a:r>
            <a:r>
              <a:rPr lang="en-GB" sz="1200" b="0" i="0" kern="1200" dirty="0">
                <a:solidFill>
                  <a:schemeClr val="tx1"/>
                </a:solidFill>
                <a:effectLst/>
                <a:latin typeface="+mn-lt"/>
                <a:ea typeface="+mn-ea"/>
                <a:cs typeface="+mn-cs"/>
              </a:rPr>
              <a:t> are critical pedagogic concerns</a:t>
            </a:r>
          </a:p>
          <a:p>
            <a:pPr fontAlgn="t"/>
            <a:r>
              <a:rPr lang="en-GB" sz="1200" b="0" i="0" kern="1200" dirty="0">
                <a:solidFill>
                  <a:schemeClr val="tx1"/>
                </a:solidFill>
                <a:effectLst/>
                <a:latin typeface="+mn-lt"/>
                <a:ea typeface="+mn-ea"/>
                <a:cs typeface="+mn-cs"/>
              </a:rPr>
              <a:t>Mentoring can be more powerful than financial support alone</a:t>
            </a:r>
          </a:p>
          <a:p>
            <a:pPr fontAlgn="t"/>
            <a:r>
              <a:rPr lang="en-GB" sz="1200" b="0" i="0" kern="1200" dirty="0">
                <a:solidFill>
                  <a:schemeClr val="tx1"/>
                </a:solidFill>
                <a:effectLst/>
                <a:latin typeface="+mn-lt"/>
                <a:ea typeface="+mn-ea"/>
                <a:cs typeface="+mn-cs"/>
              </a:rPr>
              <a:t>Small, relational interventions can have </a:t>
            </a:r>
            <a:r>
              <a:rPr lang="en-GB" sz="1200" b="1" i="0" kern="1200" dirty="0">
                <a:solidFill>
                  <a:schemeClr val="tx1"/>
                </a:solidFill>
                <a:effectLst/>
                <a:latin typeface="+mn-lt"/>
                <a:ea typeface="+mn-ea"/>
                <a:cs typeface="+mn-cs"/>
              </a:rPr>
              <a:t>disproportionate impact</a:t>
            </a:r>
            <a:endParaRPr lang="en-GB" sz="1200" b="0" i="0" kern="1200" dirty="0">
              <a:solidFill>
                <a:schemeClr val="tx1"/>
              </a:solidFill>
              <a:effectLst/>
              <a:latin typeface="+mn-lt"/>
              <a:ea typeface="+mn-ea"/>
              <a:cs typeface="+mn-cs"/>
            </a:endParaRPr>
          </a:p>
          <a:p>
            <a:pPr fontAlgn="t"/>
            <a:r>
              <a:rPr lang="en-GB" sz="1200" b="0" i="0" kern="1200" dirty="0">
                <a:solidFill>
                  <a:schemeClr val="tx1"/>
                </a:solidFill>
                <a:effectLst/>
                <a:latin typeface="+mn-lt"/>
                <a:ea typeface="+mn-ea"/>
                <a:cs typeface="+mn-cs"/>
              </a:rPr>
              <a:t>Effective employability work sits at the intersection of: </a:t>
            </a:r>
          </a:p>
          <a:p>
            <a:pPr lvl="1" fontAlgn="t"/>
            <a:r>
              <a:rPr lang="en-GB" sz="1200" b="0" i="0" kern="1200" dirty="0">
                <a:solidFill>
                  <a:schemeClr val="tx1"/>
                </a:solidFill>
                <a:effectLst/>
                <a:latin typeface="+mn-lt"/>
                <a:ea typeface="+mn-ea"/>
                <a:cs typeface="+mn-cs"/>
              </a:rPr>
              <a:t>curriculum</a:t>
            </a:r>
          </a:p>
          <a:p>
            <a:pPr lvl="1" fontAlgn="t"/>
            <a:r>
              <a:rPr lang="en-GB" sz="1200" b="0" i="0" kern="1200" dirty="0">
                <a:solidFill>
                  <a:schemeClr val="tx1"/>
                </a:solidFill>
                <a:effectLst/>
                <a:latin typeface="+mn-lt"/>
                <a:ea typeface="+mn-ea"/>
                <a:cs typeface="+mn-cs"/>
              </a:rPr>
              <a:t>community</a:t>
            </a:r>
          </a:p>
          <a:p>
            <a:pPr lvl="1" fontAlgn="t"/>
            <a:r>
              <a:rPr lang="en-GB" sz="1200" b="0" i="0" kern="1200" dirty="0">
                <a:solidFill>
                  <a:schemeClr val="tx1"/>
                </a:solidFill>
                <a:effectLst/>
                <a:latin typeface="+mn-lt"/>
                <a:ea typeface="+mn-ea"/>
                <a:cs typeface="+mn-cs"/>
              </a:rPr>
              <a:t>professional networks</a:t>
            </a:r>
          </a:p>
          <a:p>
            <a:endParaRPr lang="en-GB" dirty="0"/>
          </a:p>
        </p:txBody>
      </p:sp>
      <p:sp>
        <p:nvSpPr>
          <p:cNvPr id="4" name="Slide Number Placeholder 3"/>
          <p:cNvSpPr>
            <a:spLocks noGrp="1"/>
          </p:cNvSpPr>
          <p:nvPr>
            <p:ph type="sldNum" sz="quarter" idx="5"/>
          </p:nvPr>
        </p:nvSpPr>
        <p:spPr/>
        <p:txBody>
          <a:bodyPr/>
          <a:lstStyle/>
          <a:p>
            <a:fld id="{664853DF-8349-46FD-B4BD-C42BF54911C5}" type="slidenum">
              <a:rPr lang="en-GB" smtClean="0"/>
              <a:t>7</a:t>
            </a:fld>
            <a:endParaRPr lang="en-GB"/>
          </a:p>
        </p:txBody>
      </p:sp>
    </p:spTree>
    <p:extLst>
      <p:ext uri="{BB962C8B-B14F-4D97-AF65-F5344CB8AC3E}">
        <p14:creationId xmlns:p14="http://schemas.microsoft.com/office/powerpoint/2010/main" val="3947012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C56F9-8750-51C5-7115-79C81971540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812E64BC-CE09-39AD-90CB-07159200E8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10EBB61-7D52-3B2F-C3EB-81FD77877B8D}"/>
              </a:ext>
            </a:extLst>
          </p:cNvPr>
          <p:cNvSpPr>
            <a:spLocks noGrp="1"/>
          </p:cNvSpPr>
          <p:nvPr>
            <p:ph type="dt" sz="half" idx="10"/>
          </p:nvPr>
        </p:nvSpPr>
        <p:spPr/>
        <p:txBody>
          <a:bodyPr/>
          <a:lstStyle/>
          <a:p>
            <a:fld id="{5A68EE99-E1A8-4435-8232-5EA406E0E5F3}" type="datetimeFigureOut">
              <a:rPr lang="en-GB" smtClean="0"/>
              <a:t>20/05/2026</a:t>
            </a:fld>
            <a:endParaRPr lang="en-GB"/>
          </a:p>
        </p:txBody>
      </p:sp>
      <p:sp>
        <p:nvSpPr>
          <p:cNvPr id="5" name="Footer Placeholder 4">
            <a:extLst>
              <a:ext uri="{FF2B5EF4-FFF2-40B4-BE49-F238E27FC236}">
                <a16:creationId xmlns:a16="http://schemas.microsoft.com/office/drawing/2014/main" id="{BC3353A3-4901-0729-C0A3-77672066C5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E01FA87-C7F0-3759-C44B-BA7A47550A40}"/>
              </a:ext>
            </a:extLst>
          </p:cNvPr>
          <p:cNvSpPr>
            <a:spLocks noGrp="1"/>
          </p:cNvSpPr>
          <p:nvPr>
            <p:ph type="sldNum" sz="quarter" idx="12"/>
          </p:nvPr>
        </p:nvSpPr>
        <p:spPr/>
        <p:txBody>
          <a:bodyPr/>
          <a:lstStyle/>
          <a:p>
            <a:fld id="{18352283-FE48-4553-A7C1-42D2EAB991D8}" type="slidenum">
              <a:rPr lang="en-GB" smtClean="0"/>
              <a:t>‹#›</a:t>
            </a:fld>
            <a:endParaRPr lang="en-GB"/>
          </a:p>
        </p:txBody>
      </p:sp>
    </p:spTree>
    <p:extLst>
      <p:ext uri="{BB962C8B-B14F-4D97-AF65-F5344CB8AC3E}">
        <p14:creationId xmlns:p14="http://schemas.microsoft.com/office/powerpoint/2010/main" val="2695027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860FF-24C2-01F2-BD15-4480DF4D8A5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18533D8-E1B6-4306-92D6-64A2480E026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27572BB-053C-810F-7BC2-48BBEB037B6E}"/>
              </a:ext>
            </a:extLst>
          </p:cNvPr>
          <p:cNvSpPr>
            <a:spLocks noGrp="1"/>
          </p:cNvSpPr>
          <p:nvPr>
            <p:ph type="dt" sz="half" idx="10"/>
          </p:nvPr>
        </p:nvSpPr>
        <p:spPr/>
        <p:txBody>
          <a:bodyPr/>
          <a:lstStyle/>
          <a:p>
            <a:fld id="{5A68EE99-E1A8-4435-8232-5EA406E0E5F3}" type="datetimeFigureOut">
              <a:rPr lang="en-GB" smtClean="0"/>
              <a:t>20/05/2026</a:t>
            </a:fld>
            <a:endParaRPr lang="en-GB"/>
          </a:p>
        </p:txBody>
      </p:sp>
      <p:sp>
        <p:nvSpPr>
          <p:cNvPr id="5" name="Footer Placeholder 4">
            <a:extLst>
              <a:ext uri="{FF2B5EF4-FFF2-40B4-BE49-F238E27FC236}">
                <a16:creationId xmlns:a16="http://schemas.microsoft.com/office/drawing/2014/main" id="{00E78F5E-16EE-26AD-FBCD-842318BC70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76C590F-D3D5-9D06-31BE-C389E2944C27}"/>
              </a:ext>
            </a:extLst>
          </p:cNvPr>
          <p:cNvSpPr>
            <a:spLocks noGrp="1"/>
          </p:cNvSpPr>
          <p:nvPr>
            <p:ph type="sldNum" sz="quarter" idx="12"/>
          </p:nvPr>
        </p:nvSpPr>
        <p:spPr/>
        <p:txBody>
          <a:bodyPr/>
          <a:lstStyle/>
          <a:p>
            <a:fld id="{18352283-FE48-4553-A7C1-42D2EAB991D8}" type="slidenum">
              <a:rPr lang="en-GB" smtClean="0"/>
              <a:t>‹#›</a:t>
            </a:fld>
            <a:endParaRPr lang="en-GB"/>
          </a:p>
        </p:txBody>
      </p:sp>
    </p:spTree>
    <p:extLst>
      <p:ext uri="{BB962C8B-B14F-4D97-AF65-F5344CB8AC3E}">
        <p14:creationId xmlns:p14="http://schemas.microsoft.com/office/powerpoint/2010/main" val="3506880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8F4EB-C19E-53FF-F0C7-177E2821D3B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E8D2F27-B58F-38D5-1050-149BE0A0416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30A5BA1-4E5C-167F-E947-037C2871861E}"/>
              </a:ext>
            </a:extLst>
          </p:cNvPr>
          <p:cNvSpPr>
            <a:spLocks noGrp="1"/>
          </p:cNvSpPr>
          <p:nvPr>
            <p:ph type="dt" sz="half" idx="10"/>
          </p:nvPr>
        </p:nvSpPr>
        <p:spPr/>
        <p:txBody>
          <a:bodyPr/>
          <a:lstStyle/>
          <a:p>
            <a:fld id="{5A68EE99-E1A8-4435-8232-5EA406E0E5F3}" type="datetimeFigureOut">
              <a:rPr lang="en-GB" smtClean="0"/>
              <a:t>20/05/2026</a:t>
            </a:fld>
            <a:endParaRPr lang="en-GB"/>
          </a:p>
        </p:txBody>
      </p:sp>
      <p:sp>
        <p:nvSpPr>
          <p:cNvPr id="5" name="Footer Placeholder 4">
            <a:extLst>
              <a:ext uri="{FF2B5EF4-FFF2-40B4-BE49-F238E27FC236}">
                <a16:creationId xmlns:a16="http://schemas.microsoft.com/office/drawing/2014/main" id="{4CF0FB40-651D-2426-4574-01B75BA0D5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8CC9B43-4CC2-BE50-71C1-92D3924C459D}"/>
              </a:ext>
            </a:extLst>
          </p:cNvPr>
          <p:cNvSpPr>
            <a:spLocks noGrp="1"/>
          </p:cNvSpPr>
          <p:nvPr>
            <p:ph type="sldNum" sz="quarter" idx="12"/>
          </p:nvPr>
        </p:nvSpPr>
        <p:spPr/>
        <p:txBody>
          <a:bodyPr/>
          <a:lstStyle/>
          <a:p>
            <a:fld id="{18352283-FE48-4553-A7C1-42D2EAB991D8}" type="slidenum">
              <a:rPr lang="en-GB" smtClean="0"/>
              <a:t>‹#›</a:t>
            </a:fld>
            <a:endParaRPr lang="en-GB"/>
          </a:p>
        </p:txBody>
      </p:sp>
    </p:spTree>
    <p:extLst>
      <p:ext uri="{BB962C8B-B14F-4D97-AF65-F5344CB8AC3E}">
        <p14:creationId xmlns:p14="http://schemas.microsoft.com/office/powerpoint/2010/main" val="1152537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B815F-6C98-0A64-4132-1180C82AC69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2E801A1-9029-120A-D06C-966F5B62A12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BE89C462-C0C1-472A-17DD-0DB966A6A2B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2B68FCA9-E951-F5CA-3221-A7593FC4FA18}"/>
              </a:ext>
            </a:extLst>
          </p:cNvPr>
          <p:cNvSpPr>
            <a:spLocks noGrp="1"/>
          </p:cNvSpPr>
          <p:nvPr>
            <p:ph type="dt" sz="half" idx="10"/>
          </p:nvPr>
        </p:nvSpPr>
        <p:spPr/>
        <p:txBody>
          <a:bodyPr/>
          <a:lstStyle/>
          <a:p>
            <a:fld id="{5A68EE99-E1A8-4435-8232-5EA406E0E5F3}" type="datetimeFigureOut">
              <a:rPr lang="en-GB" smtClean="0"/>
              <a:t>20/05/2026</a:t>
            </a:fld>
            <a:endParaRPr lang="en-GB"/>
          </a:p>
        </p:txBody>
      </p:sp>
      <p:sp>
        <p:nvSpPr>
          <p:cNvPr id="6" name="Footer Placeholder 5">
            <a:extLst>
              <a:ext uri="{FF2B5EF4-FFF2-40B4-BE49-F238E27FC236}">
                <a16:creationId xmlns:a16="http://schemas.microsoft.com/office/drawing/2014/main" id="{8A411173-D609-F396-AD39-2DF39B56C82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0EE919-12A1-30B0-BFE7-A7669E98480C}"/>
              </a:ext>
            </a:extLst>
          </p:cNvPr>
          <p:cNvSpPr>
            <a:spLocks noGrp="1"/>
          </p:cNvSpPr>
          <p:nvPr>
            <p:ph type="sldNum" sz="quarter" idx="12"/>
          </p:nvPr>
        </p:nvSpPr>
        <p:spPr/>
        <p:txBody>
          <a:bodyPr/>
          <a:lstStyle/>
          <a:p>
            <a:fld id="{18352283-FE48-4553-A7C1-42D2EAB991D8}" type="slidenum">
              <a:rPr lang="en-GB" smtClean="0"/>
              <a:t>‹#›</a:t>
            </a:fld>
            <a:endParaRPr lang="en-GB"/>
          </a:p>
        </p:txBody>
      </p:sp>
    </p:spTree>
    <p:extLst>
      <p:ext uri="{BB962C8B-B14F-4D97-AF65-F5344CB8AC3E}">
        <p14:creationId xmlns:p14="http://schemas.microsoft.com/office/powerpoint/2010/main" val="1909478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A5554-E44B-2E9F-3ED2-384003C39C67}"/>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894013B1-9CFA-02D6-843B-5FD3EBFE8D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5304F1A-D7A0-0FF4-0A1A-93BA193F18D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8F5523F-40D3-7A7F-A9E0-611AC9F079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462F14F-DD9C-A207-8194-C8E5EC9E6BF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9683D829-E381-B893-E693-A7561F51A006}"/>
              </a:ext>
            </a:extLst>
          </p:cNvPr>
          <p:cNvSpPr>
            <a:spLocks noGrp="1"/>
          </p:cNvSpPr>
          <p:nvPr>
            <p:ph type="dt" sz="half" idx="10"/>
          </p:nvPr>
        </p:nvSpPr>
        <p:spPr/>
        <p:txBody>
          <a:bodyPr/>
          <a:lstStyle/>
          <a:p>
            <a:fld id="{5A68EE99-E1A8-4435-8232-5EA406E0E5F3}" type="datetimeFigureOut">
              <a:rPr lang="en-GB" smtClean="0"/>
              <a:t>20/05/2026</a:t>
            </a:fld>
            <a:endParaRPr lang="en-GB"/>
          </a:p>
        </p:txBody>
      </p:sp>
      <p:sp>
        <p:nvSpPr>
          <p:cNvPr id="8" name="Footer Placeholder 7">
            <a:extLst>
              <a:ext uri="{FF2B5EF4-FFF2-40B4-BE49-F238E27FC236}">
                <a16:creationId xmlns:a16="http://schemas.microsoft.com/office/drawing/2014/main" id="{CE23C47F-FD45-10DE-87B0-9AB81C36900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6AAAC86-72C9-18AE-F706-B4C736BE8528}"/>
              </a:ext>
            </a:extLst>
          </p:cNvPr>
          <p:cNvSpPr>
            <a:spLocks noGrp="1"/>
          </p:cNvSpPr>
          <p:nvPr>
            <p:ph type="sldNum" sz="quarter" idx="12"/>
          </p:nvPr>
        </p:nvSpPr>
        <p:spPr/>
        <p:txBody>
          <a:bodyPr/>
          <a:lstStyle/>
          <a:p>
            <a:fld id="{18352283-FE48-4553-A7C1-42D2EAB991D8}" type="slidenum">
              <a:rPr lang="en-GB" smtClean="0"/>
              <a:t>‹#›</a:t>
            </a:fld>
            <a:endParaRPr lang="en-GB"/>
          </a:p>
        </p:txBody>
      </p:sp>
    </p:spTree>
    <p:extLst>
      <p:ext uri="{BB962C8B-B14F-4D97-AF65-F5344CB8AC3E}">
        <p14:creationId xmlns:p14="http://schemas.microsoft.com/office/powerpoint/2010/main" val="2372683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119E3-5FFD-1B54-ACA7-DA61F946545B}"/>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E44CBBF-836C-F28B-F6E1-1B36C661B5ED}"/>
              </a:ext>
            </a:extLst>
          </p:cNvPr>
          <p:cNvSpPr>
            <a:spLocks noGrp="1"/>
          </p:cNvSpPr>
          <p:nvPr>
            <p:ph type="dt" sz="half" idx="10"/>
          </p:nvPr>
        </p:nvSpPr>
        <p:spPr/>
        <p:txBody>
          <a:bodyPr/>
          <a:lstStyle/>
          <a:p>
            <a:fld id="{5A68EE99-E1A8-4435-8232-5EA406E0E5F3}" type="datetimeFigureOut">
              <a:rPr lang="en-GB" smtClean="0"/>
              <a:t>20/05/2026</a:t>
            </a:fld>
            <a:endParaRPr lang="en-GB"/>
          </a:p>
        </p:txBody>
      </p:sp>
      <p:sp>
        <p:nvSpPr>
          <p:cNvPr id="4" name="Footer Placeholder 3">
            <a:extLst>
              <a:ext uri="{FF2B5EF4-FFF2-40B4-BE49-F238E27FC236}">
                <a16:creationId xmlns:a16="http://schemas.microsoft.com/office/drawing/2014/main" id="{0D4E089E-89DD-BB27-14E6-5FB437E3243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8EA9F90-D3BA-D617-1EDF-F11E5378B6BB}"/>
              </a:ext>
            </a:extLst>
          </p:cNvPr>
          <p:cNvSpPr>
            <a:spLocks noGrp="1"/>
          </p:cNvSpPr>
          <p:nvPr>
            <p:ph type="sldNum" sz="quarter" idx="12"/>
          </p:nvPr>
        </p:nvSpPr>
        <p:spPr/>
        <p:txBody>
          <a:bodyPr/>
          <a:lstStyle/>
          <a:p>
            <a:fld id="{18352283-FE48-4553-A7C1-42D2EAB991D8}" type="slidenum">
              <a:rPr lang="en-GB" smtClean="0"/>
              <a:t>‹#›</a:t>
            </a:fld>
            <a:endParaRPr lang="en-GB"/>
          </a:p>
        </p:txBody>
      </p:sp>
    </p:spTree>
    <p:extLst>
      <p:ext uri="{BB962C8B-B14F-4D97-AF65-F5344CB8AC3E}">
        <p14:creationId xmlns:p14="http://schemas.microsoft.com/office/powerpoint/2010/main" val="1289753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E0BC38-0C60-E740-E9CA-545B172E63DF}"/>
              </a:ext>
            </a:extLst>
          </p:cNvPr>
          <p:cNvSpPr>
            <a:spLocks noGrp="1"/>
          </p:cNvSpPr>
          <p:nvPr>
            <p:ph type="dt" sz="half" idx="10"/>
          </p:nvPr>
        </p:nvSpPr>
        <p:spPr/>
        <p:txBody>
          <a:bodyPr/>
          <a:lstStyle/>
          <a:p>
            <a:fld id="{5A68EE99-E1A8-4435-8232-5EA406E0E5F3}" type="datetimeFigureOut">
              <a:rPr lang="en-GB" smtClean="0"/>
              <a:t>20/05/2026</a:t>
            </a:fld>
            <a:endParaRPr lang="en-GB"/>
          </a:p>
        </p:txBody>
      </p:sp>
      <p:sp>
        <p:nvSpPr>
          <p:cNvPr id="3" name="Footer Placeholder 2">
            <a:extLst>
              <a:ext uri="{FF2B5EF4-FFF2-40B4-BE49-F238E27FC236}">
                <a16:creationId xmlns:a16="http://schemas.microsoft.com/office/drawing/2014/main" id="{8E41263C-9150-E619-9444-0DBB8A3846B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1E963A8-164F-5256-02E1-E0772F330643}"/>
              </a:ext>
            </a:extLst>
          </p:cNvPr>
          <p:cNvSpPr>
            <a:spLocks noGrp="1"/>
          </p:cNvSpPr>
          <p:nvPr>
            <p:ph type="sldNum" sz="quarter" idx="12"/>
          </p:nvPr>
        </p:nvSpPr>
        <p:spPr/>
        <p:txBody>
          <a:bodyPr/>
          <a:lstStyle/>
          <a:p>
            <a:fld id="{18352283-FE48-4553-A7C1-42D2EAB991D8}" type="slidenum">
              <a:rPr lang="en-GB" smtClean="0"/>
              <a:t>‹#›</a:t>
            </a:fld>
            <a:endParaRPr lang="en-GB"/>
          </a:p>
        </p:txBody>
      </p:sp>
    </p:spTree>
    <p:extLst>
      <p:ext uri="{BB962C8B-B14F-4D97-AF65-F5344CB8AC3E}">
        <p14:creationId xmlns:p14="http://schemas.microsoft.com/office/powerpoint/2010/main" val="3279435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10746-C336-AB43-CCBA-D0F0F9D90F7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544FF851-D701-FC9A-E81E-7708608BE5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C74127FC-93DF-CC3B-F32B-81C9366167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520E835-7E45-7C0B-A372-C6664F306D77}"/>
              </a:ext>
            </a:extLst>
          </p:cNvPr>
          <p:cNvSpPr>
            <a:spLocks noGrp="1"/>
          </p:cNvSpPr>
          <p:nvPr>
            <p:ph type="dt" sz="half" idx="10"/>
          </p:nvPr>
        </p:nvSpPr>
        <p:spPr/>
        <p:txBody>
          <a:bodyPr/>
          <a:lstStyle/>
          <a:p>
            <a:fld id="{5A68EE99-E1A8-4435-8232-5EA406E0E5F3}" type="datetimeFigureOut">
              <a:rPr lang="en-GB" smtClean="0"/>
              <a:t>20/05/2026</a:t>
            </a:fld>
            <a:endParaRPr lang="en-GB"/>
          </a:p>
        </p:txBody>
      </p:sp>
      <p:sp>
        <p:nvSpPr>
          <p:cNvPr id="6" name="Footer Placeholder 5">
            <a:extLst>
              <a:ext uri="{FF2B5EF4-FFF2-40B4-BE49-F238E27FC236}">
                <a16:creationId xmlns:a16="http://schemas.microsoft.com/office/drawing/2014/main" id="{24238BB0-3E4D-1274-EEB6-C108AFFE879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7E9E19F-E8D1-AA7E-CCDF-AD152986A49D}"/>
              </a:ext>
            </a:extLst>
          </p:cNvPr>
          <p:cNvSpPr>
            <a:spLocks noGrp="1"/>
          </p:cNvSpPr>
          <p:nvPr>
            <p:ph type="sldNum" sz="quarter" idx="12"/>
          </p:nvPr>
        </p:nvSpPr>
        <p:spPr/>
        <p:txBody>
          <a:bodyPr/>
          <a:lstStyle/>
          <a:p>
            <a:fld id="{18352283-FE48-4553-A7C1-42D2EAB991D8}" type="slidenum">
              <a:rPr lang="en-GB" smtClean="0"/>
              <a:t>‹#›</a:t>
            </a:fld>
            <a:endParaRPr lang="en-GB"/>
          </a:p>
        </p:txBody>
      </p:sp>
    </p:spTree>
    <p:extLst>
      <p:ext uri="{BB962C8B-B14F-4D97-AF65-F5344CB8AC3E}">
        <p14:creationId xmlns:p14="http://schemas.microsoft.com/office/powerpoint/2010/main" val="4137561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86CFC-6B11-EC68-4267-DB744E666EF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0E400F7-65CC-086F-B55E-73CAB41277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B6134ED-10AE-62C2-D80D-559328CDDE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C739F78-F1CF-E1F0-272F-72167378044D}"/>
              </a:ext>
            </a:extLst>
          </p:cNvPr>
          <p:cNvSpPr>
            <a:spLocks noGrp="1"/>
          </p:cNvSpPr>
          <p:nvPr>
            <p:ph type="dt" sz="half" idx="10"/>
          </p:nvPr>
        </p:nvSpPr>
        <p:spPr/>
        <p:txBody>
          <a:bodyPr/>
          <a:lstStyle/>
          <a:p>
            <a:fld id="{5A68EE99-E1A8-4435-8232-5EA406E0E5F3}" type="datetimeFigureOut">
              <a:rPr lang="en-GB" smtClean="0"/>
              <a:t>20/05/2026</a:t>
            </a:fld>
            <a:endParaRPr lang="en-GB"/>
          </a:p>
        </p:txBody>
      </p:sp>
      <p:sp>
        <p:nvSpPr>
          <p:cNvPr id="6" name="Footer Placeholder 5">
            <a:extLst>
              <a:ext uri="{FF2B5EF4-FFF2-40B4-BE49-F238E27FC236}">
                <a16:creationId xmlns:a16="http://schemas.microsoft.com/office/drawing/2014/main" id="{1C878F19-3163-334D-D502-C9A1C12B909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3936AE-DD49-5459-E2CE-A504A6CA8326}"/>
              </a:ext>
            </a:extLst>
          </p:cNvPr>
          <p:cNvSpPr>
            <a:spLocks noGrp="1"/>
          </p:cNvSpPr>
          <p:nvPr>
            <p:ph type="sldNum" sz="quarter" idx="12"/>
          </p:nvPr>
        </p:nvSpPr>
        <p:spPr/>
        <p:txBody>
          <a:bodyPr/>
          <a:lstStyle/>
          <a:p>
            <a:fld id="{18352283-FE48-4553-A7C1-42D2EAB991D8}" type="slidenum">
              <a:rPr lang="en-GB" smtClean="0"/>
              <a:t>‹#›</a:t>
            </a:fld>
            <a:endParaRPr lang="en-GB"/>
          </a:p>
        </p:txBody>
      </p:sp>
    </p:spTree>
    <p:extLst>
      <p:ext uri="{BB962C8B-B14F-4D97-AF65-F5344CB8AC3E}">
        <p14:creationId xmlns:p14="http://schemas.microsoft.com/office/powerpoint/2010/main" val="3640963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5AE88-F032-9391-A182-69BCA2BE21BD}"/>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9B7A6881-6DF0-E78C-734D-C4C415B97E6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51CB11F-BD8F-E8E0-864A-2F4344674E46}"/>
              </a:ext>
            </a:extLst>
          </p:cNvPr>
          <p:cNvSpPr>
            <a:spLocks noGrp="1"/>
          </p:cNvSpPr>
          <p:nvPr>
            <p:ph type="dt" sz="half" idx="10"/>
          </p:nvPr>
        </p:nvSpPr>
        <p:spPr/>
        <p:txBody>
          <a:bodyPr/>
          <a:lstStyle/>
          <a:p>
            <a:fld id="{5A68EE99-E1A8-4435-8232-5EA406E0E5F3}" type="datetimeFigureOut">
              <a:rPr lang="en-GB" smtClean="0"/>
              <a:t>20/05/2026</a:t>
            </a:fld>
            <a:endParaRPr lang="en-GB"/>
          </a:p>
        </p:txBody>
      </p:sp>
      <p:sp>
        <p:nvSpPr>
          <p:cNvPr id="5" name="Footer Placeholder 4">
            <a:extLst>
              <a:ext uri="{FF2B5EF4-FFF2-40B4-BE49-F238E27FC236}">
                <a16:creationId xmlns:a16="http://schemas.microsoft.com/office/drawing/2014/main" id="{97BA3350-E948-DE13-628F-1F91BFC2D6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6F3B177-1327-0D4C-C80F-ADB318445112}"/>
              </a:ext>
            </a:extLst>
          </p:cNvPr>
          <p:cNvSpPr>
            <a:spLocks noGrp="1"/>
          </p:cNvSpPr>
          <p:nvPr>
            <p:ph type="sldNum" sz="quarter" idx="12"/>
          </p:nvPr>
        </p:nvSpPr>
        <p:spPr/>
        <p:txBody>
          <a:bodyPr/>
          <a:lstStyle/>
          <a:p>
            <a:fld id="{18352283-FE48-4553-A7C1-42D2EAB991D8}" type="slidenum">
              <a:rPr lang="en-GB" smtClean="0"/>
              <a:t>‹#›</a:t>
            </a:fld>
            <a:endParaRPr lang="en-GB"/>
          </a:p>
        </p:txBody>
      </p:sp>
    </p:spTree>
    <p:extLst>
      <p:ext uri="{BB962C8B-B14F-4D97-AF65-F5344CB8AC3E}">
        <p14:creationId xmlns:p14="http://schemas.microsoft.com/office/powerpoint/2010/main" val="941896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A4F3A04-5073-FF29-0BCA-FCCDCE52DE3C}"/>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0BA44B26-B4A2-5352-75BE-F2B0DDF168E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2CFE056-9FE5-709A-1E52-CD5626B2EACF}"/>
              </a:ext>
            </a:extLst>
          </p:cNvPr>
          <p:cNvSpPr>
            <a:spLocks noGrp="1"/>
          </p:cNvSpPr>
          <p:nvPr>
            <p:ph type="dt" sz="half" idx="10"/>
          </p:nvPr>
        </p:nvSpPr>
        <p:spPr/>
        <p:txBody>
          <a:bodyPr/>
          <a:lstStyle/>
          <a:p>
            <a:fld id="{5A68EE99-E1A8-4435-8232-5EA406E0E5F3}" type="datetimeFigureOut">
              <a:rPr lang="en-GB" smtClean="0"/>
              <a:t>20/05/2026</a:t>
            </a:fld>
            <a:endParaRPr lang="en-GB"/>
          </a:p>
        </p:txBody>
      </p:sp>
      <p:sp>
        <p:nvSpPr>
          <p:cNvPr id="5" name="Footer Placeholder 4">
            <a:extLst>
              <a:ext uri="{FF2B5EF4-FFF2-40B4-BE49-F238E27FC236}">
                <a16:creationId xmlns:a16="http://schemas.microsoft.com/office/drawing/2014/main" id="{65E2F07A-3A92-B54D-CA47-E00F1AC453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E7B20D-934B-E469-EE50-DF019850BCD8}"/>
              </a:ext>
            </a:extLst>
          </p:cNvPr>
          <p:cNvSpPr>
            <a:spLocks noGrp="1"/>
          </p:cNvSpPr>
          <p:nvPr>
            <p:ph type="sldNum" sz="quarter" idx="12"/>
          </p:nvPr>
        </p:nvSpPr>
        <p:spPr/>
        <p:txBody>
          <a:bodyPr/>
          <a:lstStyle/>
          <a:p>
            <a:fld id="{18352283-FE48-4553-A7C1-42D2EAB991D8}" type="slidenum">
              <a:rPr lang="en-GB" smtClean="0"/>
              <a:t>‹#›</a:t>
            </a:fld>
            <a:endParaRPr lang="en-GB"/>
          </a:p>
        </p:txBody>
      </p:sp>
    </p:spTree>
    <p:extLst>
      <p:ext uri="{BB962C8B-B14F-4D97-AF65-F5344CB8AC3E}">
        <p14:creationId xmlns:p14="http://schemas.microsoft.com/office/powerpoint/2010/main" val="3997894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1">
    <p:bg>
      <p:bgPr>
        <a:solidFill>
          <a:srgbClr val="108480"/>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sz="quarter" idx="14" hasCustomPrompt="1"/>
          </p:nvPr>
        </p:nvSpPr>
        <p:spPr>
          <a:xfrm>
            <a:off x="407986" y="1921144"/>
            <a:ext cx="11376027" cy="288925"/>
          </a:xfrm>
        </p:spPr>
        <p:txBody>
          <a:bodyPr lIns="0" tIns="0" rIns="0" bIns="0" anchor="b">
            <a:noAutofit/>
          </a:bodyPr>
          <a:lstStyle>
            <a:lvl1pPr marL="0" indent="0">
              <a:buNone/>
              <a:defRPr sz="2000" b="1" i="0">
                <a:solidFill>
                  <a:schemeClr val="bg1"/>
                </a:solidFill>
                <a:latin typeface="+mn-lt"/>
                <a:ea typeface="Arial" charset="0"/>
                <a:cs typeface="Arial" charset="0"/>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MONTH 2020</a:t>
            </a:r>
          </a:p>
        </p:txBody>
      </p:sp>
      <p:sp>
        <p:nvSpPr>
          <p:cNvPr id="7" name="Text Placeholder 11"/>
          <p:cNvSpPr>
            <a:spLocks noGrp="1"/>
          </p:cNvSpPr>
          <p:nvPr>
            <p:ph type="body" sz="quarter" idx="15" hasCustomPrompt="1"/>
          </p:nvPr>
        </p:nvSpPr>
        <p:spPr>
          <a:xfrm>
            <a:off x="407986" y="2477327"/>
            <a:ext cx="11376027" cy="451940"/>
          </a:xfrm>
        </p:spPr>
        <p:txBody>
          <a:bodyPr lIns="0" tIns="0" rIns="0" bIns="0" anchor="b">
            <a:noAutofit/>
          </a:bodyPr>
          <a:lstStyle>
            <a:lvl1pPr marL="0" indent="0">
              <a:buNone/>
              <a:defRPr sz="2800" b="1" i="0" baseline="0">
                <a:solidFill>
                  <a:schemeClr val="bg1"/>
                </a:solidFill>
                <a:latin typeface="+mn-lt"/>
                <a:ea typeface="Arial" charset="0"/>
                <a:cs typeface="Arial" charset="0"/>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SUBHEADING</a:t>
            </a:r>
          </a:p>
        </p:txBody>
      </p:sp>
      <p:sp>
        <p:nvSpPr>
          <p:cNvPr id="8" name="Text Placeholder 2"/>
          <p:cNvSpPr>
            <a:spLocks noGrp="1"/>
          </p:cNvSpPr>
          <p:nvPr>
            <p:ph type="body" sz="quarter" idx="16" hasCustomPrompt="1"/>
          </p:nvPr>
        </p:nvSpPr>
        <p:spPr>
          <a:xfrm>
            <a:off x="407988" y="2942999"/>
            <a:ext cx="11376025" cy="496888"/>
          </a:xfrm>
        </p:spPr>
        <p:txBody>
          <a:bodyPr lIns="0" tIns="0" rIns="0" bIns="0" anchor="b">
            <a:noAutofit/>
          </a:bodyPr>
          <a:lstStyle>
            <a:lvl1pPr marL="0" indent="0">
              <a:buNone/>
              <a:defRPr sz="3600" b="1" baseline="0">
                <a:solidFill>
                  <a:schemeClr val="bg1"/>
                </a:solidFill>
                <a:latin typeface="+mn-lt"/>
              </a:defRPr>
            </a:lvl1pPr>
            <a:lvl2pPr marL="457200" indent="0">
              <a:buNone/>
              <a:defRPr>
                <a:solidFill>
                  <a:srgbClr val="848383"/>
                </a:solidFill>
              </a:defRPr>
            </a:lvl2pPr>
            <a:lvl3pPr marL="914400" indent="0">
              <a:buNone/>
              <a:defRPr>
                <a:solidFill>
                  <a:srgbClr val="848383"/>
                </a:solidFill>
              </a:defRPr>
            </a:lvl3pPr>
            <a:lvl4pPr marL="1371600" indent="0">
              <a:buNone/>
              <a:defRPr>
                <a:solidFill>
                  <a:srgbClr val="848383"/>
                </a:solidFill>
              </a:defRPr>
            </a:lvl4pPr>
            <a:lvl5pPr marL="1828800" indent="0">
              <a:buNone/>
              <a:defRPr>
                <a:solidFill>
                  <a:srgbClr val="848383"/>
                </a:solidFill>
              </a:defRPr>
            </a:lvl5pPr>
          </a:lstStyle>
          <a:p>
            <a:pPr lvl="0"/>
            <a:r>
              <a:rPr lang="en-US"/>
              <a:t>PRESENTATION TITLE</a:t>
            </a:r>
          </a:p>
        </p:txBody>
      </p:sp>
      <p:cxnSp>
        <p:nvCxnSpPr>
          <p:cNvPr id="13" name="Straight Connector 12">
            <a:extLst>
              <a:ext uri="{FF2B5EF4-FFF2-40B4-BE49-F238E27FC236}">
                <a16:creationId xmlns:a16="http://schemas.microsoft.com/office/drawing/2014/main" id="{D9F266CC-B6DE-8445-AB7B-F678963DD646}"/>
              </a:ext>
            </a:extLst>
          </p:cNvPr>
          <p:cNvCxnSpPr>
            <a:cxnSpLocks/>
          </p:cNvCxnSpPr>
          <p:nvPr userDrawn="1"/>
        </p:nvCxnSpPr>
        <p:spPr>
          <a:xfrm flipH="1">
            <a:off x="407988" y="4038716"/>
            <a:ext cx="441646" cy="0"/>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19140" y="4305975"/>
            <a:ext cx="2195512" cy="521045"/>
          </a:xfrm>
          <a:prstGeom prst="rect">
            <a:avLst/>
          </a:prstGeom>
        </p:spPr>
      </p:pic>
    </p:spTree>
    <p:extLst>
      <p:ext uri="{BB962C8B-B14F-4D97-AF65-F5344CB8AC3E}">
        <p14:creationId xmlns:p14="http://schemas.microsoft.com/office/powerpoint/2010/main" val="17996974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tandard with Large Picture">
    <p:spTree>
      <p:nvGrpSpPr>
        <p:cNvPr id="1" name=""/>
        <p:cNvGrpSpPr/>
        <p:nvPr/>
      </p:nvGrpSpPr>
      <p:grpSpPr>
        <a:xfrm>
          <a:off x="0" y="0"/>
          <a:ext cx="0" cy="0"/>
          <a:chOff x="0" y="0"/>
          <a:chExt cx="0" cy="0"/>
        </a:xfrm>
      </p:grpSpPr>
      <p:sp>
        <p:nvSpPr>
          <p:cNvPr id="13" name="Picture Placeholder 9"/>
          <p:cNvSpPr>
            <a:spLocks noGrp="1"/>
          </p:cNvSpPr>
          <p:nvPr>
            <p:ph type="pic" sz="quarter" idx="10"/>
          </p:nvPr>
        </p:nvSpPr>
        <p:spPr>
          <a:xfrm>
            <a:off x="6959600" y="0"/>
            <a:ext cx="5232400" cy="6858000"/>
          </a:xfrm>
        </p:spPr>
        <p:txBody>
          <a:bodyPr/>
          <a:lstStyle>
            <a:lvl1pPr>
              <a:defRPr>
                <a:latin typeface="+mn-lt"/>
              </a:defRPr>
            </a:lvl1pPr>
          </a:lstStyle>
          <a:p>
            <a:r>
              <a:rPr lang="en-GB"/>
              <a:t>Click icon to add picture</a:t>
            </a:r>
            <a:endParaRPr lang="en-US"/>
          </a:p>
        </p:txBody>
      </p:sp>
      <p:cxnSp>
        <p:nvCxnSpPr>
          <p:cNvPr id="16" name="Straight Connector 15">
            <a:extLst>
              <a:ext uri="{FF2B5EF4-FFF2-40B4-BE49-F238E27FC236}">
                <a16:creationId xmlns:a16="http://schemas.microsoft.com/office/drawing/2014/main" id="{77FAAD11-808D-A64B-800E-C77A92CA28BD}"/>
              </a:ext>
            </a:extLst>
          </p:cNvPr>
          <p:cNvCxnSpPr>
            <a:cxnSpLocks/>
          </p:cNvCxnSpPr>
          <p:nvPr userDrawn="1"/>
        </p:nvCxnSpPr>
        <p:spPr>
          <a:xfrm flipH="1">
            <a:off x="407988" y="1693046"/>
            <a:ext cx="441646" cy="0"/>
          </a:xfrm>
          <a:prstGeom prst="line">
            <a:avLst/>
          </a:prstGeom>
          <a:ln w="50800">
            <a:solidFill>
              <a:srgbClr val="108480"/>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7184A98E-4336-744A-81DA-42B2FA54AF5D}"/>
              </a:ext>
            </a:extLst>
          </p:cNvPr>
          <p:cNvSpPr/>
          <p:nvPr userDrawn="1"/>
        </p:nvSpPr>
        <p:spPr>
          <a:xfrm>
            <a:off x="-3" y="0"/>
            <a:ext cx="119065" cy="6858000"/>
          </a:xfrm>
          <a:prstGeom prst="rect">
            <a:avLst/>
          </a:prstGeom>
          <a:solidFill>
            <a:srgbClr val="10848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mn-lt"/>
              <a:ea typeface="Arial" charset="0"/>
              <a:cs typeface="Arial" charset="0"/>
            </a:endParaRPr>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7987" y="6273487"/>
            <a:ext cx="1063503" cy="252393"/>
          </a:xfrm>
          <a:prstGeom prst="rect">
            <a:avLst/>
          </a:prstGeom>
        </p:spPr>
      </p:pic>
      <p:sp>
        <p:nvSpPr>
          <p:cNvPr id="21" name="Text Placeholder 2"/>
          <p:cNvSpPr>
            <a:spLocks noGrp="1"/>
          </p:cNvSpPr>
          <p:nvPr>
            <p:ph type="body" sz="quarter" idx="14" hasCustomPrompt="1"/>
          </p:nvPr>
        </p:nvSpPr>
        <p:spPr>
          <a:xfrm>
            <a:off x="407988" y="334384"/>
            <a:ext cx="6264275" cy="496888"/>
          </a:xfrm>
        </p:spPr>
        <p:txBody>
          <a:bodyPr lIns="0" tIns="0" rIns="0" bIns="0" anchor="b"/>
          <a:lstStyle>
            <a:lvl1pPr marL="0" indent="0">
              <a:buNone/>
              <a:defRPr b="1" baseline="0">
                <a:solidFill>
                  <a:schemeClr val="tx1"/>
                </a:solidFill>
                <a:latin typeface="+mn-lt"/>
              </a:defRPr>
            </a:lvl1pPr>
            <a:lvl2pPr marL="457200" indent="0">
              <a:buNone/>
              <a:defRPr>
                <a:solidFill>
                  <a:srgbClr val="848383"/>
                </a:solidFill>
              </a:defRPr>
            </a:lvl2pPr>
            <a:lvl3pPr marL="914400" indent="0">
              <a:buNone/>
              <a:defRPr>
                <a:solidFill>
                  <a:srgbClr val="848383"/>
                </a:solidFill>
              </a:defRPr>
            </a:lvl3pPr>
            <a:lvl4pPr marL="1371600" indent="0">
              <a:buNone/>
              <a:defRPr>
                <a:solidFill>
                  <a:srgbClr val="848383"/>
                </a:solidFill>
              </a:defRPr>
            </a:lvl4pPr>
            <a:lvl5pPr marL="1828800" indent="0">
              <a:buNone/>
              <a:defRPr>
                <a:solidFill>
                  <a:srgbClr val="848383"/>
                </a:solidFill>
              </a:defRPr>
            </a:lvl5pPr>
          </a:lstStyle>
          <a:p>
            <a:pPr lvl="0"/>
            <a:r>
              <a:rPr lang="en-US"/>
              <a:t>SUBHEADING</a:t>
            </a:r>
          </a:p>
        </p:txBody>
      </p:sp>
      <p:sp>
        <p:nvSpPr>
          <p:cNvPr id="22" name="Text Placeholder 2"/>
          <p:cNvSpPr>
            <a:spLocks noGrp="1"/>
          </p:cNvSpPr>
          <p:nvPr>
            <p:ph type="body" sz="quarter" idx="15" hasCustomPrompt="1"/>
          </p:nvPr>
        </p:nvSpPr>
        <p:spPr>
          <a:xfrm>
            <a:off x="407988" y="831272"/>
            <a:ext cx="6264275" cy="563602"/>
          </a:xfrm>
        </p:spPr>
        <p:txBody>
          <a:bodyPr lIns="0" tIns="0" rIns="0" bIns="0" anchor="b">
            <a:noAutofit/>
          </a:bodyPr>
          <a:lstStyle>
            <a:lvl1pPr marL="0" indent="0">
              <a:buNone/>
              <a:defRPr sz="3600" b="1" baseline="0">
                <a:solidFill>
                  <a:srgbClr val="108480"/>
                </a:solidFill>
                <a:latin typeface="+mn-lt"/>
              </a:defRPr>
            </a:lvl1pPr>
            <a:lvl2pPr marL="457200" indent="0">
              <a:buNone/>
              <a:defRPr>
                <a:solidFill>
                  <a:srgbClr val="848383"/>
                </a:solidFill>
              </a:defRPr>
            </a:lvl2pPr>
            <a:lvl3pPr marL="914400" indent="0">
              <a:buNone/>
              <a:defRPr>
                <a:solidFill>
                  <a:srgbClr val="848383"/>
                </a:solidFill>
              </a:defRPr>
            </a:lvl3pPr>
            <a:lvl4pPr marL="1371600" indent="0">
              <a:buNone/>
              <a:defRPr>
                <a:solidFill>
                  <a:srgbClr val="848383"/>
                </a:solidFill>
              </a:defRPr>
            </a:lvl4pPr>
            <a:lvl5pPr marL="1828800" indent="0">
              <a:buNone/>
              <a:defRPr>
                <a:solidFill>
                  <a:srgbClr val="848383"/>
                </a:solidFill>
              </a:defRPr>
            </a:lvl5pPr>
          </a:lstStyle>
          <a:p>
            <a:pPr lvl="0"/>
            <a:r>
              <a:rPr lang="en-US"/>
              <a:t>HEADING</a:t>
            </a:r>
          </a:p>
        </p:txBody>
      </p:sp>
      <p:sp>
        <p:nvSpPr>
          <p:cNvPr id="24" name="Text Placeholder 5"/>
          <p:cNvSpPr>
            <a:spLocks noGrp="1"/>
          </p:cNvSpPr>
          <p:nvPr>
            <p:ph type="body" sz="quarter" idx="16" hasCustomPrompt="1"/>
          </p:nvPr>
        </p:nvSpPr>
        <p:spPr>
          <a:xfrm>
            <a:off x="407987" y="1991215"/>
            <a:ext cx="6264275" cy="4030663"/>
          </a:xfrm>
        </p:spPr>
        <p:txBody>
          <a:bodyPr lIns="0" tIns="0" rIns="0" bIns="0">
            <a:normAutofit/>
          </a:bodyPr>
          <a:lstStyle>
            <a:lvl1pPr marL="0" indent="0">
              <a:buNone/>
              <a:defRPr sz="20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Body copy goes here</a:t>
            </a:r>
          </a:p>
        </p:txBody>
      </p:sp>
    </p:spTree>
    <p:extLst>
      <p:ext uri="{BB962C8B-B14F-4D97-AF65-F5344CB8AC3E}">
        <p14:creationId xmlns:p14="http://schemas.microsoft.com/office/powerpoint/2010/main" val="13305237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anchor="b">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329450"/>
            <a:ext cx="11924209" cy="6199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FBBADD7-305F-4EB9-8736-D791FAF7A4D4}" type="datetime1">
              <a:rPr lang="en-US" smtClean="0"/>
              <a:t>5/20/2026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988004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B9F869-FEB6-F434-6D41-9A18E21930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37CF356E-206E-047E-CD9B-3828E6E6EF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04E9DF9-0002-A8D9-D841-35159D9D87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A68EE99-E1A8-4435-8232-5EA406E0E5F3}" type="datetimeFigureOut">
              <a:rPr lang="en-GB" smtClean="0"/>
              <a:t>20/05/2026</a:t>
            </a:fld>
            <a:endParaRPr lang="en-GB"/>
          </a:p>
        </p:txBody>
      </p:sp>
      <p:sp>
        <p:nvSpPr>
          <p:cNvPr id="5" name="Footer Placeholder 4">
            <a:extLst>
              <a:ext uri="{FF2B5EF4-FFF2-40B4-BE49-F238E27FC236}">
                <a16:creationId xmlns:a16="http://schemas.microsoft.com/office/drawing/2014/main" id="{18EE5B80-67B9-A42C-6A74-216800E549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F7F501A-0F22-36CA-6B82-5C7D733188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8352283-FE48-4553-A7C1-42D2EAB991D8}" type="slidenum">
              <a:rPr lang="en-GB" smtClean="0"/>
              <a:t>‹#›</a:t>
            </a:fld>
            <a:endParaRPr lang="en-GB"/>
          </a:p>
        </p:txBody>
      </p:sp>
    </p:spTree>
    <p:extLst>
      <p:ext uri="{BB962C8B-B14F-4D97-AF65-F5344CB8AC3E}">
        <p14:creationId xmlns:p14="http://schemas.microsoft.com/office/powerpoint/2010/main" val="36325939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a:xfrm>
            <a:off x="407986" y="843906"/>
            <a:ext cx="11376027" cy="288925"/>
          </a:xfrm>
        </p:spPr>
        <p:txBody>
          <a:bodyPr/>
          <a:lstStyle/>
          <a:p>
            <a:r>
              <a:rPr lang="en-US" b="0" dirty="0"/>
              <a:t>May 2026	</a:t>
            </a:r>
          </a:p>
        </p:txBody>
      </p:sp>
      <p:sp>
        <p:nvSpPr>
          <p:cNvPr id="3" name="Text Placeholder 2"/>
          <p:cNvSpPr>
            <a:spLocks noGrp="1"/>
          </p:cNvSpPr>
          <p:nvPr>
            <p:ph type="body" sz="quarter" idx="15"/>
          </p:nvPr>
        </p:nvSpPr>
        <p:spPr>
          <a:xfrm>
            <a:off x="407984" y="1315408"/>
            <a:ext cx="11376027" cy="451940"/>
          </a:xfrm>
        </p:spPr>
        <p:txBody>
          <a:bodyPr/>
          <a:lstStyle/>
          <a:p>
            <a:r>
              <a:rPr lang="en-US" b="0" dirty="0"/>
              <a:t>BAFA Accounting Education Conference	</a:t>
            </a:r>
          </a:p>
        </p:txBody>
      </p:sp>
      <p:sp>
        <p:nvSpPr>
          <p:cNvPr id="4" name="Text Placeholder 3"/>
          <p:cNvSpPr>
            <a:spLocks noGrp="1"/>
          </p:cNvSpPr>
          <p:nvPr>
            <p:ph type="body" sz="quarter" idx="16"/>
          </p:nvPr>
        </p:nvSpPr>
        <p:spPr>
          <a:xfrm>
            <a:off x="407986" y="2451970"/>
            <a:ext cx="11376025" cy="496888"/>
          </a:xfrm>
        </p:spPr>
        <p:txBody>
          <a:bodyPr/>
          <a:lstStyle/>
          <a:p>
            <a:r>
              <a:rPr lang="en-US" sz="4000" dirty="0"/>
              <a:t>Embedding Employability in the Accounting Curriculum</a:t>
            </a:r>
          </a:p>
        </p:txBody>
      </p:sp>
      <p:sp>
        <p:nvSpPr>
          <p:cNvPr id="5" name="TextBox 4">
            <a:extLst>
              <a:ext uri="{FF2B5EF4-FFF2-40B4-BE49-F238E27FC236}">
                <a16:creationId xmlns:a16="http://schemas.microsoft.com/office/drawing/2014/main" id="{DD67B4BD-6CAB-2777-02B0-33195E1F411C}"/>
              </a:ext>
            </a:extLst>
          </p:cNvPr>
          <p:cNvSpPr txBox="1"/>
          <p:nvPr/>
        </p:nvSpPr>
        <p:spPr>
          <a:xfrm>
            <a:off x="407984" y="3194137"/>
            <a:ext cx="9374843" cy="461665"/>
          </a:xfrm>
          <a:prstGeom prst="rect">
            <a:avLst/>
          </a:prstGeom>
          <a:noFill/>
        </p:spPr>
        <p:txBody>
          <a:bodyPr wrap="square" rtlCol="0">
            <a:spAutoFit/>
          </a:bodyPr>
          <a:lstStyle/>
          <a:p>
            <a:r>
              <a:rPr lang="en-GB" sz="2400" dirty="0">
                <a:solidFill>
                  <a:schemeClr val="bg1">
                    <a:lumMod val="95000"/>
                  </a:schemeClr>
                </a:solidFill>
              </a:rPr>
              <a:t>Dr Emma Elkington – Head of School Finance and Accounting</a:t>
            </a:r>
          </a:p>
        </p:txBody>
      </p:sp>
    </p:spTree>
    <p:extLst>
      <p:ext uri="{BB962C8B-B14F-4D97-AF65-F5344CB8AC3E}">
        <p14:creationId xmlns:p14="http://schemas.microsoft.com/office/powerpoint/2010/main" val="1473982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4E1F1-3AB6-309D-CBB0-D9834D8D11C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84B51B5-ED90-F783-0ACC-F1B8A5F1C6E3}"/>
              </a:ext>
            </a:extLst>
          </p:cNvPr>
          <p:cNvSpPr>
            <a:spLocks noGrp="1"/>
          </p:cNvSpPr>
          <p:nvPr>
            <p:ph type="body" sz="quarter" idx="15"/>
          </p:nvPr>
        </p:nvSpPr>
        <p:spPr>
          <a:xfrm>
            <a:off x="407988" y="831272"/>
            <a:ext cx="6264275" cy="563602"/>
          </a:xfrm>
        </p:spPr>
        <p:txBody>
          <a:bodyPr anchor="b">
            <a:noAutofit/>
          </a:bodyPr>
          <a:lstStyle/>
          <a:p>
            <a:r>
              <a:rPr lang="en-US" sz="4400" dirty="0"/>
              <a:t>Session today</a:t>
            </a:r>
          </a:p>
        </p:txBody>
      </p:sp>
      <p:pic>
        <p:nvPicPr>
          <p:cNvPr id="5" name="Picture 4" descr="A building with many windows&#10;&#10;AI-generated content may be incorrect.">
            <a:extLst>
              <a:ext uri="{FF2B5EF4-FFF2-40B4-BE49-F238E27FC236}">
                <a16:creationId xmlns:a16="http://schemas.microsoft.com/office/drawing/2014/main" id="{B12BB2A4-AED2-9450-1C3A-2A393DEACF56}"/>
              </a:ext>
            </a:extLst>
          </p:cNvPr>
          <p:cNvPicPr>
            <a:picLocks noChangeAspect="1"/>
          </p:cNvPicPr>
          <p:nvPr/>
        </p:nvPicPr>
        <p:blipFill>
          <a:blip r:embed="rId2" cstate="email">
            <a:extLst>
              <a:ext uri="{28A0092B-C50C-407E-A947-70E740481C1C}">
                <a14:useLocalDpi xmlns:a14="http://schemas.microsoft.com/office/drawing/2010/main"/>
              </a:ext>
            </a:extLst>
          </a:blip>
          <a:srcRect r="-4"/>
          <a:stretch/>
        </p:blipFill>
        <p:spPr>
          <a:xfrm rot="5400000">
            <a:off x="6730458" y="1381741"/>
            <a:ext cx="5818990" cy="4061678"/>
          </a:xfrm>
          <a:prstGeom prst="rect">
            <a:avLst/>
          </a:prstGeom>
        </p:spPr>
      </p:pic>
      <p:sp>
        <p:nvSpPr>
          <p:cNvPr id="6" name="Text Placeholder 5">
            <a:extLst>
              <a:ext uri="{FF2B5EF4-FFF2-40B4-BE49-F238E27FC236}">
                <a16:creationId xmlns:a16="http://schemas.microsoft.com/office/drawing/2014/main" id="{C7DB6303-31B6-05E0-4DB9-82E427DC9705}"/>
              </a:ext>
            </a:extLst>
          </p:cNvPr>
          <p:cNvSpPr>
            <a:spLocks noGrp="1"/>
          </p:cNvSpPr>
          <p:nvPr>
            <p:ph type="body" sz="quarter" idx="16"/>
          </p:nvPr>
        </p:nvSpPr>
        <p:spPr/>
        <p:txBody>
          <a:bodyPr/>
          <a:lstStyle/>
          <a:p>
            <a:r>
              <a:rPr lang="en-GB" dirty="0"/>
              <a:t>Aim: focuses on innovative strategies for embedding employability within the accounting curriculum. The core purpose is to share a holistic approach to curriculum design that integrates lifelong professional skills and fosters social capital and belonging within and beyond higher education.</a:t>
            </a:r>
          </a:p>
          <a:p>
            <a:r>
              <a:rPr lang="en-GB" dirty="0"/>
              <a:t>Structure: </a:t>
            </a:r>
          </a:p>
          <a:p>
            <a:pPr marL="457200" indent="-457200">
              <a:buFont typeface="+mj-lt"/>
              <a:buAutoNum type="arabicPeriod"/>
            </a:pPr>
            <a:r>
              <a:rPr lang="en-GB" dirty="0"/>
              <a:t>Embedding into curriculum</a:t>
            </a:r>
          </a:p>
          <a:p>
            <a:pPr marL="457200" indent="-457200">
              <a:buFont typeface="+mj-lt"/>
              <a:buAutoNum type="arabicPeriod"/>
            </a:pPr>
            <a:r>
              <a:rPr lang="en-GB" dirty="0"/>
              <a:t>Building employer links into curricula</a:t>
            </a:r>
          </a:p>
          <a:p>
            <a:pPr marL="457200" indent="-457200">
              <a:buFont typeface="+mj-lt"/>
              <a:buAutoNum type="arabicPeriod"/>
            </a:pPr>
            <a:r>
              <a:rPr lang="en-GB" dirty="0"/>
              <a:t>Authentic Assessment (and learning)</a:t>
            </a:r>
          </a:p>
          <a:p>
            <a:pPr marL="457200" indent="-457200">
              <a:buFont typeface="+mj-lt"/>
              <a:buAutoNum type="arabicPeriod"/>
            </a:pPr>
            <a:r>
              <a:rPr lang="en-GB" dirty="0"/>
              <a:t>Mentoring programmes</a:t>
            </a:r>
          </a:p>
        </p:txBody>
      </p:sp>
    </p:spTree>
    <p:extLst>
      <p:ext uri="{BB962C8B-B14F-4D97-AF65-F5344CB8AC3E}">
        <p14:creationId xmlns:p14="http://schemas.microsoft.com/office/powerpoint/2010/main" val="578653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CA36A-8FD0-C255-EDFE-8D2946CFC5D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FFB6DEA-FC73-A0EA-2099-6D80755EEBED}"/>
              </a:ext>
            </a:extLst>
          </p:cNvPr>
          <p:cNvSpPr>
            <a:spLocks noGrp="1"/>
          </p:cNvSpPr>
          <p:nvPr>
            <p:ph type="body" sz="quarter" idx="15"/>
          </p:nvPr>
        </p:nvSpPr>
        <p:spPr>
          <a:xfrm>
            <a:off x="407988" y="831272"/>
            <a:ext cx="6264275" cy="563602"/>
          </a:xfrm>
        </p:spPr>
        <p:txBody>
          <a:bodyPr anchor="b">
            <a:noAutofit/>
          </a:bodyPr>
          <a:lstStyle/>
          <a:p>
            <a:r>
              <a:rPr lang="en-US" sz="4400" dirty="0"/>
              <a:t>Embedding into Curriculum</a:t>
            </a:r>
          </a:p>
        </p:txBody>
      </p:sp>
      <p:pic>
        <p:nvPicPr>
          <p:cNvPr id="5" name="Picture 4">
            <a:extLst>
              <a:ext uri="{FF2B5EF4-FFF2-40B4-BE49-F238E27FC236}">
                <a16:creationId xmlns:a16="http://schemas.microsoft.com/office/drawing/2014/main" id="{4CED5C16-2009-DA9F-798A-B69F7DD33CE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5400000">
            <a:off x="6730458" y="1381741"/>
            <a:ext cx="5818990" cy="4061678"/>
          </a:xfrm>
          <a:prstGeom prst="rect">
            <a:avLst/>
          </a:prstGeom>
        </p:spPr>
      </p:pic>
      <p:sp>
        <p:nvSpPr>
          <p:cNvPr id="4" name="Text Placeholder 3">
            <a:extLst>
              <a:ext uri="{FF2B5EF4-FFF2-40B4-BE49-F238E27FC236}">
                <a16:creationId xmlns:a16="http://schemas.microsoft.com/office/drawing/2014/main" id="{D02A9B04-A853-8FE3-D24D-D3B33DB8DA49}"/>
              </a:ext>
            </a:extLst>
          </p:cNvPr>
          <p:cNvSpPr>
            <a:spLocks noGrp="1"/>
          </p:cNvSpPr>
          <p:nvPr>
            <p:ph type="body" sz="quarter" idx="16"/>
          </p:nvPr>
        </p:nvSpPr>
        <p:spPr/>
        <p:txBody>
          <a:bodyPr/>
          <a:lstStyle/>
          <a:p>
            <a:r>
              <a:rPr lang="en-GB" dirty="0"/>
              <a:t>Why?</a:t>
            </a:r>
          </a:p>
          <a:p>
            <a:r>
              <a:rPr lang="en-GB" dirty="0"/>
              <a:t>What it looks like?</a:t>
            </a:r>
          </a:p>
          <a:p>
            <a:r>
              <a:rPr lang="en-GB" dirty="0"/>
              <a:t>How?</a:t>
            </a:r>
          </a:p>
          <a:p>
            <a:endParaRPr lang="en-GB" dirty="0"/>
          </a:p>
        </p:txBody>
      </p:sp>
    </p:spTree>
    <p:extLst>
      <p:ext uri="{BB962C8B-B14F-4D97-AF65-F5344CB8AC3E}">
        <p14:creationId xmlns:p14="http://schemas.microsoft.com/office/powerpoint/2010/main" val="228665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D55F0-69E4-C8E8-EBD4-ED467EADCA9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55DEF828-0755-1280-FD02-29DCE3ED80E7}"/>
              </a:ext>
            </a:extLst>
          </p:cNvPr>
          <p:cNvSpPr>
            <a:spLocks noGrp="1"/>
          </p:cNvSpPr>
          <p:nvPr>
            <p:ph type="body" sz="quarter" idx="15"/>
          </p:nvPr>
        </p:nvSpPr>
        <p:spPr>
          <a:xfrm>
            <a:off x="407987" y="595298"/>
            <a:ext cx="6264275" cy="1833270"/>
          </a:xfrm>
        </p:spPr>
        <p:txBody>
          <a:bodyPr anchor="b">
            <a:noAutofit/>
          </a:bodyPr>
          <a:lstStyle/>
          <a:p>
            <a:r>
              <a:rPr lang="en-GB" sz="4400" dirty="0"/>
              <a:t>Building employer links into curricula</a:t>
            </a:r>
          </a:p>
          <a:p>
            <a:endParaRPr lang="en-US" sz="4400" dirty="0"/>
          </a:p>
        </p:txBody>
      </p:sp>
      <p:pic>
        <p:nvPicPr>
          <p:cNvPr id="5" name="Picture 4">
            <a:extLst>
              <a:ext uri="{FF2B5EF4-FFF2-40B4-BE49-F238E27FC236}">
                <a16:creationId xmlns:a16="http://schemas.microsoft.com/office/drawing/2014/main" id="{EA630D6D-B620-B930-E755-10B26A24628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35328" y="1826422"/>
            <a:ext cx="7345625" cy="4445675"/>
          </a:xfrm>
          <a:prstGeom prst="rect">
            <a:avLst/>
          </a:prstGeom>
        </p:spPr>
      </p:pic>
    </p:spTree>
    <p:extLst>
      <p:ext uri="{BB962C8B-B14F-4D97-AF65-F5344CB8AC3E}">
        <p14:creationId xmlns:p14="http://schemas.microsoft.com/office/powerpoint/2010/main" val="3358497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71CEE2C9-723A-9A46-DEC7-9254D71C9CED}"/>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137159" y="329450"/>
            <a:ext cx="11924209" cy="6199100"/>
          </a:xfrm>
          <a:custGeom>
            <a:avLst/>
            <a:gdLst>
              <a:gd name="connsiteX0" fmla="*/ 267246 w 7391400"/>
              <a:gd name="connsiteY0" fmla="*/ 0 h 6172200"/>
              <a:gd name="connsiteX1" fmla="*/ 7124155 w 7391400"/>
              <a:gd name="connsiteY1" fmla="*/ 0 h 6172200"/>
              <a:gd name="connsiteX2" fmla="*/ 7391400 w 7391400"/>
              <a:gd name="connsiteY2" fmla="*/ 266886 h 6172200"/>
              <a:gd name="connsiteX3" fmla="*/ 7391400 w 7391400"/>
              <a:gd name="connsiteY3" fmla="*/ 5905314 h 6172200"/>
              <a:gd name="connsiteX4" fmla="*/ 7124155 w 7391400"/>
              <a:gd name="connsiteY4" fmla="*/ 6172200 h 6172200"/>
              <a:gd name="connsiteX5" fmla="*/ 267246 w 7391400"/>
              <a:gd name="connsiteY5" fmla="*/ 6172200 h 6172200"/>
              <a:gd name="connsiteX6" fmla="*/ 0 w 7391400"/>
              <a:gd name="connsiteY6" fmla="*/ 5905314 h 6172200"/>
              <a:gd name="connsiteX7" fmla="*/ 0 w 7391400"/>
              <a:gd name="connsiteY7" fmla="*/ 266886 h 6172200"/>
              <a:gd name="connsiteX8" fmla="*/ 267246 w 7391400"/>
              <a:gd name="connsiteY8" fmla="*/ 0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91400" h="6172200">
                <a:moveTo>
                  <a:pt x="267246" y="0"/>
                </a:moveTo>
                <a:lnTo>
                  <a:pt x="7124155" y="0"/>
                </a:lnTo>
                <a:cubicBezTo>
                  <a:pt x="7271750" y="0"/>
                  <a:pt x="7391400" y="119489"/>
                  <a:pt x="7391400" y="266886"/>
                </a:cubicBezTo>
                <a:lnTo>
                  <a:pt x="7391400" y="5905314"/>
                </a:lnTo>
                <a:cubicBezTo>
                  <a:pt x="7391400" y="6052711"/>
                  <a:pt x="7271750" y="6172200"/>
                  <a:pt x="7124155" y="6172200"/>
                </a:cubicBezTo>
                <a:lnTo>
                  <a:pt x="267246" y="6172200"/>
                </a:lnTo>
                <a:cubicBezTo>
                  <a:pt x="119650" y="6172200"/>
                  <a:pt x="0" y="6052711"/>
                  <a:pt x="0" y="5905314"/>
                </a:cubicBezTo>
                <a:lnTo>
                  <a:pt x="0" y="266886"/>
                </a:lnTo>
                <a:cubicBezTo>
                  <a:pt x="0" y="119489"/>
                  <a:pt x="119650" y="0"/>
                  <a:pt x="267246" y="0"/>
                </a:cubicBezTo>
                <a:close/>
              </a:path>
            </a:pathLst>
          </a:custGeom>
          <a:noFill/>
        </p:spPr>
      </p:pic>
    </p:spTree>
    <p:extLst>
      <p:ext uri="{BB962C8B-B14F-4D97-AF65-F5344CB8AC3E}">
        <p14:creationId xmlns:p14="http://schemas.microsoft.com/office/powerpoint/2010/main" val="101918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6123A-0D0D-D32D-AE9D-9AB6C84998F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58A682A-D439-90A0-5F35-A4845FD65727}"/>
              </a:ext>
            </a:extLst>
          </p:cNvPr>
          <p:cNvSpPr>
            <a:spLocks noGrp="1"/>
          </p:cNvSpPr>
          <p:nvPr>
            <p:ph type="body" sz="quarter" idx="15"/>
          </p:nvPr>
        </p:nvSpPr>
        <p:spPr>
          <a:xfrm>
            <a:off x="407988" y="831272"/>
            <a:ext cx="6264275" cy="1439980"/>
          </a:xfrm>
        </p:spPr>
        <p:txBody>
          <a:bodyPr anchor="b">
            <a:noAutofit/>
          </a:bodyPr>
          <a:lstStyle/>
          <a:p>
            <a:r>
              <a:rPr lang="en-GB" sz="4400" dirty="0"/>
              <a:t>Authentic Assessment (and learning)</a:t>
            </a:r>
          </a:p>
          <a:p>
            <a:endParaRPr lang="en-US" sz="4400" dirty="0"/>
          </a:p>
        </p:txBody>
      </p:sp>
      <p:pic>
        <p:nvPicPr>
          <p:cNvPr id="8" name="Picture 7">
            <a:extLst>
              <a:ext uri="{FF2B5EF4-FFF2-40B4-BE49-F238E27FC236}">
                <a16:creationId xmlns:a16="http://schemas.microsoft.com/office/drawing/2014/main" id="{16F4A479-D6F7-ACB0-9CC9-2F0B780AA20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74362" y="752614"/>
            <a:ext cx="3892955" cy="5190606"/>
          </a:xfrm>
          <a:prstGeom prst="rect">
            <a:avLst/>
          </a:prstGeom>
        </p:spPr>
      </p:pic>
      <p:sp>
        <p:nvSpPr>
          <p:cNvPr id="6" name="TextBox 5">
            <a:extLst>
              <a:ext uri="{FF2B5EF4-FFF2-40B4-BE49-F238E27FC236}">
                <a16:creationId xmlns:a16="http://schemas.microsoft.com/office/drawing/2014/main" id="{9B316C1B-F02D-F4A9-C633-AEF9C2D608F7}"/>
              </a:ext>
            </a:extLst>
          </p:cNvPr>
          <p:cNvSpPr txBox="1"/>
          <p:nvPr/>
        </p:nvSpPr>
        <p:spPr>
          <a:xfrm>
            <a:off x="307780" y="1872020"/>
            <a:ext cx="6264275" cy="4985980"/>
          </a:xfrm>
          <a:prstGeom prst="rect">
            <a:avLst/>
          </a:prstGeom>
          <a:noFill/>
        </p:spPr>
        <p:txBody>
          <a:bodyPr wrap="square" rtlCol="0">
            <a:spAutoFit/>
          </a:bodyPr>
          <a:lstStyle/>
          <a:p>
            <a:r>
              <a:rPr lang="en-GB" sz="2400" dirty="0"/>
              <a:t>Moved from 100% exams to 100% authentic assessment </a:t>
            </a:r>
          </a:p>
          <a:p>
            <a:endParaRPr lang="en-GB" sz="2400" dirty="0"/>
          </a:p>
          <a:p>
            <a:r>
              <a:rPr lang="en-GB" sz="2400" dirty="0"/>
              <a:t>Learning and assessments redesigned to reflect real professional work</a:t>
            </a:r>
          </a:p>
          <a:p>
            <a:endParaRPr lang="en-GB" sz="2400" dirty="0"/>
          </a:p>
          <a:p>
            <a:r>
              <a:rPr lang="en-GB" sz="2400" dirty="0"/>
              <a:t>Focus on judgement, application and decision making and not rote learning </a:t>
            </a:r>
          </a:p>
          <a:p>
            <a:endParaRPr lang="en-GB" sz="2400" dirty="0"/>
          </a:p>
          <a:p>
            <a:r>
              <a:rPr lang="en-GB" sz="2400" dirty="0"/>
              <a:t>Driven by </a:t>
            </a:r>
            <a:r>
              <a:rPr lang="en-GB" sz="2400" dirty="0" err="1"/>
              <a:t>engagement,progression</a:t>
            </a:r>
            <a:r>
              <a:rPr lang="en-GB" sz="2400" dirty="0"/>
              <a:t> and employability</a:t>
            </a:r>
          </a:p>
          <a:p>
            <a:endParaRPr lang="en-GB" dirty="0"/>
          </a:p>
          <a:p>
            <a:endParaRPr lang="en-GB" dirty="0"/>
          </a:p>
          <a:p>
            <a:endParaRPr lang="en-GB" dirty="0"/>
          </a:p>
        </p:txBody>
      </p:sp>
    </p:spTree>
    <p:extLst>
      <p:ext uri="{BB962C8B-B14F-4D97-AF65-F5344CB8AC3E}">
        <p14:creationId xmlns:p14="http://schemas.microsoft.com/office/powerpoint/2010/main" val="3261087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432B1-635D-49E2-5A6B-3E92780FED4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7EC01DB-43FA-DC2E-4810-A9C757DCC71F}"/>
              </a:ext>
            </a:extLst>
          </p:cNvPr>
          <p:cNvSpPr>
            <a:spLocks noGrp="1"/>
          </p:cNvSpPr>
          <p:nvPr>
            <p:ph type="body" sz="quarter" idx="15"/>
          </p:nvPr>
        </p:nvSpPr>
        <p:spPr>
          <a:xfrm>
            <a:off x="407988" y="831272"/>
            <a:ext cx="6264275" cy="563602"/>
          </a:xfrm>
        </p:spPr>
        <p:txBody>
          <a:bodyPr anchor="b">
            <a:noAutofit/>
          </a:bodyPr>
          <a:lstStyle/>
          <a:p>
            <a:r>
              <a:rPr lang="en-GB" sz="4400" dirty="0"/>
              <a:t>Mentoring programmes</a:t>
            </a:r>
          </a:p>
        </p:txBody>
      </p:sp>
      <p:pic>
        <p:nvPicPr>
          <p:cNvPr id="5" name="Picture 4">
            <a:extLst>
              <a:ext uri="{FF2B5EF4-FFF2-40B4-BE49-F238E27FC236}">
                <a16:creationId xmlns:a16="http://schemas.microsoft.com/office/drawing/2014/main" id="{5E67CA27-3793-6A90-16B6-FDA1834DB57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108722" y="363794"/>
            <a:ext cx="4768645" cy="6017341"/>
          </a:xfrm>
          <a:prstGeom prst="rect">
            <a:avLst/>
          </a:prstGeom>
        </p:spPr>
      </p:pic>
      <p:sp>
        <p:nvSpPr>
          <p:cNvPr id="4" name="Text Placeholder 3">
            <a:extLst>
              <a:ext uri="{FF2B5EF4-FFF2-40B4-BE49-F238E27FC236}">
                <a16:creationId xmlns:a16="http://schemas.microsoft.com/office/drawing/2014/main" id="{820238BF-BEC2-5D61-D4B9-518EDE2C6776}"/>
              </a:ext>
            </a:extLst>
          </p:cNvPr>
          <p:cNvSpPr>
            <a:spLocks noGrp="1"/>
          </p:cNvSpPr>
          <p:nvPr>
            <p:ph type="body" sz="quarter" idx="16"/>
          </p:nvPr>
        </p:nvSpPr>
        <p:spPr/>
        <p:txBody>
          <a:bodyPr/>
          <a:lstStyle/>
          <a:p>
            <a:r>
              <a:rPr lang="en-GB" dirty="0"/>
              <a:t>Why belonging matters?</a:t>
            </a:r>
          </a:p>
          <a:p>
            <a:endParaRPr lang="en-GB" dirty="0"/>
          </a:p>
          <a:p>
            <a:r>
              <a:rPr lang="en-GB" dirty="0"/>
              <a:t>Reframing employability</a:t>
            </a:r>
          </a:p>
          <a:p>
            <a:endParaRPr lang="en-GB" dirty="0"/>
          </a:p>
          <a:p>
            <a:r>
              <a:rPr lang="en-GB" dirty="0"/>
              <a:t>Key Takeaways for educators</a:t>
            </a:r>
          </a:p>
          <a:p>
            <a:endParaRPr lang="en-GB" dirty="0"/>
          </a:p>
          <a:p>
            <a:endParaRPr lang="en-GB" dirty="0"/>
          </a:p>
          <a:p>
            <a:endParaRPr lang="en-GB" dirty="0"/>
          </a:p>
        </p:txBody>
      </p:sp>
    </p:spTree>
    <p:extLst>
      <p:ext uri="{BB962C8B-B14F-4D97-AF65-F5344CB8AC3E}">
        <p14:creationId xmlns:p14="http://schemas.microsoft.com/office/powerpoint/2010/main" val="3573329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A7313-FC83-9888-60E3-16E6EF7878D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1AD5D30-1A68-ED4A-30A9-716DBB222955}"/>
              </a:ext>
            </a:extLst>
          </p:cNvPr>
          <p:cNvSpPr>
            <a:spLocks noGrp="1"/>
          </p:cNvSpPr>
          <p:nvPr>
            <p:ph type="body" sz="quarter" idx="15"/>
          </p:nvPr>
        </p:nvSpPr>
        <p:spPr>
          <a:xfrm>
            <a:off x="407988" y="831272"/>
            <a:ext cx="6264275" cy="563602"/>
          </a:xfrm>
        </p:spPr>
        <p:txBody>
          <a:bodyPr anchor="b">
            <a:noAutofit/>
          </a:bodyPr>
          <a:lstStyle/>
          <a:p>
            <a:r>
              <a:rPr lang="en-GB" sz="4400" dirty="0"/>
              <a:t>Summary</a:t>
            </a:r>
          </a:p>
        </p:txBody>
      </p:sp>
      <p:pic>
        <p:nvPicPr>
          <p:cNvPr id="5" name="Picture 4">
            <a:extLst>
              <a:ext uri="{FF2B5EF4-FFF2-40B4-BE49-F238E27FC236}">
                <a16:creationId xmlns:a16="http://schemas.microsoft.com/office/drawing/2014/main" id="{99B1E123-DDA7-16ED-4C6C-3442BC739C6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7108722" y="363794"/>
            <a:ext cx="4768645" cy="6017341"/>
          </a:xfrm>
          <a:prstGeom prst="rect">
            <a:avLst/>
          </a:prstGeom>
        </p:spPr>
      </p:pic>
      <p:sp>
        <p:nvSpPr>
          <p:cNvPr id="4" name="Text Placeholder 3">
            <a:extLst>
              <a:ext uri="{FF2B5EF4-FFF2-40B4-BE49-F238E27FC236}">
                <a16:creationId xmlns:a16="http://schemas.microsoft.com/office/drawing/2014/main" id="{B9BFE77D-E698-4FD9-7115-0EB854CD837A}"/>
              </a:ext>
            </a:extLst>
          </p:cNvPr>
          <p:cNvSpPr>
            <a:spLocks noGrp="1"/>
          </p:cNvSpPr>
          <p:nvPr>
            <p:ph type="body" sz="quarter" idx="16"/>
          </p:nvPr>
        </p:nvSpPr>
        <p:spPr/>
        <p:txBody>
          <a:bodyPr/>
          <a:lstStyle/>
          <a:p>
            <a:r>
              <a:rPr lang="en-GB" dirty="0"/>
              <a:t>Some curricula focus on one of these areas and make a claim for this being a golden bullet</a:t>
            </a:r>
          </a:p>
          <a:p>
            <a:endParaRPr lang="en-GB" dirty="0"/>
          </a:p>
          <a:p>
            <a:r>
              <a:rPr lang="en-GB" dirty="0"/>
              <a:t>Our hypothesis is that all areas are important, especially with students with low social capital and where there are widening access students</a:t>
            </a:r>
          </a:p>
        </p:txBody>
      </p:sp>
    </p:spTree>
    <p:extLst>
      <p:ext uri="{BB962C8B-B14F-4D97-AF65-F5344CB8AC3E}">
        <p14:creationId xmlns:p14="http://schemas.microsoft.com/office/powerpoint/2010/main" val="799134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0AFFDA-0853-3603-15C7-2C5BE187A09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864E151-9D00-97CE-4D06-990F114645B7}"/>
              </a:ext>
            </a:extLst>
          </p:cNvPr>
          <p:cNvSpPr>
            <a:spLocks noGrp="1"/>
          </p:cNvSpPr>
          <p:nvPr>
            <p:ph type="body" sz="quarter" idx="14"/>
          </p:nvPr>
        </p:nvSpPr>
        <p:spPr>
          <a:xfrm>
            <a:off x="278849" y="496888"/>
            <a:ext cx="11376027" cy="288925"/>
          </a:xfrm>
        </p:spPr>
        <p:txBody>
          <a:bodyPr/>
          <a:lstStyle/>
          <a:p>
            <a:r>
              <a:rPr lang="en-US" b="0" dirty="0"/>
              <a:t>May 2026	</a:t>
            </a:r>
          </a:p>
        </p:txBody>
      </p:sp>
      <p:sp>
        <p:nvSpPr>
          <p:cNvPr id="3" name="Text Placeholder 2">
            <a:extLst>
              <a:ext uri="{FF2B5EF4-FFF2-40B4-BE49-F238E27FC236}">
                <a16:creationId xmlns:a16="http://schemas.microsoft.com/office/drawing/2014/main" id="{E61634FB-4054-B2F5-0AC2-6857E656CA1E}"/>
              </a:ext>
            </a:extLst>
          </p:cNvPr>
          <p:cNvSpPr>
            <a:spLocks noGrp="1"/>
          </p:cNvSpPr>
          <p:nvPr>
            <p:ph type="body" sz="quarter" idx="15"/>
          </p:nvPr>
        </p:nvSpPr>
        <p:spPr>
          <a:xfrm>
            <a:off x="278848" y="1039835"/>
            <a:ext cx="11376027" cy="451940"/>
          </a:xfrm>
        </p:spPr>
        <p:txBody>
          <a:bodyPr/>
          <a:lstStyle/>
          <a:p>
            <a:r>
              <a:rPr lang="en-US" b="0" dirty="0"/>
              <a:t>BAFA Accounting Education Conference	</a:t>
            </a:r>
          </a:p>
        </p:txBody>
      </p:sp>
      <p:sp>
        <p:nvSpPr>
          <p:cNvPr id="4" name="Text Placeholder 3">
            <a:extLst>
              <a:ext uri="{FF2B5EF4-FFF2-40B4-BE49-F238E27FC236}">
                <a16:creationId xmlns:a16="http://schemas.microsoft.com/office/drawing/2014/main" id="{645D9969-0AE5-6200-C4DC-D43F66BC7684}"/>
              </a:ext>
            </a:extLst>
          </p:cNvPr>
          <p:cNvSpPr>
            <a:spLocks noGrp="1"/>
          </p:cNvSpPr>
          <p:nvPr>
            <p:ph type="body" sz="quarter" idx="16"/>
          </p:nvPr>
        </p:nvSpPr>
        <p:spPr>
          <a:xfrm>
            <a:off x="278850" y="2248071"/>
            <a:ext cx="11376025" cy="496888"/>
          </a:xfrm>
        </p:spPr>
        <p:txBody>
          <a:bodyPr/>
          <a:lstStyle/>
          <a:p>
            <a:r>
              <a:rPr lang="en-US" sz="4000" dirty="0"/>
              <a:t>Embedding Employability in the Accounting Curriculum</a:t>
            </a:r>
          </a:p>
        </p:txBody>
      </p:sp>
      <p:pic>
        <p:nvPicPr>
          <p:cNvPr id="6" name="Picture 5">
            <a:extLst>
              <a:ext uri="{FF2B5EF4-FFF2-40B4-BE49-F238E27FC236}">
                <a16:creationId xmlns:a16="http://schemas.microsoft.com/office/drawing/2014/main" id="{48205394-62EE-CF8D-0605-C49ADB0BA633}"/>
              </a:ext>
            </a:extLst>
          </p:cNvPr>
          <p:cNvPicPr>
            <a:picLocks noChangeAspect="1"/>
          </p:cNvPicPr>
          <p:nvPr/>
        </p:nvPicPr>
        <p:blipFill>
          <a:blip r:embed="rId2"/>
          <a:stretch>
            <a:fillRect/>
          </a:stretch>
        </p:blipFill>
        <p:spPr>
          <a:xfrm>
            <a:off x="5156547" y="2627334"/>
            <a:ext cx="2890833" cy="3429000"/>
          </a:xfrm>
          <a:prstGeom prst="rect">
            <a:avLst/>
          </a:prstGeom>
        </p:spPr>
      </p:pic>
    </p:spTree>
    <p:extLst>
      <p:ext uri="{BB962C8B-B14F-4D97-AF65-F5344CB8AC3E}">
        <p14:creationId xmlns:p14="http://schemas.microsoft.com/office/powerpoint/2010/main" val="26615508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95</TotalTime>
  <Words>917</Words>
  <Application>Microsoft Office PowerPoint</Application>
  <PresentationFormat>Widescreen</PresentationFormat>
  <Paragraphs>116</Paragraphs>
  <Slides>9</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Westminster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Emma Elkington</dc:creator>
  <cp:lastModifiedBy>Emma Elkington</cp:lastModifiedBy>
  <cp:revision>1</cp:revision>
  <dcterms:created xsi:type="dcterms:W3CDTF">2026-05-12T11:12:24Z</dcterms:created>
  <dcterms:modified xsi:type="dcterms:W3CDTF">2026-05-20T08:57:38Z</dcterms:modified>
</cp:coreProperties>
</file>