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54257" autoAdjust="0"/>
  </p:normalViewPr>
  <p:slideViewPr>
    <p:cSldViewPr>
      <p:cViewPr varScale="1">
        <p:scale>
          <a:sx n="34" d="100"/>
          <a:sy n="34" d="100"/>
        </p:scale>
        <p:origin x="-209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B05433-F8B2-4D5D-8B5B-55C6A127290F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F52A1E-16F4-45EA-8C16-D6B017148FC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5188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lvl="1"/>
            <a:r>
              <a:rPr lang="en-GB" dirty="0" smtClean="0"/>
              <a:t>16 students</a:t>
            </a:r>
          </a:p>
          <a:p>
            <a:pPr lvl="1"/>
            <a:r>
              <a:rPr lang="en-GB" dirty="0" smtClean="0"/>
              <a:t>Non specialist module with high proportion of international students</a:t>
            </a:r>
          </a:p>
          <a:p>
            <a:pPr lvl="1"/>
            <a:r>
              <a:rPr lang="en-GB" dirty="0" smtClean="0"/>
              <a:t>Poor results (2009/10 – 56%, 2008/9 – 38%)</a:t>
            </a:r>
          </a:p>
          <a:p>
            <a:pPr lvl="1"/>
            <a:r>
              <a:rPr lang="en-GB" dirty="0" smtClean="0"/>
              <a:t>Poor engagement in the module (seminars a waste of time etc.)</a:t>
            </a:r>
          </a:p>
          <a:p>
            <a:pPr lvl="1"/>
            <a:endParaRPr lang="en-GB" dirty="0" smtClean="0"/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smtClean="0"/>
              <a:t>Used pre-lecture videos to deliver basic knowledge – students had to watch these to make sense of the lectures </a:t>
            </a:r>
          </a:p>
          <a:p>
            <a:pPr lvl="1"/>
            <a:endParaRPr lang="en-GB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52A1E-16F4-45EA-8C16-D6B017148FC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Show </a:t>
            </a:r>
            <a:r>
              <a:rPr lang="en-GB" dirty="0" err="1" smtClean="0"/>
              <a:t>camtasia</a:t>
            </a:r>
            <a:r>
              <a:rPr lang="en-GB" dirty="0" smtClean="0"/>
              <a:t> clips – explain under licence and need to have – can use pool</a:t>
            </a:r>
            <a:r>
              <a:rPr lang="en-GB" baseline="0" dirty="0" smtClean="0"/>
              <a:t> laptop.  Support limited – me/Richard.  Easy to use and record.  Problems are in producing.  First one put in panning effects – painful and took ages to take out.  Needed tablet to successfully use the record the screen.</a:t>
            </a:r>
          </a:p>
          <a:p>
            <a:endParaRPr lang="en-GB" baseline="0" dirty="0" smtClean="0"/>
          </a:p>
          <a:p>
            <a:r>
              <a:rPr lang="en-GB" baseline="0" dirty="0" smtClean="0"/>
              <a:t>Alternatives that are free – </a:t>
            </a:r>
            <a:r>
              <a:rPr lang="en-GB" baseline="0" dirty="0" err="1" smtClean="0"/>
              <a:t>screentoaster</a:t>
            </a:r>
            <a:r>
              <a:rPr lang="en-GB" baseline="0" dirty="0" smtClean="0"/>
              <a:t> (unreliable) Jing – which is Camtasia free product.  Limitations – 10 minutes of video only.</a:t>
            </a:r>
          </a:p>
          <a:p>
            <a:endParaRPr lang="en-GB" baseline="0" dirty="0" smtClean="0"/>
          </a:p>
          <a:p>
            <a:r>
              <a:rPr lang="en-GB" baseline="0" dirty="0" smtClean="0"/>
              <a:t>More sophisticated.  Camtasia – pan effects, quizzes, call outs, add voice after, edit the whole video.  </a:t>
            </a:r>
          </a:p>
          <a:p>
            <a:endParaRPr lang="en-GB" baseline="0" dirty="0" smtClean="0"/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 smtClean="0"/>
              <a:t>Flash meeting – free – up to 20 students.  After this you need to use other options (expensive).  University has a universal licence for </a:t>
            </a:r>
            <a:r>
              <a:rPr lang="en-GB" baseline="0" dirty="0" err="1" smtClean="0"/>
              <a:t>elluminate</a:t>
            </a:r>
            <a:r>
              <a:rPr lang="en-GB" baseline="0" dirty="0" smtClean="0"/>
              <a:t>.</a:t>
            </a:r>
          </a:p>
          <a:p>
            <a:r>
              <a:rPr lang="en-GB" sz="1200" u="none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You need to do a course with the LTI.  Unlimited participants.</a:t>
            </a:r>
            <a:endParaRPr lang="en-US" u="non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52A1E-16F4-45EA-8C16-D6B017148FCF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F52A1E-16F4-45EA-8C16-D6B017148FC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5/24/2013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flashmeeting.e2bn.net/" TargetMode="External"/><Relationship Id="rId3" Type="http://schemas.openxmlformats.org/officeDocument/2006/relationships/hyperlink" Target="../Camtasia%20Studio/Posting%20a%20blog/Untitled.mp4" TargetMode="External"/><Relationship Id="rId7" Type="http://schemas.openxmlformats.org/officeDocument/2006/relationships/hyperlink" Target="http://www.studynet1.herts.ac.uk/crs/10/7BSP03810111.nsf/Teaching+Documents?Openview&amp;count=9999&amp;restricttocategory=Week+3+PPE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screencast.com/" TargetMode="External"/><Relationship Id="rId5" Type="http://schemas.openxmlformats.org/officeDocument/2006/relationships/hyperlink" Target="../Camtasia%20Studio/Rugby%202013%20WIP/Rugby%202013%20WIP.mp4" TargetMode="External"/><Relationship Id="rId4" Type="http://schemas.openxmlformats.org/officeDocument/2006/relationships/hyperlink" Target="../Camtasia%20Studio/Provisions,%20contingent%20liabilities%20and%20contingent%20assets%20-%20pre%20lecture%20slides.pptx.mp4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Extending contact time with students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191064"/>
          </a:xfrm>
        </p:spPr>
        <p:txBody>
          <a:bodyPr/>
          <a:lstStyle/>
          <a:p>
            <a:r>
              <a:rPr lang="en-GB" dirty="0" smtClean="0"/>
              <a:t>Using video pre-lectures and post seminar online collaborative software to extend the teaching time.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47800" y="5172670"/>
            <a:ext cx="716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dirty="0" smtClean="0"/>
              <a:t>Emma Elkington</a:t>
            </a:r>
          </a:p>
          <a:p>
            <a:pPr algn="r"/>
            <a:r>
              <a:rPr lang="en-GB" dirty="0" smtClean="0"/>
              <a:t>University of Hertfordshire</a:t>
            </a:r>
          </a:p>
          <a:p>
            <a:pPr algn="r"/>
            <a:r>
              <a:rPr lang="en-GB" dirty="0" smtClean="0"/>
              <a:t>Presented at UH Business School Learning and Teaching conference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is my story about?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sz="3200" dirty="0" smtClean="0"/>
              <a:t>What I did and why?</a:t>
            </a:r>
          </a:p>
          <a:p>
            <a:r>
              <a:rPr lang="en-GB" sz="3200" dirty="0" smtClean="0"/>
              <a:t>What I used to do this and demonstration</a:t>
            </a:r>
          </a:p>
          <a:p>
            <a:r>
              <a:rPr lang="en-GB" sz="3200" dirty="0" smtClean="0"/>
              <a:t>Student </a:t>
            </a:r>
            <a:r>
              <a:rPr lang="en-GB" sz="3200" dirty="0" smtClean="0"/>
              <a:t>feedback</a:t>
            </a:r>
          </a:p>
          <a:p>
            <a:r>
              <a:rPr lang="en-GB" sz="3200" dirty="0" smtClean="0"/>
              <a:t>My review of how it went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/>
          <a:lstStyle/>
          <a:p>
            <a:r>
              <a:rPr lang="en-GB" dirty="0" smtClean="0"/>
              <a:t>What I did and why?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876800"/>
          </a:xfrm>
        </p:spPr>
        <p:txBody>
          <a:bodyPr/>
          <a:lstStyle/>
          <a:p>
            <a:r>
              <a:rPr lang="en-GB" sz="3200" dirty="0" smtClean="0"/>
              <a:t>Masters module in Advanced Financial Reporting</a:t>
            </a:r>
          </a:p>
          <a:p>
            <a:endParaRPr lang="en-GB" sz="3200" dirty="0" smtClean="0"/>
          </a:p>
          <a:p>
            <a:endParaRPr lang="en-GB" sz="3200" dirty="0" smtClean="0"/>
          </a:p>
          <a:p>
            <a:r>
              <a:rPr lang="en-GB" sz="3200" dirty="0" smtClean="0"/>
              <a:t>Needed to provide more directed learning 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What did I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Camtasia </a:t>
            </a:r>
          </a:p>
          <a:p>
            <a:pPr lvl="1"/>
            <a:r>
              <a:rPr lang="en-GB" dirty="0" smtClean="0">
                <a:solidFill>
                  <a:srgbClr val="FF0000"/>
                </a:solidFill>
                <a:hlinkClick r:id="rId3" action="ppaction://hlinkfile"/>
              </a:rPr>
              <a:t>Record the screen</a:t>
            </a:r>
            <a:endParaRPr lang="en-GB" dirty="0" smtClean="0">
              <a:solidFill>
                <a:srgbClr val="FF0000"/>
              </a:solidFill>
            </a:endParaRPr>
          </a:p>
          <a:p>
            <a:pPr lvl="1"/>
            <a:r>
              <a:rPr lang="en-GB" dirty="0" smtClean="0">
                <a:solidFill>
                  <a:srgbClr val="FF0000"/>
                </a:solidFill>
                <a:hlinkClick r:id="rId4" action="ppaction://hlinkfile"/>
              </a:rPr>
              <a:t>Record </a:t>
            </a:r>
            <a:r>
              <a:rPr lang="en-GB" dirty="0" smtClean="0">
                <a:solidFill>
                  <a:srgbClr val="FF0000"/>
                </a:solidFill>
                <a:hlinkClick r:id="rId4" action="ppaction://hlinkfile"/>
              </a:rPr>
              <a:t>PowerPoint</a:t>
            </a:r>
            <a:endParaRPr lang="en-GB" dirty="0" smtClean="0">
              <a:solidFill>
                <a:srgbClr val="FF0000"/>
              </a:solidFill>
            </a:endParaRPr>
          </a:p>
          <a:p>
            <a:pPr lvl="1"/>
            <a:r>
              <a:rPr lang="en-GB" dirty="0" smtClean="0">
                <a:solidFill>
                  <a:srgbClr val="FF0000"/>
                </a:solidFill>
                <a:hlinkClick r:id="rId5" action="ppaction://hlinkfile"/>
              </a:rPr>
              <a:t>Other </a:t>
            </a:r>
            <a:r>
              <a:rPr lang="en-GB" dirty="0" err="1" smtClean="0">
                <a:solidFill>
                  <a:srgbClr val="FF0000"/>
                </a:solidFill>
                <a:hlinkClick r:id="rId5" action="ppaction://hlinkfile"/>
              </a:rPr>
              <a:t>possibilties</a:t>
            </a:r>
            <a:endParaRPr lang="en-GB" dirty="0" smtClean="0">
              <a:solidFill>
                <a:srgbClr val="FF0000"/>
              </a:solidFill>
            </a:endParaRPr>
          </a:p>
          <a:p>
            <a:pPr lvl="1">
              <a:buNone/>
            </a:pPr>
            <a:endParaRPr lang="en-GB" dirty="0" smtClean="0"/>
          </a:p>
          <a:p>
            <a:r>
              <a:rPr lang="en-GB" dirty="0" smtClean="0"/>
              <a:t> Storing the videos – lots of </a:t>
            </a:r>
            <a:r>
              <a:rPr lang="en-GB" dirty="0" smtClean="0">
                <a:hlinkClick r:id="rId6"/>
              </a:rPr>
              <a:t>options</a:t>
            </a:r>
            <a:r>
              <a:rPr lang="en-GB" dirty="0" smtClean="0"/>
              <a:t> that allow you to embed into </a:t>
            </a:r>
            <a:r>
              <a:rPr lang="en-GB" dirty="0" smtClean="0">
                <a:hlinkClick r:id="rId7"/>
              </a:rPr>
              <a:t>studynet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>
                <a:hlinkClick r:id="rId8"/>
              </a:rPr>
              <a:t>Flash Meeting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err="1" smtClean="0"/>
              <a:t>Elluminate</a:t>
            </a:r>
            <a:r>
              <a:rPr lang="en-GB" dirty="0" smtClean="0"/>
              <a:t> (now replaced with adobe connect)</a:t>
            </a:r>
            <a:endParaRPr lang="en-GB" dirty="0" smtClean="0"/>
          </a:p>
          <a:p>
            <a:pPr lvl="1"/>
            <a:endParaRPr lang="en-GB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Student Feedback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Positive</a:t>
            </a:r>
          </a:p>
          <a:p>
            <a:pPr lvl="1"/>
            <a:r>
              <a:rPr lang="en-GB" dirty="0" smtClean="0"/>
              <a:t>They knew the material was directly relevant to their course</a:t>
            </a:r>
          </a:p>
          <a:p>
            <a:pPr lvl="1"/>
            <a:r>
              <a:rPr lang="en-GB" dirty="0" smtClean="0"/>
              <a:t>They did pre-lecture work and felt prepared for the topic areas</a:t>
            </a:r>
          </a:p>
          <a:p>
            <a:pPr lvl="1"/>
            <a:r>
              <a:rPr lang="en-GB" dirty="0" smtClean="0"/>
              <a:t>Liked the ability to watch over and over again.</a:t>
            </a:r>
          </a:p>
          <a:p>
            <a:pPr lvl="1"/>
            <a:r>
              <a:rPr lang="en-GB" dirty="0" smtClean="0"/>
              <a:t>They knew the material was current and up to date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/>
          </a:bodyPr>
          <a:lstStyle/>
          <a:p>
            <a:r>
              <a:rPr lang="en-GB" dirty="0" smtClean="0"/>
              <a:t>Points to improve</a:t>
            </a:r>
          </a:p>
          <a:p>
            <a:pPr lvl="1"/>
            <a:r>
              <a:rPr lang="en-GB" dirty="0" smtClean="0"/>
              <a:t>Some would have liked interactivity in these sessions</a:t>
            </a:r>
          </a:p>
          <a:p>
            <a:pPr lvl="1"/>
            <a:r>
              <a:rPr lang="en-GB" dirty="0" smtClean="0"/>
              <a:t>They would have liked these to include quizzes, links to articles and websites to add to their understanding.</a:t>
            </a:r>
          </a:p>
          <a:p>
            <a:pPr lvl="1"/>
            <a:r>
              <a:rPr lang="en-GB" dirty="0" smtClean="0"/>
              <a:t>Scheduling of synchronous sessions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My review of how it went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GB" dirty="0" smtClean="0"/>
              <a:t>Positive</a:t>
            </a:r>
          </a:p>
          <a:p>
            <a:pPr lvl="1"/>
            <a:r>
              <a:rPr lang="en-GB" sz="1800" dirty="0" smtClean="0"/>
              <a:t>Of the 16 students on the module 10 were fully engaged in all activities.  2 never appeared and therefore this had little impact on them.</a:t>
            </a:r>
          </a:p>
          <a:p>
            <a:pPr lvl="1"/>
            <a:r>
              <a:rPr lang="en-GB" sz="1800" dirty="0" smtClean="0"/>
              <a:t>Pass rate increased to 69%</a:t>
            </a:r>
          </a:p>
          <a:p>
            <a:pPr lvl="1"/>
            <a:r>
              <a:rPr lang="en-GB" sz="1800" dirty="0" smtClean="0"/>
              <a:t>As I was re-writing material anyway this had little impact on time (an hour and a half for a half hour lecture – including recording and uploading)</a:t>
            </a:r>
          </a:p>
          <a:p>
            <a:pPr lvl="1"/>
            <a:r>
              <a:rPr lang="en-GB" sz="1800" dirty="0" smtClean="0"/>
              <a:t>Easy to do </a:t>
            </a:r>
          </a:p>
          <a:p>
            <a:pPr lvl="1"/>
            <a:r>
              <a:rPr lang="en-GB" sz="1800" dirty="0" smtClean="0"/>
              <a:t>Can use again in future years.</a:t>
            </a:r>
            <a:endParaRPr lang="en-US" sz="1800" dirty="0" smtClean="0"/>
          </a:p>
          <a:p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GB" dirty="0" smtClean="0"/>
              <a:t>Points to improve</a:t>
            </a:r>
          </a:p>
          <a:p>
            <a:pPr lvl="1"/>
            <a:r>
              <a:rPr lang="en-GB" sz="1800" dirty="0" smtClean="0"/>
              <a:t>Taking on board feedback from students re: quizzes – possible but not used this feature in </a:t>
            </a:r>
            <a:r>
              <a:rPr lang="en-GB" sz="1800" dirty="0" err="1" smtClean="0"/>
              <a:t>camtasia</a:t>
            </a:r>
            <a:endParaRPr lang="en-GB" sz="1800" dirty="0" smtClean="0"/>
          </a:p>
          <a:p>
            <a:pPr lvl="1"/>
            <a:r>
              <a:rPr lang="en-GB" sz="1800" dirty="0" smtClean="0"/>
              <a:t>More hands on experience of using the tool</a:t>
            </a:r>
          </a:p>
          <a:p>
            <a:pPr lvl="1"/>
            <a:r>
              <a:rPr lang="en-GB" sz="1800" dirty="0" smtClean="0"/>
              <a:t>Better integration of other video clips into these presentations</a:t>
            </a:r>
          </a:p>
          <a:p>
            <a:pPr lvl="1"/>
            <a:r>
              <a:rPr lang="en-GB" sz="1800" dirty="0" smtClean="0"/>
              <a:t>Better use of post seminar time.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Thank you for your time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9600" dirty="0" smtClean="0"/>
              <a:t>Questions?</a:t>
            </a:r>
            <a:endParaRPr lang="en-US" sz="9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266</TotalTime>
  <Words>532</Words>
  <Application>Microsoft Office PowerPoint</Application>
  <PresentationFormat>On-screen Show (4:3)</PresentationFormat>
  <Paragraphs>67</Paragraphs>
  <Slides>7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Flow</vt:lpstr>
      <vt:lpstr>Extending contact time with students</vt:lpstr>
      <vt:lpstr>What is my story about?</vt:lpstr>
      <vt:lpstr>What I did and why?</vt:lpstr>
      <vt:lpstr>What did I use?</vt:lpstr>
      <vt:lpstr>Student Feedback</vt:lpstr>
      <vt:lpstr>My review of how it went</vt:lpstr>
      <vt:lpstr>Thank you for your time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Extending contact time with students</dc:title>
  <dc:creator/>
  <cp:lastModifiedBy>Business School</cp:lastModifiedBy>
  <cp:revision>29</cp:revision>
  <dcterms:created xsi:type="dcterms:W3CDTF">2006-08-16T00:00:00Z</dcterms:created>
  <dcterms:modified xsi:type="dcterms:W3CDTF">2013-05-24T13:08:39Z</dcterms:modified>
</cp:coreProperties>
</file>