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5401588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35"/>
  </p:normalViewPr>
  <p:slideViewPr>
    <p:cSldViewPr snapToGrid="0">
      <p:cViewPr varScale="1">
        <p:scale>
          <a:sx n="48" d="100"/>
          <a:sy n="4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199" y="2493880"/>
            <a:ext cx="19051191" cy="5305225"/>
          </a:xfrm>
        </p:spPr>
        <p:txBody>
          <a:bodyPr anchor="b"/>
          <a:lstStyle>
            <a:lvl1pPr algn="ctr">
              <a:defRPr sz="125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8003695"/>
            <a:ext cx="19051191" cy="3679088"/>
          </a:xfrm>
        </p:spPr>
        <p:txBody>
          <a:bodyPr/>
          <a:lstStyle>
            <a:lvl1pPr marL="0" indent="0" algn="ctr">
              <a:buNone/>
              <a:defRPr sz="5000"/>
            </a:lvl1pPr>
            <a:lvl2pPr marL="952576" indent="0" algn="ctr">
              <a:buNone/>
              <a:defRPr sz="4167"/>
            </a:lvl2pPr>
            <a:lvl3pPr marL="1905152" indent="0" algn="ctr">
              <a:buNone/>
              <a:defRPr sz="3750"/>
            </a:lvl3pPr>
            <a:lvl4pPr marL="2857729" indent="0" algn="ctr">
              <a:buNone/>
              <a:defRPr sz="3334"/>
            </a:lvl4pPr>
            <a:lvl5pPr marL="3810305" indent="0" algn="ctr">
              <a:buNone/>
              <a:defRPr sz="3334"/>
            </a:lvl5pPr>
            <a:lvl6pPr marL="4762881" indent="0" algn="ctr">
              <a:buNone/>
              <a:defRPr sz="3334"/>
            </a:lvl6pPr>
            <a:lvl7pPr marL="5715457" indent="0" algn="ctr">
              <a:buNone/>
              <a:defRPr sz="3334"/>
            </a:lvl7pPr>
            <a:lvl8pPr marL="6668033" indent="0" algn="ctr">
              <a:buNone/>
              <a:defRPr sz="3334"/>
            </a:lvl8pPr>
            <a:lvl9pPr marL="7620610" indent="0" algn="ctr">
              <a:buNone/>
              <a:defRPr sz="33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12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2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78012" y="811304"/>
            <a:ext cx="5477217" cy="129138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6359" y="811304"/>
            <a:ext cx="16114132" cy="129138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6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129" y="3799023"/>
            <a:ext cx="21908870" cy="6338755"/>
          </a:xfrm>
        </p:spPr>
        <p:txBody>
          <a:bodyPr anchor="b"/>
          <a:lstStyle>
            <a:lvl1pPr>
              <a:defRPr sz="125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129" y="10197746"/>
            <a:ext cx="21908870" cy="3333402"/>
          </a:xfrm>
        </p:spPr>
        <p:txBody>
          <a:bodyPr/>
          <a:lstStyle>
            <a:lvl1pPr marL="0" indent="0">
              <a:buNone/>
              <a:defRPr sz="5000">
                <a:solidFill>
                  <a:schemeClr val="tx1">
                    <a:tint val="82000"/>
                  </a:schemeClr>
                </a:solidFill>
              </a:defRPr>
            </a:lvl1pPr>
            <a:lvl2pPr marL="952576" indent="0">
              <a:buNone/>
              <a:defRPr sz="4167">
                <a:solidFill>
                  <a:schemeClr val="tx1">
                    <a:tint val="82000"/>
                  </a:schemeClr>
                </a:solidFill>
              </a:defRPr>
            </a:lvl2pPr>
            <a:lvl3pPr marL="1905152" indent="0">
              <a:buNone/>
              <a:defRPr sz="3750">
                <a:solidFill>
                  <a:schemeClr val="tx1">
                    <a:tint val="82000"/>
                  </a:schemeClr>
                </a:solidFill>
              </a:defRPr>
            </a:lvl3pPr>
            <a:lvl4pPr marL="2857729" indent="0">
              <a:buNone/>
              <a:defRPr sz="3334">
                <a:solidFill>
                  <a:schemeClr val="tx1">
                    <a:tint val="82000"/>
                  </a:schemeClr>
                </a:solidFill>
              </a:defRPr>
            </a:lvl4pPr>
            <a:lvl5pPr marL="3810305" indent="0">
              <a:buNone/>
              <a:defRPr sz="3334">
                <a:solidFill>
                  <a:schemeClr val="tx1">
                    <a:tint val="82000"/>
                  </a:schemeClr>
                </a:solidFill>
              </a:defRPr>
            </a:lvl5pPr>
            <a:lvl6pPr marL="4762881" indent="0">
              <a:buNone/>
              <a:defRPr sz="3334">
                <a:solidFill>
                  <a:schemeClr val="tx1">
                    <a:tint val="82000"/>
                  </a:schemeClr>
                </a:solidFill>
              </a:defRPr>
            </a:lvl6pPr>
            <a:lvl7pPr marL="5715457" indent="0">
              <a:buNone/>
              <a:defRPr sz="3334">
                <a:solidFill>
                  <a:schemeClr val="tx1">
                    <a:tint val="82000"/>
                  </a:schemeClr>
                </a:solidFill>
              </a:defRPr>
            </a:lvl7pPr>
            <a:lvl8pPr marL="6668033" indent="0">
              <a:buNone/>
              <a:defRPr sz="3334">
                <a:solidFill>
                  <a:schemeClr val="tx1">
                    <a:tint val="82000"/>
                  </a:schemeClr>
                </a:solidFill>
              </a:defRPr>
            </a:lvl8pPr>
            <a:lvl9pPr marL="7620610" indent="0">
              <a:buNone/>
              <a:defRPr sz="333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359" y="4056522"/>
            <a:ext cx="10795675" cy="96686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59554" y="4056522"/>
            <a:ext cx="10795675" cy="96686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4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668" y="811305"/>
            <a:ext cx="21908870" cy="29453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669" y="3735529"/>
            <a:ext cx="10746061" cy="1830725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52576" indent="0">
              <a:buNone/>
              <a:defRPr sz="4167" b="1"/>
            </a:lvl2pPr>
            <a:lvl3pPr marL="1905152" indent="0">
              <a:buNone/>
              <a:defRPr sz="3750" b="1"/>
            </a:lvl3pPr>
            <a:lvl4pPr marL="2857729" indent="0">
              <a:buNone/>
              <a:defRPr sz="3334" b="1"/>
            </a:lvl4pPr>
            <a:lvl5pPr marL="3810305" indent="0">
              <a:buNone/>
              <a:defRPr sz="3334" b="1"/>
            </a:lvl5pPr>
            <a:lvl6pPr marL="4762881" indent="0">
              <a:buNone/>
              <a:defRPr sz="3334" b="1"/>
            </a:lvl6pPr>
            <a:lvl7pPr marL="5715457" indent="0">
              <a:buNone/>
              <a:defRPr sz="3334" b="1"/>
            </a:lvl7pPr>
            <a:lvl8pPr marL="6668033" indent="0">
              <a:buNone/>
              <a:defRPr sz="3334" b="1"/>
            </a:lvl8pPr>
            <a:lvl9pPr marL="7620610" indent="0">
              <a:buNone/>
              <a:defRPr sz="333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9669" y="5566253"/>
            <a:ext cx="10746061" cy="8187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59554" y="3735529"/>
            <a:ext cx="10798983" cy="1830725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52576" indent="0">
              <a:buNone/>
              <a:defRPr sz="4167" b="1"/>
            </a:lvl2pPr>
            <a:lvl3pPr marL="1905152" indent="0">
              <a:buNone/>
              <a:defRPr sz="3750" b="1"/>
            </a:lvl3pPr>
            <a:lvl4pPr marL="2857729" indent="0">
              <a:buNone/>
              <a:defRPr sz="3334" b="1"/>
            </a:lvl4pPr>
            <a:lvl5pPr marL="3810305" indent="0">
              <a:buNone/>
              <a:defRPr sz="3334" b="1"/>
            </a:lvl5pPr>
            <a:lvl6pPr marL="4762881" indent="0">
              <a:buNone/>
              <a:defRPr sz="3334" b="1"/>
            </a:lvl6pPr>
            <a:lvl7pPr marL="5715457" indent="0">
              <a:buNone/>
              <a:defRPr sz="3334" b="1"/>
            </a:lvl7pPr>
            <a:lvl8pPr marL="6668033" indent="0">
              <a:buNone/>
              <a:defRPr sz="3334" b="1"/>
            </a:lvl8pPr>
            <a:lvl9pPr marL="7620610" indent="0">
              <a:buNone/>
              <a:defRPr sz="333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59554" y="5566253"/>
            <a:ext cx="10798983" cy="8187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1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0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9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669" y="1015894"/>
            <a:ext cx="8192673" cy="3555630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8983" y="2194050"/>
            <a:ext cx="12859554" cy="10829150"/>
          </a:xfrm>
        </p:spPr>
        <p:txBody>
          <a:bodyPr/>
          <a:lstStyle>
            <a:lvl1pPr>
              <a:defRPr sz="6667"/>
            </a:lvl1pPr>
            <a:lvl2pPr>
              <a:defRPr sz="5834"/>
            </a:lvl2pPr>
            <a:lvl3pPr>
              <a:defRPr sz="5000"/>
            </a:lvl3pPr>
            <a:lvl4pPr>
              <a:defRPr sz="4167"/>
            </a:lvl4pPr>
            <a:lvl5pPr>
              <a:defRPr sz="4167"/>
            </a:lvl5pPr>
            <a:lvl6pPr>
              <a:defRPr sz="4167"/>
            </a:lvl6pPr>
            <a:lvl7pPr>
              <a:defRPr sz="4167"/>
            </a:lvl7pPr>
            <a:lvl8pPr>
              <a:defRPr sz="4167"/>
            </a:lvl8pPr>
            <a:lvl9pPr>
              <a:defRPr sz="41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9669" y="4571524"/>
            <a:ext cx="8192673" cy="8469314"/>
          </a:xfrm>
        </p:spPr>
        <p:txBody>
          <a:bodyPr/>
          <a:lstStyle>
            <a:lvl1pPr marL="0" indent="0">
              <a:buNone/>
              <a:defRPr sz="3334"/>
            </a:lvl1pPr>
            <a:lvl2pPr marL="952576" indent="0">
              <a:buNone/>
              <a:defRPr sz="2917"/>
            </a:lvl2pPr>
            <a:lvl3pPr marL="1905152" indent="0">
              <a:buNone/>
              <a:defRPr sz="2500"/>
            </a:lvl3pPr>
            <a:lvl4pPr marL="2857729" indent="0">
              <a:buNone/>
              <a:defRPr sz="2084"/>
            </a:lvl4pPr>
            <a:lvl5pPr marL="3810305" indent="0">
              <a:buNone/>
              <a:defRPr sz="2084"/>
            </a:lvl5pPr>
            <a:lvl6pPr marL="4762881" indent="0">
              <a:buNone/>
              <a:defRPr sz="2084"/>
            </a:lvl6pPr>
            <a:lvl7pPr marL="5715457" indent="0">
              <a:buNone/>
              <a:defRPr sz="2084"/>
            </a:lvl7pPr>
            <a:lvl8pPr marL="6668033" indent="0">
              <a:buNone/>
              <a:defRPr sz="2084"/>
            </a:lvl8pPr>
            <a:lvl9pPr marL="7620610" indent="0">
              <a:buNone/>
              <a:defRPr sz="208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0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669" y="1015894"/>
            <a:ext cx="8192673" cy="3555630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98983" y="2194050"/>
            <a:ext cx="12859554" cy="10829150"/>
          </a:xfrm>
        </p:spPr>
        <p:txBody>
          <a:bodyPr anchor="t"/>
          <a:lstStyle>
            <a:lvl1pPr marL="0" indent="0">
              <a:buNone/>
              <a:defRPr sz="6667"/>
            </a:lvl1pPr>
            <a:lvl2pPr marL="952576" indent="0">
              <a:buNone/>
              <a:defRPr sz="5834"/>
            </a:lvl2pPr>
            <a:lvl3pPr marL="1905152" indent="0">
              <a:buNone/>
              <a:defRPr sz="5000"/>
            </a:lvl3pPr>
            <a:lvl4pPr marL="2857729" indent="0">
              <a:buNone/>
              <a:defRPr sz="4167"/>
            </a:lvl4pPr>
            <a:lvl5pPr marL="3810305" indent="0">
              <a:buNone/>
              <a:defRPr sz="4167"/>
            </a:lvl5pPr>
            <a:lvl6pPr marL="4762881" indent="0">
              <a:buNone/>
              <a:defRPr sz="4167"/>
            </a:lvl6pPr>
            <a:lvl7pPr marL="5715457" indent="0">
              <a:buNone/>
              <a:defRPr sz="4167"/>
            </a:lvl7pPr>
            <a:lvl8pPr marL="6668033" indent="0">
              <a:buNone/>
              <a:defRPr sz="4167"/>
            </a:lvl8pPr>
            <a:lvl9pPr marL="7620610" indent="0">
              <a:buNone/>
              <a:defRPr sz="41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9669" y="4571524"/>
            <a:ext cx="8192673" cy="8469314"/>
          </a:xfrm>
        </p:spPr>
        <p:txBody>
          <a:bodyPr/>
          <a:lstStyle>
            <a:lvl1pPr marL="0" indent="0">
              <a:buNone/>
              <a:defRPr sz="3334"/>
            </a:lvl1pPr>
            <a:lvl2pPr marL="952576" indent="0">
              <a:buNone/>
              <a:defRPr sz="2917"/>
            </a:lvl2pPr>
            <a:lvl3pPr marL="1905152" indent="0">
              <a:buNone/>
              <a:defRPr sz="2500"/>
            </a:lvl3pPr>
            <a:lvl4pPr marL="2857729" indent="0">
              <a:buNone/>
              <a:defRPr sz="2084"/>
            </a:lvl4pPr>
            <a:lvl5pPr marL="3810305" indent="0">
              <a:buNone/>
              <a:defRPr sz="2084"/>
            </a:lvl5pPr>
            <a:lvl6pPr marL="4762881" indent="0">
              <a:buNone/>
              <a:defRPr sz="2084"/>
            </a:lvl6pPr>
            <a:lvl7pPr marL="5715457" indent="0">
              <a:buNone/>
              <a:defRPr sz="2084"/>
            </a:lvl7pPr>
            <a:lvl8pPr marL="6668033" indent="0">
              <a:buNone/>
              <a:defRPr sz="2084"/>
            </a:lvl8pPr>
            <a:lvl9pPr marL="7620610" indent="0">
              <a:buNone/>
              <a:defRPr sz="208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0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6359" y="811305"/>
            <a:ext cx="21908870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359" y="4056522"/>
            <a:ext cx="21908870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6359" y="14123753"/>
            <a:ext cx="5715357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80CEDE-6793-B24D-8B63-FC646B70DF16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4276" y="14123753"/>
            <a:ext cx="8573036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39872" y="14123753"/>
            <a:ext cx="5715357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B221E-0869-CD48-A919-AC680F9CE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905152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88" indent="-476288" algn="l" defTabSz="1905152" rtl="0" eaLnBrk="1" latinLnBrk="0" hangingPunct="1">
        <a:lnSpc>
          <a:spcPct val="90000"/>
        </a:lnSpc>
        <a:spcBef>
          <a:spcPts val="2084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864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41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17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593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9169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745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4322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898" indent="-476288" algn="l" defTabSz="1905152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76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152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729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305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881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457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8033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610" algn="l" defTabSz="1905152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6CFEF1B3-2D04-D0B6-08DF-2BAA592DF288}"/>
              </a:ext>
            </a:extLst>
          </p:cNvPr>
          <p:cNvSpPr/>
          <p:nvPr/>
        </p:nvSpPr>
        <p:spPr>
          <a:xfrm>
            <a:off x="12726194" y="2678654"/>
            <a:ext cx="7103656" cy="9025666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47E225E9-380D-53C6-809E-CB0CED7A3F94}"/>
              </a:ext>
            </a:extLst>
          </p:cNvPr>
          <p:cNvSpPr/>
          <p:nvPr/>
        </p:nvSpPr>
        <p:spPr>
          <a:xfrm>
            <a:off x="17103634" y="9337638"/>
            <a:ext cx="3775222" cy="5922290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3B82F68-486F-42A2-FCFA-EE3675B35BF7}"/>
              </a:ext>
            </a:extLst>
          </p:cNvPr>
          <p:cNvSpPr/>
          <p:nvPr/>
        </p:nvSpPr>
        <p:spPr>
          <a:xfrm>
            <a:off x="2689863" y="2347612"/>
            <a:ext cx="6413277" cy="12706862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screenshot of a computer&#10;&#10;Description automatically generated">
            <a:extLst>
              <a:ext uri="{FF2B5EF4-FFF2-40B4-BE49-F238E27FC236}">
                <a16:creationId xmlns:a16="http://schemas.microsoft.com/office/drawing/2014/main" id="{3C5119ED-8E5F-1222-2599-042CBF3A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98" r="58834"/>
          <a:stretch/>
        </p:blipFill>
        <p:spPr>
          <a:xfrm>
            <a:off x="2909339" y="2447555"/>
            <a:ext cx="6055567" cy="12512506"/>
          </a:xfrm>
          <a:prstGeom prst="rect">
            <a:avLst/>
          </a:prstGeom>
        </p:spPr>
      </p:pic>
      <p:pic>
        <p:nvPicPr>
          <p:cNvPr id="1032" name="Picture 8" descr="Jisc Logo White BG - IOP Publishing">
            <a:extLst>
              <a:ext uri="{FF2B5EF4-FFF2-40B4-BE49-F238E27FC236}">
                <a16:creationId xmlns:a16="http://schemas.microsoft.com/office/drawing/2014/main" id="{79700896-BE72-125D-3A6A-FDA1ECE4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31" y="153477"/>
            <a:ext cx="2216310" cy="12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96DC9A-A3EF-C57D-DB9B-E092481ED4BF}"/>
              </a:ext>
            </a:extLst>
          </p:cNvPr>
          <p:cNvSpPr txBox="1"/>
          <p:nvPr/>
        </p:nvSpPr>
        <p:spPr>
          <a:xfrm>
            <a:off x="1261241" y="222306"/>
            <a:ext cx="21567228" cy="200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GB" sz="4400" b="1" i="0" dirty="0">
                <a:solidFill>
                  <a:srgbClr val="2C3E50"/>
                </a:solidFill>
                <a:effectLst/>
                <a:latin typeface="system-ui"/>
              </a:rPr>
              <a:t>Bridging the Gap: A Standardized Schema for Practice Research Outputs</a:t>
            </a:r>
          </a:p>
          <a:p>
            <a:pPr algn="ctr">
              <a:spcAft>
                <a:spcPts val="750"/>
              </a:spcAft>
            </a:pPr>
            <a:r>
              <a:rPr lang="en-GB" sz="3200" b="0" i="0" dirty="0">
                <a:solidFill>
                  <a:srgbClr val="7F8C8D"/>
                </a:solidFill>
                <a:effectLst/>
                <a:latin typeface="system-ui"/>
              </a:rPr>
              <a:t>Adam Vials Moore</a:t>
            </a:r>
            <a:r>
              <a:rPr lang="en-GB" sz="3200" b="0" i="0" baseline="30000" dirty="0">
                <a:solidFill>
                  <a:srgbClr val="7F8C8D"/>
                </a:solidFill>
                <a:effectLst/>
                <a:latin typeface="system-ui"/>
              </a:rPr>
              <a:t>1</a:t>
            </a:r>
            <a:r>
              <a:rPr lang="en-GB" sz="3200" b="0" i="0" dirty="0">
                <a:solidFill>
                  <a:srgbClr val="7F8C8D"/>
                </a:solidFill>
                <a:effectLst/>
                <a:latin typeface="system-ui"/>
              </a:rPr>
              <a:t> • Jenny Evans</a:t>
            </a:r>
            <a:r>
              <a:rPr lang="en-GB" sz="3200" b="0" i="0" baseline="30000" dirty="0">
                <a:solidFill>
                  <a:srgbClr val="7F8C8D"/>
                </a:solidFill>
                <a:effectLst/>
                <a:latin typeface="system-ui"/>
              </a:rPr>
              <a:t>2</a:t>
            </a:r>
            <a:r>
              <a:rPr lang="en-GB" sz="3200" b="0" i="0" dirty="0">
                <a:solidFill>
                  <a:srgbClr val="7F8C8D"/>
                </a:solidFill>
                <a:effectLst/>
                <a:latin typeface="system-ui"/>
              </a:rPr>
              <a:t> • Rory McNicholl</a:t>
            </a:r>
            <a:r>
              <a:rPr lang="en-GB" sz="3200" b="0" i="0" baseline="30000" dirty="0">
                <a:solidFill>
                  <a:srgbClr val="7F8C8D"/>
                </a:solidFill>
                <a:effectLst/>
                <a:latin typeface="system-ui"/>
              </a:rPr>
              <a:t>3</a:t>
            </a:r>
            <a:r>
              <a:rPr lang="en-GB" sz="3200" b="0" i="0" dirty="0">
                <a:solidFill>
                  <a:srgbClr val="7F8C8D"/>
                </a:solidFill>
                <a:effectLst/>
                <a:latin typeface="system-ui"/>
              </a:rPr>
              <a:t> • Eleanor Dumbill</a:t>
            </a:r>
            <a:r>
              <a:rPr lang="en-GB" sz="3200" b="0" i="0" baseline="30000" dirty="0">
                <a:solidFill>
                  <a:srgbClr val="7F8C8D"/>
                </a:solidFill>
                <a:effectLst/>
                <a:latin typeface="system-ui"/>
              </a:rPr>
              <a:t>3</a:t>
            </a:r>
            <a:r>
              <a:rPr lang="en-GB" sz="3200" b="0" i="0" dirty="0">
                <a:solidFill>
                  <a:srgbClr val="7F8C8D"/>
                </a:solidFill>
                <a:effectLst/>
                <a:latin typeface="system-ui"/>
              </a:rPr>
              <a:t> • Nina Watts</a:t>
            </a:r>
            <a:r>
              <a:rPr lang="en-GB" sz="3200" b="0" i="0" baseline="30000" dirty="0">
                <a:solidFill>
                  <a:srgbClr val="7F8C8D"/>
                </a:solidFill>
                <a:effectLst/>
                <a:latin typeface="system-ui"/>
              </a:rPr>
              <a:t>2</a:t>
            </a:r>
            <a:endParaRPr lang="en-GB" sz="3200" b="0" i="0" dirty="0">
              <a:solidFill>
                <a:srgbClr val="7F8C8D"/>
              </a:solidFill>
              <a:effectLst/>
              <a:latin typeface="system-ui"/>
            </a:endParaRP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en-GB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system-ui"/>
              </a:rPr>
              <a:t>1. Jisc • 2. University of Westminster • 3. </a:t>
            </a:r>
            <a:r>
              <a:rPr lang="en-GB" sz="20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system-ui"/>
              </a:rPr>
              <a:t>CoSector</a:t>
            </a:r>
            <a:r>
              <a:rPr lang="en-GB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system-ui"/>
              </a:rPr>
              <a:t>, University of London</a:t>
            </a:r>
          </a:p>
        </p:txBody>
      </p:sp>
      <p:pic>
        <p:nvPicPr>
          <p:cNvPr id="15" name="Picture 14" descr="A logo with white text&#10;&#10;Description automatically generated">
            <a:extLst>
              <a:ext uri="{FF2B5EF4-FFF2-40B4-BE49-F238E27FC236}">
                <a16:creationId xmlns:a16="http://schemas.microsoft.com/office/drawing/2014/main" id="{0EC161BF-E937-A9B8-12BB-150B38F1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583" y="238353"/>
            <a:ext cx="1657845" cy="1380410"/>
          </a:xfrm>
          <a:prstGeom prst="rect">
            <a:avLst/>
          </a:prstGeom>
        </p:spPr>
      </p:pic>
      <p:pic>
        <p:nvPicPr>
          <p:cNvPr id="19" name="Picture 18" descr="A close-up of a sign&#10;&#10;Description automatically generated">
            <a:extLst>
              <a:ext uri="{FF2B5EF4-FFF2-40B4-BE49-F238E27FC236}">
                <a16:creationId xmlns:a16="http://schemas.microsoft.com/office/drawing/2014/main" id="{970DCA4B-3781-0426-DE1B-7C713BA1D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27" y="381850"/>
            <a:ext cx="1555622" cy="837174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E052AFCA-CE10-918E-FDD3-65C6D14C5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5514" y="2758997"/>
            <a:ext cx="6937790" cy="8805658"/>
          </a:xfrm>
          <a:prstGeom prst="rect">
            <a:avLst/>
          </a:prstGeom>
        </p:spPr>
      </p:pic>
      <p:pic>
        <p:nvPicPr>
          <p:cNvPr id="21" name="Picture 20" descr="A diagram of a software&#10;&#10;Description automatically generated">
            <a:extLst>
              <a:ext uri="{FF2B5EF4-FFF2-40B4-BE49-F238E27FC236}">
                <a16:creationId xmlns:a16="http://schemas.microsoft.com/office/drawing/2014/main" id="{394306B8-5AA5-9CCF-4123-9C00B23B0A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443"/>
          <a:stretch/>
        </p:blipFill>
        <p:spPr>
          <a:xfrm>
            <a:off x="17170765" y="9355207"/>
            <a:ext cx="3642997" cy="58578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6BB2279-9D9D-7929-A507-DD26667EC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52022"/>
              </p:ext>
            </p:extLst>
          </p:nvPr>
        </p:nvGraphicFramePr>
        <p:xfrm>
          <a:off x="520852" y="8594436"/>
          <a:ext cx="5424343" cy="4262301"/>
        </p:xfrm>
        <a:graphic>
          <a:graphicData uri="http://schemas.openxmlformats.org/drawingml/2006/table">
            <a:tbl>
              <a:tblPr/>
              <a:tblGrid>
                <a:gridCol w="2643055">
                  <a:extLst>
                    <a:ext uri="{9D8B030D-6E8A-4147-A177-3AD203B41FA5}">
                      <a16:colId xmlns:a16="http://schemas.microsoft.com/office/drawing/2014/main" val="1457162850"/>
                    </a:ext>
                  </a:extLst>
                </a:gridCol>
                <a:gridCol w="2781288">
                  <a:extLst>
                    <a:ext uri="{9D8B030D-6E8A-4147-A177-3AD203B41FA5}">
                      <a16:colId xmlns:a16="http://schemas.microsoft.com/office/drawing/2014/main" val="3994386881"/>
                    </a:ext>
                  </a:extLst>
                </a:gridCol>
              </a:tblGrid>
              <a:tr h="519300">
                <a:tc gridSpan="2">
                  <a:txBody>
                    <a:bodyPr/>
                    <a:lstStyle/>
                    <a:p>
                      <a:pPr marL="0" marR="0" lvl="0" indent="0" algn="l" defTabSz="1905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system-ui"/>
                        </a:rPr>
                        <a:t>Traditional vs. Practice Research</a:t>
                      </a:r>
                    </a:p>
                  </a:txBody>
                  <a:tcPr marL="83071" marR="83071" marT="83071" marB="83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33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3071" marR="83071" marT="83071" marB="830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25949"/>
                  </a:ext>
                </a:extLst>
              </a:tr>
              <a:tr h="744499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FFFFFF"/>
                          </a:solidFill>
                          <a:effectLst/>
                        </a:rPr>
                        <a:t>Traditional Research</a:t>
                      </a:r>
                    </a:p>
                  </a:txBody>
                  <a:tcPr marL="83071" marR="83071" marT="83071" marB="83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FFFFFF"/>
                          </a:solidFill>
                          <a:effectLst/>
                        </a:rPr>
                        <a:t>Practice Research</a:t>
                      </a:r>
                    </a:p>
                  </a:txBody>
                  <a:tcPr marL="83071" marR="83071" marT="83071" marB="8307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77219"/>
                  </a:ext>
                </a:extLst>
              </a:tr>
              <a:tr h="1005133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Journal articles</a:t>
                      </a:r>
                      <a:br>
                        <a:rPr lang="en-GB" sz="2000">
                          <a:effectLst/>
                        </a:rPr>
                      </a:br>
                      <a:r>
                        <a:rPr lang="en-GB" sz="2000">
                          <a:effectLst/>
                        </a:rPr>
                        <a:t>Conference papers</a:t>
                      </a:r>
                    </a:p>
                  </a:txBody>
                  <a:tcPr marL="66457" marR="66457" marT="66457" marB="6645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Artefacts</a:t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>
                          <a:effectLst/>
                        </a:rPr>
                        <a:t>Performance</a:t>
                      </a:r>
                    </a:p>
                  </a:txBody>
                  <a:tcPr marL="66457" marR="66457" marT="66457" marB="6645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79657"/>
                  </a:ext>
                </a:extLst>
              </a:tr>
              <a:tr h="975634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Linear, text-based format</a:t>
                      </a:r>
                    </a:p>
                  </a:txBody>
                  <a:tcPr marL="66457" marR="66457" marT="66457" marB="6645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Portfolio-based, multiple items</a:t>
                      </a:r>
                    </a:p>
                  </a:txBody>
                  <a:tcPr marL="66457" marR="66457" marT="66457" marB="6645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38324"/>
                  </a:ext>
                </a:extLst>
              </a:tr>
              <a:tr h="1005133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Standard bibliographic metadata</a:t>
                      </a:r>
                    </a:p>
                  </a:txBody>
                  <a:tcPr marL="66457" marR="66457" marT="66457" marB="6645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Rich, customizable fields</a:t>
                      </a:r>
                    </a:p>
                  </a:txBody>
                  <a:tcPr marL="66457" marR="66457" marT="66457" marB="66457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40417"/>
                  </a:ext>
                </a:extLst>
              </a:tr>
            </a:tbl>
          </a:graphicData>
        </a:graphic>
      </p:graphicFrame>
      <p:sp>
        <p:nvSpPr>
          <p:cNvPr id="38" name="Bent Arrow 37">
            <a:extLst>
              <a:ext uri="{FF2B5EF4-FFF2-40B4-BE49-F238E27FC236}">
                <a16:creationId xmlns:a16="http://schemas.microsoft.com/office/drawing/2014/main" id="{6ED8A11D-4C38-9288-3805-3AADD170BD55}"/>
              </a:ext>
            </a:extLst>
          </p:cNvPr>
          <p:cNvSpPr/>
          <p:nvPr/>
        </p:nvSpPr>
        <p:spPr>
          <a:xfrm rot="10800000">
            <a:off x="8496418" y="11056177"/>
            <a:ext cx="3671801" cy="461568"/>
          </a:xfrm>
          <a:prstGeom prst="bentArrow">
            <a:avLst>
              <a:gd name="adj1" fmla="val 29174"/>
              <a:gd name="adj2" fmla="val 36624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1BF541A-9896-673F-3949-AEF4C88C742F}"/>
              </a:ext>
            </a:extLst>
          </p:cNvPr>
          <p:cNvSpPr/>
          <p:nvPr/>
        </p:nvSpPr>
        <p:spPr>
          <a:xfrm>
            <a:off x="12040441" y="2899040"/>
            <a:ext cx="612814" cy="819235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38" name="Picture 14" descr="How Vuelio improved the University of Westminster’s media outreach | Vuelio">
            <a:extLst>
              <a:ext uri="{FF2B5EF4-FFF2-40B4-BE49-F238E27FC236}">
                <a16:creationId xmlns:a16="http://schemas.microsoft.com/office/drawing/2014/main" id="{0A9BDBDF-028F-6CFA-7BBD-E8432DCBB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180" y="31539"/>
            <a:ext cx="2805323" cy="15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8E8285F-31F3-C1F8-45EA-02ED273364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76329" y="12945579"/>
            <a:ext cx="1905817" cy="2017864"/>
          </a:xfrm>
          <a:prstGeom prst="rect">
            <a:avLst/>
          </a:prstGeom>
        </p:spPr>
      </p:pic>
      <p:pic>
        <p:nvPicPr>
          <p:cNvPr id="46" name="Picture 4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736E22E-30FB-2CD6-115D-B89668499B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84428" y="4133157"/>
            <a:ext cx="2043175" cy="2043175"/>
          </a:xfrm>
          <a:prstGeom prst="rect">
            <a:avLst/>
          </a:prstGeom>
        </p:spPr>
      </p:pic>
      <p:pic>
        <p:nvPicPr>
          <p:cNvPr id="17" name="Picture 16" descr="A screenshot of a website&#10;&#10;Description automatically generated">
            <a:extLst>
              <a:ext uri="{FF2B5EF4-FFF2-40B4-BE49-F238E27FC236}">
                <a16:creationId xmlns:a16="http://schemas.microsoft.com/office/drawing/2014/main" id="{34D69C91-96CE-9132-F57F-892262BF31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852" y="3045601"/>
            <a:ext cx="5082091" cy="5385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DDA6A6C-D838-767B-62F7-3CF010801F16}"/>
              </a:ext>
            </a:extLst>
          </p:cNvPr>
          <p:cNvSpPr txBox="1"/>
          <p:nvPr/>
        </p:nvSpPr>
        <p:spPr>
          <a:xfrm>
            <a:off x="20055504" y="2465813"/>
            <a:ext cx="5151871" cy="3098284"/>
          </a:xfrm>
          <a:prstGeom prst="rect">
            <a:avLst/>
          </a:prstGeom>
          <a:solidFill>
            <a:schemeClr val="accent3">
              <a:lumMod val="20000"/>
              <a:lumOff val="80000"/>
              <a:alpha val="23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n-GB" sz="2800" b="1" i="0" dirty="0">
                <a:effectLst/>
                <a:latin typeface="system-ui"/>
              </a:rPr>
              <a:t>Background &amp; Motivation</a:t>
            </a:r>
          </a:p>
          <a:p>
            <a:pPr algn="l">
              <a:spcBef>
                <a:spcPts val="150"/>
              </a:spcBef>
              <a:spcAft>
                <a:spcPts val="900"/>
              </a:spcAft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ystem-ui"/>
              </a:rPr>
              <a:t>Traditional repositories and metadata schemas don’t effectively support</a:t>
            </a:r>
          </a:p>
          <a:p>
            <a:pPr algn="l">
              <a:spcBef>
                <a:spcPts val="150"/>
              </a:spcBef>
              <a:spcAft>
                <a:spcPts val="900"/>
              </a:spcAft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ystem-ui"/>
              </a:rPr>
              <a:t>Need for standardized approach</a:t>
            </a:r>
            <a:r>
              <a:rPr lang="en-GB" sz="2400" dirty="0">
                <a:solidFill>
                  <a:srgbClr val="000000"/>
                </a:solidFill>
                <a:latin typeface="system-ui"/>
              </a:rPr>
              <a:t> to enable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system-ui"/>
              </a:rPr>
              <a:t>flexible, non-linear presentation</a:t>
            </a:r>
          </a:p>
          <a:p>
            <a:pPr algn="l">
              <a:spcBef>
                <a:spcPts val="150"/>
              </a:spcBef>
              <a:spcAft>
                <a:spcPts val="300"/>
              </a:spcAft>
            </a:pPr>
            <a:r>
              <a:rPr lang="en-GB" sz="2400" b="0" i="0" dirty="0">
                <a:solidFill>
                  <a:srgbClr val="000000"/>
                </a:solidFill>
                <a:effectLst/>
                <a:latin typeface="system-ui"/>
              </a:rPr>
              <a:t>Existing infrastructure designed for text-based outputs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762F57-1863-F96F-217B-F4CE8F4E531A}"/>
              </a:ext>
            </a:extLst>
          </p:cNvPr>
          <p:cNvSpPr txBox="1"/>
          <p:nvPr/>
        </p:nvSpPr>
        <p:spPr>
          <a:xfrm>
            <a:off x="9168107" y="11870398"/>
            <a:ext cx="536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j.evans2@westminster.ac.uk    </a:t>
            </a:r>
            <a:br>
              <a:rPr lang="en-GB" sz="2800" dirty="0"/>
            </a:br>
            <a:r>
              <a:rPr lang="en-GB" sz="2800" dirty="0"/>
              <a:t>             </a:t>
            </a:r>
            <a:r>
              <a:rPr lang="en-GB" sz="2800" b="0" i="0" dirty="0" err="1">
                <a:solidFill>
                  <a:srgbClr val="000000"/>
                </a:solidFill>
                <a:effectLst/>
                <a:latin typeface="system-ui"/>
              </a:rPr>
              <a:t>adam.vialsmoore@jisc.ac.uk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GB" sz="2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A55276-2B4C-8ED9-6A29-B7A2980E827A}"/>
              </a:ext>
            </a:extLst>
          </p:cNvPr>
          <p:cNvSpPr txBox="1"/>
          <p:nvPr/>
        </p:nvSpPr>
        <p:spPr>
          <a:xfrm>
            <a:off x="21165268" y="6416494"/>
            <a:ext cx="4001804" cy="4626908"/>
          </a:xfrm>
          <a:prstGeom prst="rect">
            <a:avLst/>
          </a:prstGeom>
          <a:solidFill>
            <a:schemeClr val="accent1">
              <a:lumMod val="40000"/>
              <a:lumOff val="60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n-GB" sz="2800" b="1" i="0" dirty="0">
                <a:solidFill>
                  <a:srgbClr val="2C3E50"/>
                </a:solidFill>
                <a:effectLst/>
                <a:latin typeface="system-ui"/>
              </a:rPr>
              <a:t>Implementation Benefits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Enhanced visibility and recognition for practice research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Improved discoverability through standardized metadata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Better support for non-traditional research outputs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Seamless integration with existing repository infrastructure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Flexible structure supporting diverse documentation needs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641DE47-EF40-DE8B-7A4B-0C2A1DDCCDBD}"/>
              </a:ext>
            </a:extLst>
          </p:cNvPr>
          <p:cNvSpPr txBox="1"/>
          <p:nvPr/>
        </p:nvSpPr>
        <p:spPr>
          <a:xfrm>
            <a:off x="9037802" y="3069277"/>
            <a:ext cx="2850435" cy="7889339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spcAft>
                <a:spcPts val="4500"/>
              </a:spcAft>
            </a:pPr>
            <a:r>
              <a:rPr lang="en-GB" sz="2200" b="0" i="0" dirty="0">
                <a:solidFill>
                  <a:srgbClr val="000000"/>
                </a:solidFill>
                <a:effectLst/>
                <a:latin typeface="system-ui"/>
              </a:rPr>
              <a:t>Portfolio concept groups related outputs meaningfully</a:t>
            </a:r>
          </a:p>
          <a:p>
            <a:pPr algn="ctr">
              <a:spcBef>
                <a:spcPts val="750"/>
              </a:spcBef>
              <a:spcAft>
                <a:spcPts val="4500"/>
              </a:spcAft>
            </a:pPr>
            <a:r>
              <a:rPr lang="en-GB" sz="2200" b="0" i="0" dirty="0">
                <a:solidFill>
                  <a:srgbClr val="000000"/>
                </a:solidFill>
                <a:effectLst/>
                <a:latin typeface="system-ui"/>
              </a:rPr>
              <a:t>Supports narrative and contextual elements</a:t>
            </a:r>
          </a:p>
          <a:p>
            <a:pPr algn="ctr">
              <a:spcBef>
                <a:spcPts val="750"/>
              </a:spcBef>
              <a:spcAft>
                <a:spcPts val="4500"/>
              </a:spcAft>
            </a:pPr>
            <a:r>
              <a:rPr lang="en-GB" sz="2200" b="0" i="0" dirty="0">
                <a:solidFill>
                  <a:srgbClr val="000000"/>
                </a:solidFill>
                <a:effectLst/>
                <a:latin typeface="system-ui"/>
              </a:rPr>
              <a:t>Flexible metadata structure accommodating diverse content types</a:t>
            </a:r>
          </a:p>
          <a:p>
            <a:pPr algn="ctr">
              <a:spcBef>
                <a:spcPts val="750"/>
              </a:spcBef>
              <a:spcAft>
                <a:spcPts val="4500"/>
              </a:spcAft>
            </a:pPr>
            <a:r>
              <a:rPr lang="en-GB" sz="2200" b="0" i="0" dirty="0">
                <a:solidFill>
                  <a:srgbClr val="000000"/>
                </a:solidFill>
                <a:effectLst/>
                <a:latin typeface="system-ui"/>
              </a:rPr>
              <a:t>Integration with existing repository systems and standards</a:t>
            </a:r>
          </a:p>
          <a:p>
            <a:pPr algn="ctr">
              <a:spcBef>
                <a:spcPts val="750"/>
              </a:spcBef>
              <a:spcAft>
                <a:spcPts val="900"/>
              </a:spcAft>
            </a:pPr>
            <a:r>
              <a:rPr lang="en-GB" sz="2200" b="0" i="0" dirty="0">
                <a:solidFill>
                  <a:srgbClr val="000000"/>
                </a:solidFill>
                <a:effectLst/>
                <a:latin typeface="system-ui"/>
              </a:rPr>
              <a:t>Support for multiple contributor roles and relationships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DFFAA7-4507-3AC6-11AE-A713C47C9753}"/>
              </a:ext>
            </a:extLst>
          </p:cNvPr>
          <p:cNvSpPr txBox="1"/>
          <p:nvPr/>
        </p:nvSpPr>
        <p:spPr>
          <a:xfrm>
            <a:off x="21251567" y="11895798"/>
            <a:ext cx="3944474" cy="2959785"/>
          </a:xfrm>
          <a:prstGeom prst="rect">
            <a:avLst/>
          </a:prstGeom>
          <a:solidFill>
            <a:schemeClr val="accent3">
              <a:lumMod val="40000"/>
              <a:lumOff val="60000"/>
              <a:alpha val="34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n-GB" sz="2800" b="1" i="0" dirty="0">
                <a:effectLst/>
                <a:latin typeface="system-ui"/>
              </a:rPr>
              <a:t>Future Directions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Community-driven refinement and expansion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Integration with metadata standards</a:t>
            </a:r>
          </a:p>
          <a:p>
            <a:pPr algn="l">
              <a:spcBef>
                <a:spcPts val="750"/>
              </a:spcBef>
              <a:spcAft>
                <a:spcPts val="900"/>
              </a:spcAft>
            </a:pPr>
            <a:r>
              <a:rPr lang="en-GB" sz="2000" b="0" i="0" dirty="0">
                <a:solidFill>
                  <a:srgbClr val="000000"/>
                </a:solidFill>
                <a:effectLst/>
                <a:latin typeface="system-ui"/>
              </a:rPr>
              <a:t>International adoption and standardization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D72B82-03F8-EAE9-F82A-619E1BFACB66}"/>
              </a:ext>
            </a:extLst>
          </p:cNvPr>
          <p:cNvSpPr txBox="1"/>
          <p:nvPr/>
        </p:nvSpPr>
        <p:spPr>
          <a:xfrm>
            <a:off x="14329491" y="12183963"/>
            <a:ext cx="2457867" cy="279050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en-GB" sz="3200" b="1" i="0" dirty="0">
                <a:effectLst/>
                <a:latin typeface="system-ui"/>
              </a:rPr>
              <a:t>Call to Action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We invite feedback and collaboration from the RDA community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E743C1-240D-DB7F-477B-3B6353444C2B}"/>
              </a:ext>
            </a:extLst>
          </p:cNvPr>
          <p:cNvSpPr txBox="1"/>
          <p:nvPr/>
        </p:nvSpPr>
        <p:spPr>
          <a:xfrm>
            <a:off x="520852" y="13020423"/>
            <a:ext cx="5424344" cy="187743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  <a:alpha val="6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Helvetica" pitchFamily="2" charset="0"/>
              </a:rPr>
              <a:t>Practice Research?</a:t>
            </a:r>
          </a:p>
          <a:p>
            <a:r>
              <a:rPr lang="en-GB" sz="2000" i="1" dirty="0">
                <a:effectLst/>
                <a:latin typeface="Helvetica" pitchFamily="2" charset="0"/>
              </a:rPr>
              <a:t>“An umbrella term that describes all manners of research where practice is the significant method of research conveyed in a research output”</a:t>
            </a:r>
          </a:p>
          <a:p>
            <a:pPr algn="r"/>
            <a:r>
              <a:rPr lang="en-GB" sz="1200" b="1" dirty="0">
                <a:effectLst/>
                <a:latin typeface="Helvetica" pitchFamily="2" charset="0"/>
              </a:rPr>
              <a:t>https://</a:t>
            </a:r>
            <a:r>
              <a:rPr lang="en-GB" sz="1200" b="1" dirty="0" err="1">
                <a:effectLst/>
                <a:latin typeface="Helvetica" pitchFamily="2" charset="0"/>
              </a:rPr>
              <a:t>doi.org</a:t>
            </a:r>
            <a:r>
              <a:rPr lang="en-GB" sz="1200" b="1" dirty="0">
                <a:effectLst/>
                <a:latin typeface="Helvetica" pitchFamily="2" charset="0"/>
              </a:rPr>
              <a:t>/10.23636/1347</a:t>
            </a:r>
          </a:p>
        </p:txBody>
      </p:sp>
      <p:pic>
        <p:nvPicPr>
          <p:cNvPr id="1027" name="Picture 102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0ADC3CF-A90D-D268-8DC6-01E9A0635A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1011" y="12945579"/>
            <a:ext cx="2007878" cy="20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28f3288-8b3e-408d-a4e1-b1f65b180f66}" enabled="1" method="Privileged" siteId="{48f9394d-8a14-4d27-82a6-f35f1236120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4577</TotalTime>
  <Words>246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Helvetica</vt:lpstr>
      <vt:lpstr>system-ui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Vials Moore</dc:creator>
  <cp:lastModifiedBy>Nina Watts</cp:lastModifiedBy>
  <cp:revision>8</cp:revision>
  <dcterms:created xsi:type="dcterms:W3CDTF">2024-11-07T13:33:24Z</dcterms:created>
  <dcterms:modified xsi:type="dcterms:W3CDTF">2024-11-28T10:51:57Z</dcterms:modified>
</cp:coreProperties>
</file>