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3" r:id="rId3"/>
    <p:sldId id="260" r:id="rId4"/>
    <p:sldId id="261" r:id="rId5"/>
    <p:sldId id="276" r:id="rId6"/>
    <p:sldId id="270" r:id="rId7"/>
    <p:sldId id="258" r:id="rId8"/>
    <p:sldId id="259" r:id="rId9"/>
    <p:sldId id="264" r:id="rId10"/>
    <p:sldId id="271" r:id="rId11"/>
    <p:sldId id="272" r:id="rId12"/>
    <p:sldId id="265" r:id="rId13"/>
    <p:sldId id="266" r:id="rId14"/>
    <p:sldId id="267" r:id="rId15"/>
    <p:sldId id="274" r:id="rId16"/>
    <p:sldId id="275" r:id="rId17"/>
    <p:sldId id="268" r:id="rId18"/>
    <p:sldId id="273" r:id="rId19"/>
    <p:sldId id="262" r:id="rId20"/>
    <p:sldId id="277" r:id="rId21"/>
    <p:sldId id="269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1" autoAdjust="0"/>
  </p:normalViewPr>
  <p:slideViewPr>
    <p:cSldViewPr snapToGrid="0">
      <p:cViewPr varScale="1">
        <p:scale>
          <a:sx n="100" d="100"/>
          <a:sy n="100" d="100"/>
        </p:scale>
        <p:origin x="21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C2FB9-E3E2-4C2E-95F0-8AB763EEF734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3478F-7F59-4F73-A41F-E1C7DF38D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92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ADD28-BF6B-41C9-B982-C7EFC204C1D8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6FBBB-12CC-400D-B6B3-990DE4BF1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54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</a:t>
            </a:r>
            <a:r>
              <a:rPr lang="en-GB" dirty="0" err="1" smtClean="0"/>
              <a:t>Borton’s</a:t>
            </a:r>
            <a:r>
              <a:rPr lang="en-GB" dirty="0" smtClean="0"/>
              <a:t> questions- what? So</a:t>
            </a:r>
            <a:r>
              <a:rPr lang="en-GB" baseline="0" dirty="0" smtClean="0"/>
              <a:t> what? Now what?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FBBB-12CC-400D-B6B3-990DE4BF147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83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Clinical reasoning</a:t>
            </a:r>
          </a:p>
          <a:p>
            <a:r>
              <a:rPr lang="en-GB" dirty="0" smtClean="0"/>
              <a:t>Clinical expertise</a:t>
            </a:r>
          </a:p>
          <a:p>
            <a:r>
              <a:rPr lang="en-GB" dirty="0" smtClean="0"/>
              <a:t>creativity</a:t>
            </a:r>
          </a:p>
          <a:p>
            <a:r>
              <a:rPr lang="en-GB" dirty="0" smtClean="0"/>
              <a:t>Tacit knowledge (intuition?)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FBBB-12CC-400D-B6B3-990DE4BF147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913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Patients knowledge and intuitions</a:t>
            </a:r>
            <a:r>
              <a:rPr lang="en-GB" baseline="0" dirty="0" smtClean="0"/>
              <a:t> about own health</a:t>
            </a:r>
          </a:p>
          <a:p>
            <a:r>
              <a:rPr lang="en-GB" baseline="0" dirty="0" smtClean="0"/>
              <a:t>Motivational interviewing?</a:t>
            </a:r>
          </a:p>
          <a:p>
            <a:r>
              <a:rPr lang="en-GB" baseline="0" dirty="0" smtClean="0"/>
              <a:t>Journals</a:t>
            </a:r>
          </a:p>
          <a:p>
            <a:r>
              <a:rPr lang="en-GB" baseline="0" dirty="0" smtClean="0"/>
              <a:t>Audit</a:t>
            </a:r>
          </a:p>
          <a:p>
            <a:r>
              <a:rPr lang="en-GB" baseline="0" dirty="0" smtClean="0"/>
              <a:t>Apps</a:t>
            </a:r>
          </a:p>
          <a:p>
            <a:r>
              <a:rPr lang="en-GB" baseline="0" dirty="0" smtClean="0"/>
              <a:t>Feedback on process and outcome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FBBB-12CC-400D-B6B3-990DE4BF147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1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Knowledge</a:t>
            </a:r>
          </a:p>
          <a:p>
            <a:r>
              <a:rPr lang="en-GB" dirty="0" smtClean="0"/>
              <a:t>Guidelines</a:t>
            </a:r>
          </a:p>
          <a:p>
            <a:r>
              <a:rPr lang="en-GB" dirty="0" smtClean="0"/>
              <a:t>Clinical algorithms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FBBB-12CC-400D-B6B3-990DE4BF147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32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Range</a:t>
            </a:r>
            <a:r>
              <a:rPr lang="en-GB" baseline="0" dirty="0" smtClean="0"/>
              <a:t> of authors, types of research, publication, topics… with some key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Nissen</a:t>
            </a:r>
            <a:r>
              <a:rPr lang="en-GB" baseline="0" dirty="0" smtClean="0"/>
              <a:t> Little Evans</a:t>
            </a:r>
          </a:p>
          <a:p>
            <a:r>
              <a:rPr lang="en-GB" baseline="0" dirty="0" smtClean="0"/>
              <a:t>Plus Waddell and Yates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FBBB-12CC-400D-B6B3-990DE4BF147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7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FBBB-12CC-400D-B6B3-990DE4BF147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4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E33A-BB00-4BAE-B539-1246A1508794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830-2D63-40D7-8241-40CE77867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92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E33A-BB00-4BAE-B539-1246A1508794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830-2D63-40D7-8241-40CE77867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6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E33A-BB00-4BAE-B539-1246A1508794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830-2D63-40D7-8241-40CE77867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4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E33A-BB00-4BAE-B539-1246A1508794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830-2D63-40D7-8241-40CE77867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E33A-BB00-4BAE-B539-1246A1508794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830-2D63-40D7-8241-40CE77867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61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E33A-BB00-4BAE-B539-1246A1508794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830-2D63-40D7-8241-40CE77867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70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E33A-BB00-4BAE-B539-1246A1508794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830-2D63-40D7-8241-40CE77867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0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E33A-BB00-4BAE-B539-1246A1508794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830-2D63-40D7-8241-40CE77867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31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E33A-BB00-4BAE-B539-1246A1508794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830-2D63-40D7-8241-40CE77867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75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E33A-BB00-4BAE-B539-1246A1508794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830-2D63-40D7-8241-40CE77867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83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E33A-BB00-4BAE-B539-1246A1508794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B830-2D63-40D7-8241-40CE77867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12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6E33A-BB00-4BAE-B539-1246A1508794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FB830-2D63-40D7-8241-40CE77867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09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NMuFASdz_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ifelonglearningwithot.files.wordpress.com/2016/05/gibbs-reflective-cycle-ot.png?w=500" TargetMode="External"/><Relationship Id="rId4" Type="http://schemas.openxmlformats.org/officeDocument/2006/relationships/hyperlink" Target="https://sol-public-site-prod.s3-ap-southeast-2.amazonaws.com/s3fs-public/wysiwyg/images/reflection%2001%20new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CJYl9Irayk&amp;list=RDzCJYl9Irayk#t=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timgoodchild/reflective-practice-2424205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02641"/>
            <a:ext cx="9144000" cy="1910079"/>
          </a:xfrm>
        </p:spPr>
        <p:txBody>
          <a:bodyPr/>
          <a:lstStyle/>
          <a:p>
            <a:r>
              <a:rPr lang="en-GB" dirty="0" smtClean="0"/>
              <a:t>Practice Based Evidence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82448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 smtClean="0"/>
              <a:t>Julia Green BSc PhD FNIMH</a:t>
            </a:r>
          </a:p>
          <a:p>
            <a:r>
              <a:rPr lang="en-GB" dirty="0" smtClean="0"/>
              <a:t>National Institute of Medical Herbalists Conference 2017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18" y="2950141"/>
            <a:ext cx="4625763" cy="34693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59028" y="6419463"/>
            <a:ext cx="34240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hlinkClick r:id="rId3"/>
              </a:rPr>
              <a:t>https://www.youtube.com/watch?v=zNMuFASdz_4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427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/>
              <a:t>Borton, T. (1970). </a:t>
            </a:r>
            <a:r>
              <a:rPr lang="en-GB" sz="2800" i="1" dirty="0"/>
              <a:t>Reach, touch, and teach: Student concerns and process education</a:t>
            </a:r>
            <a:r>
              <a:rPr lang="en-GB" sz="2800" dirty="0"/>
              <a:t>. McGraw-Hill Paperbacks</a:t>
            </a:r>
            <a:r>
              <a:rPr lang="en-GB" sz="2800" dirty="0" smtClean="0"/>
              <a:t>.</a:t>
            </a:r>
            <a:br>
              <a:rPr lang="en-GB" sz="2800" dirty="0" smtClean="0"/>
            </a:br>
            <a:r>
              <a:rPr lang="en-GB" sz="2800" dirty="0" smtClean="0"/>
              <a:t>Gibbs</a:t>
            </a:r>
            <a:r>
              <a:rPr lang="en-GB" sz="2800" dirty="0"/>
              <a:t>, G. (1988). </a:t>
            </a:r>
            <a:r>
              <a:rPr lang="en-GB" sz="2800" i="1" dirty="0"/>
              <a:t>Learning by doing: A guide to teaching and learning methods</a:t>
            </a:r>
            <a:r>
              <a:rPr lang="en-GB" sz="2800" dirty="0"/>
              <a:t>. Oxford Centre for Staff and Learning Development, Oxford Brookes University.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43" y="1975702"/>
            <a:ext cx="5181600" cy="1805465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54" y="2210818"/>
            <a:ext cx="4063492" cy="3580952"/>
          </a:xfrm>
        </p:spPr>
      </p:pic>
      <p:sp>
        <p:nvSpPr>
          <p:cNvPr id="13" name="Rectangle 12"/>
          <p:cNvSpPr/>
          <p:nvPr/>
        </p:nvSpPr>
        <p:spPr>
          <a:xfrm>
            <a:off x="978243" y="49688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>
                <a:hlinkClick r:id="rId4"/>
              </a:rPr>
              <a:t>https://sol-public-site-prod.s3-ap-southeast-2.amazonaws.com/s3fs-public/wysiwyg/images/reflection%2001%20new.JPG</a:t>
            </a:r>
            <a:endParaRPr lang="en-GB" sz="1200" dirty="0" smtClean="0"/>
          </a:p>
          <a:p>
            <a:endParaRPr lang="en-GB" sz="1200" dirty="0"/>
          </a:p>
          <a:p>
            <a:r>
              <a:rPr lang="en-GB" sz="1200" u="sng" dirty="0">
                <a:hlinkClick r:id="rId5"/>
              </a:rPr>
              <a:t>https://lifelonglearningwithot.files.wordpress.com/2016/05/gibbs-reflective-cycle-ot.png?w=500</a:t>
            </a:r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308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5120" y="100965"/>
            <a:ext cx="1095756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Johns, C. (2000). Becoming a Reflective Practitioner A reflective and holistic approach to clinical nursing, practice development and clinical supervision.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09" y="1183474"/>
            <a:ext cx="7462931" cy="5603048"/>
          </a:xfrm>
        </p:spPr>
      </p:pic>
      <p:sp>
        <p:nvSpPr>
          <p:cNvPr id="9" name="Rectangle 8"/>
          <p:cNvSpPr/>
          <p:nvPr/>
        </p:nvSpPr>
        <p:spPr>
          <a:xfrm>
            <a:off x="172721" y="5210086"/>
            <a:ext cx="3037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https://image.slidesharecdn.com/gawad-reflectivemedicalpractice-copy-140119000735-phpapp02/95/reflective-medical-practice-22-638.jpg?cb=1404208082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527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Lens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How can you find patient perspective and experience?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Ask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Listen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Is there anything we can learn from other disciplines? Businesses? </a:t>
            </a:r>
          </a:p>
          <a:p>
            <a:r>
              <a:rPr lang="en-GB" dirty="0" smtClean="0"/>
              <a:t>Critically reflect on patient stories, evaluations, outcomes, cases, feedback</a:t>
            </a:r>
          </a:p>
          <a:p>
            <a:r>
              <a:rPr lang="en-GB" dirty="0" smtClean="0"/>
              <a:t>Power relationships</a:t>
            </a:r>
          </a:p>
          <a:p>
            <a:r>
              <a:rPr lang="en-GB" dirty="0" smtClean="0"/>
              <a:t>Boundaries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5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Colleagues</a:t>
            </a:r>
            <a:br>
              <a:rPr lang="en-GB" dirty="0" smtClean="0"/>
            </a:br>
            <a:r>
              <a:rPr lang="en-GB" dirty="0" smtClean="0"/>
              <a:t>Lens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Who are your peers?</a:t>
            </a:r>
          </a:p>
          <a:p>
            <a:r>
              <a:rPr lang="en-GB" dirty="0" smtClean="0"/>
              <a:t>How might you know what they think?</a:t>
            </a:r>
          </a:p>
          <a:p>
            <a:r>
              <a:rPr lang="en-GB" dirty="0" smtClean="0"/>
              <a:t>Mentoring, advice and feedback?</a:t>
            </a:r>
          </a:p>
          <a:p>
            <a:r>
              <a:rPr lang="en-GB" dirty="0" smtClean="0"/>
              <a:t>May highlight hidden habits in practice </a:t>
            </a:r>
          </a:p>
          <a:p>
            <a:r>
              <a:rPr lang="en-GB" dirty="0" smtClean="0"/>
              <a:t>May provide innovative solutions to practice problems.</a:t>
            </a:r>
          </a:p>
          <a:p>
            <a:r>
              <a:rPr lang="en-GB" dirty="0" smtClean="0"/>
              <a:t>Brookfield suggests- can gain confidence through engagements with other practitioners teachers, as they realise perceived "idiosyncratic failings are shared by many others who work in situations like ours" </a:t>
            </a:r>
          </a:p>
          <a:p>
            <a:r>
              <a:rPr lang="en-GB" dirty="0" smtClean="0"/>
              <a:t>Informal conversations with peers</a:t>
            </a:r>
          </a:p>
          <a:p>
            <a:r>
              <a:rPr lang="en-GB" dirty="0" smtClean="0"/>
              <a:t>Second opinions</a:t>
            </a:r>
          </a:p>
          <a:p>
            <a:r>
              <a:rPr lang="en-GB" dirty="0" smtClean="0"/>
              <a:t>Team working experiences, CPD seminar/workshop participation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080" y="461088"/>
            <a:ext cx="2184532" cy="29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Theory</a:t>
            </a:r>
            <a:br>
              <a:rPr lang="en-GB" dirty="0" smtClean="0"/>
            </a:br>
            <a:r>
              <a:rPr lang="en-GB" dirty="0" smtClean="0"/>
              <a:t>Lens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Scholarly literature on herbal medicine. (texts, journals, PhDs, research) </a:t>
            </a:r>
          </a:p>
          <a:p>
            <a:r>
              <a:rPr lang="en-GB" dirty="0" smtClean="0"/>
              <a:t>Knowing your subject and critically interrogating it.</a:t>
            </a:r>
          </a:p>
          <a:p>
            <a:r>
              <a:rPr lang="en-GB" dirty="0" smtClean="0"/>
              <a:t>Continuing Professional Development and Lifelong Learning</a:t>
            </a:r>
          </a:p>
          <a:p>
            <a:r>
              <a:rPr lang="en-GB" dirty="0" smtClean="0"/>
              <a:t>Supports practitioners</a:t>
            </a:r>
          </a:p>
          <a:p>
            <a:r>
              <a:rPr lang="en-GB" dirty="0" smtClean="0"/>
              <a:t>Clarifies contexts</a:t>
            </a:r>
          </a:p>
          <a:p>
            <a:r>
              <a:rPr lang="en-GB" dirty="0" smtClean="0"/>
              <a:t>Paradox of ancient profession, recent scholarly discipline (debatable)</a:t>
            </a:r>
          </a:p>
          <a:p>
            <a:r>
              <a:rPr lang="en-GB" dirty="0" smtClean="0"/>
              <a:t>Tradition (literature? Humoral theory?)</a:t>
            </a:r>
          </a:p>
          <a:p>
            <a:r>
              <a:rPr lang="en-GB" dirty="0" smtClean="0"/>
              <a:t>Informed from other disciplines (psychotherapy? nursing? medicine? TCM)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9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0461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Some Literature…clearly too much but to whet appetite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8382"/>
            <a:ext cx="11160760" cy="580657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4000" dirty="0" smtClean="0">
                <a:latin typeface="Arial Narrow" panose="020B0606020202030204" pitchFamily="34" charset="0"/>
              </a:rPr>
              <a:t>Beatty </a:t>
            </a:r>
            <a:r>
              <a:rPr lang="en-GB" sz="4000" dirty="0">
                <a:latin typeface="Arial Narrow" panose="020B0606020202030204" pitchFamily="34" charset="0"/>
              </a:rPr>
              <a:t>C, Denham A. Review of practice. Preliminary data collection for clinical audit. </a:t>
            </a:r>
            <a:r>
              <a:rPr lang="en-GB" sz="4000" dirty="0" err="1">
                <a:latin typeface="Arial Narrow" panose="020B0606020202030204" pitchFamily="34" charset="0"/>
              </a:rPr>
              <a:t>Eur</a:t>
            </a:r>
            <a:r>
              <a:rPr lang="en-GB" sz="4000" dirty="0">
                <a:latin typeface="Arial Narrow" panose="020B0606020202030204" pitchFamily="34" charset="0"/>
              </a:rPr>
              <a:t> J Herbal Med 1998;4:32–3.</a:t>
            </a: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Bone, K., (1996). A systematic approach to western herbal therapeutics. </a:t>
            </a:r>
            <a:r>
              <a:rPr lang="en-GB" sz="4000" i="1" dirty="0">
                <a:latin typeface="Arial Narrow" panose="020B0606020202030204" pitchFamily="34" charset="0"/>
              </a:rPr>
              <a:t>The European Journal of Herbal Medicine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2</a:t>
            </a:r>
            <a:r>
              <a:rPr lang="en-GB" sz="4000" dirty="0">
                <a:latin typeface="Arial Narrow" panose="020B0606020202030204" pitchFamily="34" charset="0"/>
              </a:rPr>
              <a:t>, (2), 35-42</a:t>
            </a:r>
            <a:r>
              <a:rPr lang="en-GB" sz="4000" dirty="0" smtClean="0">
                <a:latin typeface="Arial Narrow" panose="020B0606020202030204" pitchFamily="34" charset="0"/>
              </a:rPr>
              <a:t>.</a:t>
            </a:r>
            <a:endParaRPr lang="en-GB" sz="4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Brock, C., Whitehouse, J., Tewfik, I., </a:t>
            </a:r>
            <a:r>
              <a:rPr lang="en-GB" sz="4000" dirty="0" err="1">
                <a:latin typeface="Arial Narrow" panose="020B0606020202030204" pitchFamily="34" charset="0"/>
              </a:rPr>
              <a:t>Towell</a:t>
            </a:r>
            <a:r>
              <a:rPr lang="en-GB" sz="4000" dirty="0">
                <a:latin typeface="Arial Narrow" panose="020B0606020202030204" pitchFamily="34" charset="0"/>
              </a:rPr>
              <a:t>, T., (2012). The use of </a:t>
            </a:r>
            <a:r>
              <a:rPr lang="en-GB" sz="4000" dirty="0" err="1">
                <a:latin typeface="Arial Narrow" panose="020B0606020202030204" pitchFamily="34" charset="0"/>
              </a:rPr>
              <a:t>Scutellaria</a:t>
            </a:r>
            <a:r>
              <a:rPr lang="en-GB" sz="4000" dirty="0">
                <a:latin typeface="Arial Narrow" panose="020B0606020202030204" pitchFamily="34" charset="0"/>
              </a:rPr>
              <a:t> </a:t>
            </a:r>
            <a:r>
              <a:rPr lang="en-GB" sz="4000" dirty="0" err="1">
                <a:latin typeface="Arial Narrow" panose="020B0606020202030204" pitchFamily="34" charset="0"/>
              </a:rPr>
              <a:t>lateriflora</a:t>
            </a:r>
            <a:r>
              <a:rPr lang="en-GB" sz="4000" dirty="0">
                <a:latin typeface="Arial Narrow" panose="020B0606020202030204" pitchFamily="34" charset="0"/>
              </a:rPr>
              <a:t>: a pilot survey amongst herbal medicine practitioners. </a:t>
            </a:r>
            <a:r>
              <a:rPr lang="en-GB" sz="4000" i="1" dirty="0">
                <a:latin typeface="Arial Narrow" panose="020B0606020202030204" pitchFamily="34" charset="0"/>
              </a:rPr>
              <a:t>Journal of Herbal Medicine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2</a:t>
            </a:r>
            <a:r>
              <a:rPr lang="en-GB" sz="4000" dirty="0">
                <a:latin typeface="Arial Narrow" panose="020B0606020202030204" pitchFamily="34" charset="0"/>
              </a:rPr>
              <a:t>, (2), 34-41. </a:t>
            </a:r>
          </a:p>
          <a:p>
            <a:pPr marL="0" indent="0">
              <a:buNone/>
            </a:pPr>
            <a:r>
              <a:rPr lang="en-GB" sz="4000" dirty="0" err="1">
                <a:latin typeface="Arial Narrow" panose="020B0606020202030204" pitchFamily="34" charset="0"/>
              </a:rPr>
              <a:t>Bunsiriluck</a:t>
            </a:r>
            <a:r>
              <a:rPr lang="en-GB" sz="4000" dirty="0">
                <a:latin typeface="Arial Narrow" panose="020B0606020202030204" pitchFamily="34" charset="0"/>
              </a:rPr>
              <a:t>, S., (2013). </a:t>
            </a:r>
            <a:r>
              <a:rPr lang="en-GB" sz="4000" i="1" dirty="0">
                <a:latin typeface="Arial Narrow" panose="020B0606020202030204" pitchFamily="34" charset="0"/>
              </a:rPr>
              <a:t>Informed choice? Popular concepts on the use of herbal medicines by women during the menopause</a:t>
            </a:r>
            <a:r>
              <a:rPr lang="en-GB" sz="4000" dirty="0">
                <a:latin typeface="Arial Narrow" panose="020B0606020202030204" pitchFamily="34" charset="0"/>
              </a:rPr>
              <a:t>. [PhD thesis]. Reading: University of Reading. </a:t>
            </a: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Casey, M., Adams, J., </a:t>
            </a:r>
            <a:r>
              <a:rPr lang="en-GB" sz="4000" dirty="0" err="1">
                <a:latin typeface="Arial Narrow" panose="020B0606020202030204" pitchFamily="34" charset="0"/>
              </a:rPr>
              <a:t>Sibbritt</a:t>
            </a:r>
            <a:r>
              <a:rPr lang="en-GB" sz="4000" dirty="0">
                <a:latin typeface="Arial Narrow" panose="020B0606020202030204" pitchFamily="34" charset="0"/>
              </a:rPr>
              <a:t>, D., (2007). An examination of the prescription and dispensing of medicines by Western herbal therapists: a national survey in Australia. </a:t>
            </a:r>
            <a:r>
              <a:rPr lang="en-GB" sz="4000" i="1" dirty="0">
                <a:latin typeface="Arial Narrow" panose="020B0606020202030204" pitchFamily="34" charset="0"/>
              </a:rPr>
              <a:t>Complementary Therapies in Medicine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15</a:t>
            </a:r>
            <a:r>
              <a:rPr lang="en-GB" sz="4000" dirty="0">
                <a:latin typeface="Arial Narrow" panose="020B0606020202030204" pitchFamily="34" charset="0"/>
              </a:rPr>
              <a:t>, (1), 13-20. </a:t>
            </a: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Casey, M., Adams, J., </a:t>
            </a:r>
            <a:r>
              <a:rPr lang="en-GB" sz="4000" dirty="0" err="1">
                <a:latin typeface="Arial Narrow" panose="020B0606020202030204" pitchFamily="34" charset="0"/>
              </a:rPr>
              <a:t>Sibbritt</a:t>
            </a:r>
            <a:r>
              <a:rPr lang="en-GB" sz="4000" dirty="0">
                <a:latin typeface="Arial Narrow" panose="020B0606020202030204" pitchFamily="34" charset="0"/>
              </a:rPr>
              <a:t>, D., (2008). An examination of the clinical practices and perceptions of professional herbalists providing patient care concurrently with conventional medical practice in Australia. </a:t>
            </a:r>
            <a:r>
              <a:rPr lang="en-GB" sz="4000" i="1" dirty="0">
                <a:latin typeface="Arial Narrow" panose="020B0606020202030204" pitchFamily="34" charset="0"/>
              </a:rPr>
              <a:t>Complementary Therapies in Medicine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16</a:t>
            </a:r>
            <a:r>
              <a:rPr lang="en-GB" sz="4000" dirty="0">
                <a:latin typeface="Arial Narrow" panose="020B0606020202030204" pitchFamily="34" charset="0"/>
              </a:rPr>
              <a:t>, (4), 228-232. </a:t>
            </a: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Conway, P., (2011). </a:t>
            </a:r>
            <a:r>
              <a:rPr lang="en-GB" sz="4000" i="1" dirty="0">
                <a:latin typeface="Arial Narrow" panose="020B0606020202030204" pitchFamily="34" charset="0"/>
              </a:rPr>
              <a:t>The Consultation in </a:t>
            </a:r>
            <a:r>
              <a:rPr lang="en-GB" sz="4000" i="1" dirty="0" err="1">
                <a:latin typeface="Arial Narrow" panose="020B0606020202030204" pitchFamily="34" charset="0"/>
              </a:rPr>
              <a:t>Phytotherapy</a:t>
            </a:r>
            <a:r>
              <a:rPr lang="en-GB" sz="4000" i="1" dirty="0">
                <a:latin typeface="Arial Narrow" panose="020B0606020202030204" pitchFamily="34" charset="0"/>
              </a:rPr>
              <a:t>: The Herbal Practitioners Approach to the Patient</a:t>
            </a:r>
            <a:r>
              <a:rPr lang="en-GB" sz="4000" dirty="0">
                <a:latin typeface="Arial Narrow" panose="020B0606020202030204" pitchFamily="34" charset="0"/>
              </a:rPr>
              <a:t>. London: Churchill Livingstone. </a:t>
            </a:r>
          </a:p>
          <a:p>
            <a:pPr marL="0" indent="0">
              <a:buNone/>
            </a:pPr>
            <a:r>
              <a:rPr lang="en-GB" sz="4000" dirty="0" err="1" smtClean="0">
                <a:latin typeface="Arial Narrow" panose="020B0606020202030204" pitchFamily="34" charset="0"/>
              </a:rPr>
              <a:t>Damery</a:t>
            </a:r>
            <a:r>
              <a:rPr lang="en-GB" sz="4000" dirty="0">
                <a:latin typeface="Arial Narrow" panose="020B0606020202030204" pitchFamily="34" charset="0"/>
              </a:rPr>
              <a:t>, S., </a:t>
            </a:r>
            <a:r>
              <a:rPr lang="en-GB" sz="4000" dirty="0" err="1">
                <a:latin typeface="Arial Narrow" panose="020B0606020202030204" pitchFamily="34" charset="0"/>
              </a:rPr>
              <a:t>Gratus</a:t>
            </a:r>
            <a:r>
              <a:rPr lang="en-GB" sz="4000" dirty="0">
                <a:latin typeface="Arial Narrow" panose="020B0606020202030204" pitchFamily="34" charset="0"/>
              </a:rPr>
              <a:t>, C., Grieve, R., </a:t>
            </a:r>
            <a:r>
              <a:rPr lang="en-GB" sz="4000" dirty="0" err="1">
                <a:latin typeface="Arial Narrow" panose="020B0606020202030204" pitchFamily="34" charset="0"/>
              </a:rPr>
              <a:t>Warmington</a:t>
            </a:r>
            <a:r>
              <a:rPr lang="en-GB" sz="4000" dirty="0">
                <a:latin typeface="Arial Narrow" panose="020B0606020202030204" pitchFamily="34" charset="0"/>
              </a:rPr>
              <a:t>, S., Jones, J., Routledge, P., Greenfield, S., </a:t>
            </a:r>
            <a:r>
              <a:rPr lang="en-GB" sz="4000" dirty="0" err="1">
                <a:latin typeface="Arial Narrow" panose="020B0606020202030204" pitchFamily="34" charset="0"/>
              </a:rPr>
              <a:t>Dowswell</a:t>
            </a:r>
            <a:r>
              <a:rPr lang="en-GB" sz="4000" dirty="0">
                <a:latin typeface="Arial Narrow" panose="020B0606020202030204" pitchFamily="34" charset="0"/>
              </a:rPr>
              <a:t>, G., Sherriff, J., Wilson, S., (2011). The use of herbal medicines by people with cancer: a cross-sectional survey. </a:t>
            </a:r>
            <a:r>
              <a:rPr lang="en-GB" sz="4000" i="1" dirty="0">
                <a:latin typeface="Arial Narrow" panose="020B0606020202030204" pitchFamily="34" charset="0"/>
              </a:rPr>
              <a:t>British Journal of Cancer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104</a:t>
            </a:r>
            <a:r>
              <a:rPr lang="en-GB" sz="4000" dirty="0">
                <a:latin typeface="Arial Narrow" panose="020B0606020202030204" pitchFamily="34" charset="0"/>
              </a:rPr>
              <a:t>, (6), 927-933. </a:t>
            </a: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Davis, S., Feldman, S., Taylor, S., (2014). Use of St John’s wort in potentially dangerous combinations. </a:t>
            </a:r>
            <a:r>
              <a:rPr lang="en-GB" sz="4000" i="1" dirty="0">
                <a:latin typeface="Arial Narrow" panose="020B0606020202030204" pitchFamily="34" charset="0"/>
              </a:rPr>
              <a:t>The Journal of Alternative and Complementary Medicine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20</a:t>
            </a:r>
            <a:r>
              <a:rPr lang="en-GB" sz="4000" dirty="0">
                <a:latin typeface="Arial Narrow" panose="020B0606020202030204" pitchFamily="34" charset="0"/>
              </a:rPr>
              <a:t>, (7), 578-579. </a:t>
            </a: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Denham, A., Green, J., </a:t>
            </a:r>
            <a:r>
              <a:rPr lang="en-GB" sz="4000" dirty="0" err="1">
                <a:latin typeface="Arial Narrow" panose="020B0606020202030204" pitchFamily="34" charset="0"/>
              </a:rPr>
              <a:t>Hawkey</a:t>
            </a:r>
            <a:r>
              <a:rPr lang="en-GB" sz="4000" dirty="0">
                <a:latin typeface="Arial Narrow" panose="020B0606020202030204" pitchFamily="34" charset="0"/>
              </a:rPr>
              <a:t>, S., (2011). What’s in the bottle? Prescriptions formulated by medical herbalists in a clinical trial of treatment during the menopause. </a:t>
            </a:r>
            <a:r>
              <a:rPr lang="en-GB" sz="4000" i="1" dirty="0">
                <a:latin typeface="Arial Narrow" panose="020B0606020202030204" pitchFamily="34" charset="0"/>
              </a:rPr>
              <a:t>Journal of Herbal Medicine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1</a:t>
            </a:r>
            <a:r>
              <a:rPr lang="en-GB" sz="4000" dirty="0">
                <a:latin typeface="Arial Narrow" panose="020B0606020202030204" pitchFamily="34" charset="0"/>
              </a:rPr>
              <a:t>, (3-4), 95-101. </a:t>
            </a:r>
          </a:p>
          <a:p>
            <a:pPr marL="0" indent="0">
              <a:buNone/>
            </a:pPr>
            <a:r>
              <a:rPr lang="en-GB" sz="4000" dirty="0" smtClean="0">
                <a:latin typeface="Arial Narrow" panose="020B0606020202030204" pitchFamily="34" charset="0"/>
              </a:rPr>
              <a:t>De </a:t>
            </a:r>
            <a:r>
              <a:rPr lang="en-GB" sz="4000" dirty="0" err="1">
                <a:latin typeface="Arial Narrow" panose="020B0606020202030204" pitchFamily="34" charset="0"/>
              </a:rPr>
              <a:t>Vos</a:t>
            </a:r>
            <a:r>
              <a:rPr lang="en-GB" sz="4000" dirty="0">
                <a:latin typeface="Arial Narrow" panose="020B0606020202030204" pitchFamily="34" charset="0"/>
              </a:rPr>
              <a:t>, P., (2011). European </a:t>
            </a:r>
            <a:r>
              <a:rPr lang="en-GB" sz="4000" dirty="0" err="1">
                <a:latin typeface="Arial Narrow" panose="020B0606020202030204" pitchFamily="34" charset="0"/>
              </a:rPr>
              <a:t>materia</a:t>
            </a:r>
            <a:r>
              <a:rPr lang="en-GB" sz="4000" dirty="0">
                <a:latin typeface="Arial Narrow" panose="020B0606020202030204" pitchFamily="34" charset="0"/>
              </a:rPr>
              <a:t> </a:t>
            </a:r>
            <a:r>
              <a:rPr lang="en-GB" sz="4000" dirty="0" err="1">
                <a:latin typeface="Arial Narrow" panose="020B0606020202030204" pitchFamily="34" charset="0"/>
              </a:rPr>
              <a:t>medica</a:t>
            </a:r>
            <a:r>
              <a:rPr lang="en-GB" sz="4000" dirty="0">
                <a:latin typeface="Arial Narrow" panose="020B0606020202030204" pitchFamily="34" charset="0"/>
              </a:rPr>
              <a:t> in historical texts: longevity of a tradition and implications for future use. </a:t>
            </a:r>
            <a:r>
              <a:rPr lang="en-GB" sz="4000" i="1" dirty="0">
                <a:latin typeface="Arial Narrow" panose="020B0606020202030204" pitchFamily="34" charset="0"/>
              </a:rPr>
              <a:t>Journal of </a:t>
            </a:r>
            <a:r>
              <a:rPr lang="en-GB" sz="4000" i="1" dirty="0" err="1">
                <a:latin typeface="Arial Narrow" panose="020B0606020202030204" pitchFamily="34" charset="0"/>
              </a:rPr>
              <a:t>Ethnopharmacology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132</a:t>
            </a:r>
            <a:r>
              <a:rPr lang="en-GB" sz="4000" dirty="0">
                <a:latin typeface="Arial Narrow" panose="020B0606020202030204" pitchFamily="34" charset="0"/>
              </a:rPr>
              <a:t>, (1), 28-47. </a:t>
            </a:r>
          </a:p>
          <a:p>
            <a:pPr marL="0" indent="0">
              <a:buNone/>
            </a:pPr>
            <a:r>
              <a:rPr lang="en-GB" sz="4000" dirty="0" err="1">
                <a:latin typeface="Arial Narrow" panose="020B0606020202030204" pitchFamily="34" charset="0"/>
              </a:rPr>
              <a:t>Eichhorn</a:t>
            </a:r>
            <a:r>
              <a:rPr lang="en-GB" sz="4000" dirty="0">
                <a:latin typeface="Arial Narrow" panose="020B0606020202030204" pitchFamily="34" charset="0"/>
              </a:rPr>
              <a:t>, T., </a:t>
            </a:r>
            <a:r>
              <a:rPr lang="en-GB" sz="4000" dirty="0" err="1">
                <a:latin typeface="Arial Narrow" panose="020B0606020202030204" pitchFamily="34" charset="0"/>
              </a:rPr>
              <a:t>Greten</a:t>
            </a:r>
            <a:r>
              <a:rPr lang="en-GB" sz="4000" dirty="0">
                <a:latin typeface="Arial Narrow" panose="020B0606020202030204" pitchFamily="34" charset="0"/>
              </a:rPr>
              <a:t>, H., </a:t>
            </a:r>
            <a:r>
              <a:rPr lang="en-GB" sz="4000" dirty="0" err="1">
                <a:latin typeface="Arial Narrow" panose="020B0606020202030204" pitchFamily="34" charset="0"/>
              </a:rPr>
              <a:t>Efferth</a:t>
            </a:r>
            <a:r>
              <a:rPr lang="en-GB" sz="4000" dirty="0">
                <a:latin typeface="Arial Narrow" panose="020B0606020202030204" pitchFamily="34" charset="0"/>
              </a:rPr>
              <a:t>, T., (2011). Self-medication with nutritional supplements and herbal over-the-counter products. </a:t>
            </a:r>
            <a:r>
              <a:rPr lang="en-GB" sz="4000" i="1" dirty="0">
                <a:latin typeface="Arial Narrow" panose="020B0606020202030204" pitchFamily="34" charset="0"/>
              </a:rPr>
              <a:t>Natural Products and Bioprospecting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1</a:t>
            </a:r>
            <a:r>
              <a:rPr lang="en-GB" sz="4000" dirty="0">
                <a:latin typeface="Arial Narrow" panose="020B0606020202030204" pitchFamily="34" charset="0"/>
              </a:rPr>
              <a:t>, (2), 62-70. </a:t>
            </a:r>
          </a:p>
          <a:p>
            <a:pPr marL="0" indent="0">
              <a:buNone/>
            </a:pPr>
            <a:r>
              <a:rPr lang="en-GB" sz="4000" dirty="0" err="1">
                <a:latin typeface="Arial Narrow" panose="020B0606020202030204" pitchFamily="34" charset="0"/>
              </a:rPr>
              <a:t>Eldin</a:t>
            </a:r>
            <a:r>
              <a:rPr lang="en-GB" sz="4000" dirty="0">
                <a:latin typeface="Arial Narrow" panose="020B0606020202030204" pitchFamily="34" charset="0"/>
              </a:rPr>
              <a:t>, S. and </a:t>
            </a:r>
            <a:r>
              <a:rPr lang="en-GB" sz="4000" dirty="0" err="1">
                <a:latin typeface="Arial Narrow" panose="020B0606020202030204" pitchFamily="34" charset="0"/>
              </a:rPr>
              <a:t>Dunford</a:t>
            </a:r>
            <a:r>
              <a:rPr lang="en-GB" sz="4000" dirty="0">
                <a:latin typeface="Arial Narrow" panose="020B0606020202030204" pitchFamily="34" charset="0"/>
              </a:rPr>
              <a:t>, A., (1999). </a:t>
            </a:r>
            <a:r>
              <a:rPr lang="en-GB" sz="4000" i="1" dirty="0">
                <a:latin typeface="Arial Narrow" panose="020B0606020202030204" pitchFamily="34" charset="0"/>
              </a:rPr>
              <a:t>Herbal medicine in primary care</a:t>
            </a:r>
            <a:r>
              <a:rPr lang="en-GB" sz="4000" dirty="0">
                <a:latin typeface="Arial Narrow" panose="020B0606020202030204" pitchFamily="34" charset="0"/>
              </a:rPr>
              <a:t>. Oxford: Butterworth-Heinemann. </a:t>
            </a:r>
          </a:p>
          <a:p>
            <a:pPr marL="0" indent="0">
              <a:buNone/>
            </a:pPr>
            <a:r>
              <a:rPr lang="en-GB" sz="4000" dirty="0" smtClean="0">
                <a:latin typeface="Arial Narrow" panose="020B0606020202030204" pitchFamily="34" charset="0"/>
              </a:rPr>
              <a:t>Evans</a:t>
            </a:r>
            <a:r>
              <a:rPr lang="en-GB" sz="4000" dirty="0">
                <a:latin typeface="Arial Narrow" panose="020B0606020202030204" pitchFamily="34" charset="0"/>
              </a:rPr>
              <a:t>, M., (1993). Herbal medicine expectations and outcome. </a:t>
            </a:r>
            <a:r>
              <a:rPr lang="en-GB" sz="4000" i="1" dirty="0">
                <a:latin typeface="Arial Narrow" panose="020B0606020202030204" pitchFamily="34" charset="0"/>
              </a:rPr>
              <a:t>British Journal of </a:t>
            </a:r>
            <a:r>
              <a:rPr lang="en-GB" sz="4000" i="1" dirty="0" err="1">
                <a:latin typeface="Arial Narrow" panose="020B0606020202030204" pitchFamily="34" charset="0"/>
              </a:rPr>
              <a:t>Phytotherapy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3</a:t>
            </a:r>
            <a:r>
              <a:rPr lang="en-GB" sz="4000" dirty="0">
                <a:latin typeface="Arial Narrow" panose="020B0606020202030204" pitchFamily="34" charset="0"/>
              </a:rPr>
              <a:t>, (2), 81-85. </a:t>
            </a: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Evans, S., (2008). Changing the knowledge base in western herbal medicine. </a:t>
            </a:r>
            <a:r>
              <a:rPr lang="en-GB" sz="4000" i="1" dirty="0">
                <a:latin typeface="Arial Narrow" panose="020B0606020202030204" pitchFamily="34" charset="0"/>
              </a:rPr>
              <a:t>Social Science &amp; Medicine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67</a:t>
            </a:r>
            <a:r>
              <a:rPr lang="en-GB" sz="4000" dirty="0">
                <a:latin typeface="Arial Narrow" panose="020B0606020202030204" pitchFamily="34" charset="0"/>
              </a:rPr>
              <a:t>, (12), 2098-2106. </a:t>
            </a:r>
          </a:p>
          <a:p>
            <a:pPr marL="0" indent="0">
              <a:buNone/>
            </a:pPr>
            <a:r>
              <a:rPr lang="en-GB" sz="4000" dirty="0" err="1" smtClean="0">
                <a:latin typeface="Arial Narrow" panose="020B0606020202030204" pitchFamily="34" charset="0"/>
              </a:rPr>
              <a:t>Firenzuoli</a:t>
            </a:r>
            <a:r>
              <a:rPr lang="en-GB" sz="4000" dirty="0">
                <a:latin typeface="Arial Narrow" panose="020B0606020202030204" pitchFamily="34" charset="0"/>
              </a:rPr>
              <a:t>, F. and Gori, L., (2007). Herbal medicine today: clinical and research issues. </a:t>
            </a:r>
            <a:r>
              <a:rPr lang="en-GB" sz="4000" i="1" dirty="0">
                <a:latin typeface="Arial Narrow" panose="020B0606020202030204" pitchFamily="34" charset="0"/>
              </a:rPr>
              <a:t>Evidence-Based Complementary and Alternative Medicine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4</a:t>
            </a:r>
            <a:r>
              <a:rPr lang="en-GB" sz="4000" dirty="0">
                <a:latin typeface="Arial Narrow" panose="020B0606020202030204" pitchFamily="34" charset="0"/>
              </a:rPr>
              <a:t>, (S1), 37-40. </a:t>
            </a:r>
          </a:p>
          <a:p>
            <a:pPr marL="0" indent="0">
              <a:buNone/>
            </a:pPr>
            <a:r>
              <a:rPr lang="en-GB" sz="4000" dirty="0" smtClean="0">
                <a:latin typeface="Arial Narrow" panose="020B0606020202030204" pitchFamily="34" charset="0"/>
              </a:rPr>
              <a:t>Green</a:t>
            </a:r>
            <a:r>
              <a:rPr lang="en-GB" sz="4000" dirty="0">
                <a:latin typeface="Arial Narrow" panose="020B0606020202030204" pitchFamily="34" charset="0"/>
              </a:rPr>
              <a:t>, J., Denham, A., Ingram, J., </a:t>
            </a:r>
            <a:r>
              <a:rPr lang="en-GB" sz="4000" dirty="0" err="1">
                <a:latin typeface="Arial Narrow" panose="020B0606020202030204" pitchFamily="34" charset="0"/>
              </a:rPr>
              <a:t>Hawkey</a:t>
            </a:r>
            <a:r>
              <a:rPr lang="en-GB" sz="4000" dirty="0">
                <a:latin typeface="Arial Narrow" panose="020B0606020202030204" pitchFamily="34" charset="0"/>
              </a:rPr>
              <a:t>, S., Greenwood, R., (2007). Treatment of menopausal symptoms by qualified herbal practitioners: a prospective, randomized controlled trial. </a:t>
            </a:r>
            <a:r>
              <a:rPr lang="en-GB" sz="4000" i="1" dirty="0">
                <a:latin typeface="Arial Narrow" panose="020B0606020202030204" pitchFamily="34" charset="0"/>
              </a:rPr>
              <a:t>Family Practice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24</a:t>
            </a:r>
            <a:r>
              <a:rPr lang="en-GB" sz="4000" dirty="0">
                <a:latin typeface="Arial Narrow" panose="020B0606020202030204" pitchFamily="34" charset="0"/>
              </a:rPr>
              <a:t>, (5), 468-474. </a:t>
            </a: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Hamblin, L., Laird, A., Parkes, E., Walker, A., (2008). Improved arthritic knee health in a pilot RCT of </a:t>
            </a:r>
            <a:r>
              <a:rPr lang="en-GB" sz="4000" dirty="0" err="1">
                <a:latin typeface="Arial Narrow" panose="020B0606020202030204" pitchFamily="34" charset="0"/>
              </a:rPr>
              <a:t>phytotherapy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i="1" dirty="0">
                <a:latin typeface="Arial Narrow" panose="020B0606020202030204" pitchFamily="34" charset="0"/>
              </a:rPr>
              <a:t>Perspectives in Public Health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128</a:t>
            </a:r>
            <a:r>
              <a:rPr lang="en-GB" sz="4000" dirty="0">
                <a:latin typeface="Arial Narrow" panose="020B0606020202030204" pitchFamily="34" charset="0"/>
              </a:rPr>
              <a:t>, (5), 255-262. </a:t>
            </a: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Hardy, K., Buckley, S., Collins, M., </a:t>
            </a:r>
            <a:r>
              <a:rPr lang="en-GB" sz="4000" dirty="0" err="1">
                <a:latin typeface="Arial Narrow" panose="020B0606020202030204" pitchFamily="34" charset="0"/>
              </a:rPr>
              <a:t>Estairrich</a:t>
            </a:r>
            <a:r>
              <a:rPr lang="en-GB" sz="4000" dirty="0">
                <a:latin typeface="Arial Narrow" panose="020B0606020202030204" pitchFamily="34" charset="0"/>
              </a:rPr>
              <a:t>, A., </a:t>
            </a:r>
            <a:r>
              <a:rPr lang="en-GB" sz="4000" dirty="0" err="1">
                <a:latin typeface="Arial Narrow" panose="020B0606020202030204" pitchFamily="34" charset="0"/>
              </a:rPr>
              <a:t>Brothwell</a:t>
            </a:r>
            <a:r>
              <a:rPr lang="en-GB" sz="4000" dirty="0">
                <a:latin typeface="Arial Narrow" panose="020B0606020202030204" pitchFamily="34" charset="0"/>
              </a:rPr>
              <a:t>, D., Copeland, L., Garcia-</a:t>
            </a:r>
            <a:r>
              <a:rPr lang="en-GB" sz="4000" dirty="0" err="1">
                <a:latin typeface="Arial Narrow" panose="020B0606020202030204" pitchFamily="34" charset="0"/>
              </a:rPr>
              <a:t>Tabernero</a:t>
            </a:r>
            <a:r>
              <a:rPr lang="en-GB" sz="4000" dirty="0">
                <a:latin typeface="Arial Narrow" panose="020B0606020202030204" pitchFamily="34" charset="0"/>
              </a:rPr>
              <a:t>, A., Garcia-Vargas, S., de la </a:t>
            </a:r>
            <a:r>
              <a:rPr lang="en-GB" sz="4000" dirty="0" err="1">
                <a:latin typeface="Arial Narrow" panose="020B0606020202030204" pitchFamily="34" charset="0"/>
              </a:rPr>
              <a:t>Rasilla</a:t>
            </a:r>
            <a:r>
              <a:rPr lang="en-GB" sz="4000" dirty="0">
                <a:latin typeface="Arial Narrow" panose="020B0606020202030204" pitchFamily="34" charset="0"/>
              </a:rPr>
              <a:t>, M., </a:t>
            </a:r>
            <a:r>
              <a:rPr lang="en-GB" sz="4000" dirty="0" err="1">
                <a:latin typeface="Arial Narrow" panose="020B0606020202030204" pitchFamily="34" charset="0"/>
              </a:rPr>
              <a:t>Lalueza</a:t>
            </a:r>
            <a:r>
              <a:rPr lang="en-GB" sz="4000" dirty="0">
                <a:latin typeface="Arial Narrow" panose="020B0606020202030204" pitchFamily="34" charset="0"/>
              </a:rPr>
              <a:t>-Fox, C., </a:t>
            </a:r>
            <a:r>
              <a:rPr lang="en-GB" sz="4000" dirty="0" err="1">
                <a:latin typeface="Arial Narrow" panose="020B0606020202030204" pitchFamily="34" charset="0"/>
              </a:rPr>
              <a:t>Huguet</a:t>
            </a:r>
            <a:r>
              <a:rPr lang="en-GB" sz="4000" dirty="0">
                <a:latin typeface="Arial Narrow" panose="020B0606020202030204" pitchFamily="34" charset="0"/>
              </a:rPr>
              <a:t>, R., </a:t>
            </a:r>
            <a:r>
              <a:rPr lang="en-GB" sz="4000" dirty="0" err="1">
                <a:latin typeface="Arial Narrow" panose="020B0606020202030204" pitchFamily="34" charset="0"/>
              </a:rPr>
              <a:t>Bastir</a:t>
            </a:r>
            <a:r>
              <a:rPr lang="en-GB" sz="4000" dirty="0">
                <a:latin typeface="Arial Narrow" panose="020B0606020202030204" pitchFamily="34" charset="0"/>
              </a:rPr>
              <a:t>, M., Santamaria, D., </a:t>
            </a:r>
            <a:r>
              <a:rPr lang="en-GB" sz="4000" dirty="0" err="1">
                <a:latin typeface="Arial Narrow" panose="020B0606020202030204" pitchFamily="34" charset="0"/>
              </a:rPr>
              <a:t>Madella</a:t>
            </a:r>
            <a:r>
              <a:rPr lang="en-GB" sz="4000" dirty="0">
                <a:latin typeface="Arial Narrow" panose="020B0606020202030204" pitchFamily="34" charset="0"/>
              </a:rPr>
              <a:t>, M., Wilson, J., </a:t>
            </a:r>
            <a:r>
              <a:rPr lang="en-GB" sz="4000" dirty="0" err="1">
                <a:latin typeface="Arial Narrow" panose="020B0606020202030204" pitchFamily="34" charset="0"/>
              </a:rPr>
              <a:t>Fernández</a:t>
            </a:r>
            <a:r>
              <a:rPr lang="en-GB" sz="4000" dirty="0">
                <a:latin typeface="Arial Narrow" panose="020B0606020202030204" pitchFamily="34" charset="0"/>
              </a:rPr>
              <a:t>-Cortés, Á., Rosas, A., (2012). Neanderthal medics? Evidence for food, cooking, and medicinal plants entrapped in dental calculus. </a:t>
            </a:r>
            <a:r>
              <a:rPr lang="en-GB" sz="4000" i="1" dirty="0" err="1">
                <a:latin typeface="Arial Narrow" panose="020B0606020202030204" pitchFamily="34" charset="0"/>
              </a:rPr>
              <a:t>Naturwissenchaften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99</a:t>
            </a:r>
            <a:r>
              <a:rPr lang="en-GB" sz="4000" dirty="0">
                <a:latin typeface="Arial Narrow" panose="020B0606020202030204" pitchFamily="34" charset="0"/>
              </a:rPr>
              <a:t>, (8), 617-626. </a:t>
            </a:r>
          </a:p>
          <a:p>
            <a:pPr marL="0" indent="0">
              <a:buNone/>
            </a:pPr>
            <a:r>
              <a:rPr lang="en-GB" sz="4000" dirty="0" err="1" smtClean="0">
                <a:latin typeface="Arial Narrow" panose="020B0606020202030204" pitchFamily="34" charset="0"/>
              </a:rPr>
              <a:t>Ipsos</a:t>
            </a:r>
            <a:r>
              <a:rPr lang="en-GB" sz="4000" dirty="0" smtClean="0">
                <a:latin typeface="Arial Narrow" panose="020B0606020202030204" pitchFamily="34" charset="0"/>
              </a:rPr>
              <a:t> </a:t>
            </a:r>
            <a:r>
              <a:rPr lang="en-GB" sz="4000" dirty="0">
                <a:latin typeface="Arial Narrow" panose="020B0606020202030204" pitchFamily="34" charset="0"/>
              </a:rPr>
              <a:t>Mori, (2009). </a:t>
            </a:r>
            <a:r>
              <a:rPr lang="en-GB" sz="4000" i="1" dirty="0">
                <a:latin typeface="Arial Narrow" panose="020B0606020202030204" pitchFamily="34" charset="0"/>
              </a:rPr>
              <a:t>Public perceptions of herbal medicines</a:t>
            </a:r>
            <a:r>
              <a:rPr lang="en-GB" sz="4000" dirty="0">
                <a:latin typeface="Arial Narrow" panose="020B0606020202030204" pitchFamily="34" charset="0"/>
              </a:rPr>
              <a:t>. Available from: &lt;http://ipsos-rsl.com/Assets/Docs/Polls/public-perceptions-of-herbal-medicines-report.pdf&gt; [Accessed 23 May 2013] </a:t>
            </a:r>
          </a:p>
          <a:p>
            <a:pPr marL="0" indent="0">
              <a:buNone/>
            </a:pPr>
            <a:r>
              <a:rPr lang="en-GB" sz="4000" dirty="0" smtClean="0">
                <a:latin typeface="Arial Narrow" panose="020B0606020202030204" pitchFamily="34" charset="0"/>
              </a:rPr>
              <a:t>Lin</a:t>
            </a:r>
            <a:r>
              <a:rPr lang="en-GB" sz="4000" dirty="0">
                <a:latin typeface="Arial Narrow" panose="020B0606020202030204" pitchFamily="34" charset="0"/>
              </a:rPr>
              <a:t>, V., McCabe, P., </a:t>
            </a:r>
            <a:r>
              <a:rPr lang="en-GB" sz="4000" dirty="0" err="1">
                <a:latin typeface="Arial Narrow" panose="020B0606020202030204" pitchFamily="34" charset="0"/>
              </a:rPr>
              <a:t>Bensoussan</a:t>
            </a:r>
            <a:r>
              <a:rPr lang="en-GB" sz="4000" dirty="0">
                <a:latin typeface="Arial Narrow" panose="020B0606020202030204" pitchFamily="34" charset="0"/>
              </a:rPr>
              <a:t>, A., Myers, S., Cohen, M., Hill, S., </a:t>
            </a:r>
            <a:r>
              <a:rPr lang="en-GB" sz="4000" dirty="0" err="1">
                <a:latin typeface="Arial Narrow" panose="020B0606020202030204" pitchFamily="34" charset="0"/>
              </a:rPr>
              <a:t>Howse</a:t>
            </a:r>
            <a:r>
              <a:rPr lang="en-GB" sz="4000" dirty="0">
                <a:latin typeface="Arial Narrow" panose="020B0606020202030204" pitchFamily="34" charset="0"/>
              </a:rPr>
              <a:t>, G., (2009). The practice and regulatory requirements of naturopathy and western herbal medicine in Australia. </a:t>
            </a:r>
            <a:r>
              <a:rPr lang="en-GB" sz="4000" i="1" dirty="0">
                <a:latin typeface="Arial Narrow" panose="020B0606020202030204" pitchFamily="34" charset="0"/>
              </a:rPr>
              <a:t>Risk Management and Health Care Policy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2</a:t>
            </a:r>
            <a:r>
              <a:rPr lang="en-GB" sz="4000" dirty="0">
                <a:latin typeface="Arial Narrow" panose="020B0606020202030204" pitchFamily="34" charset="0"/>
              </a:rPr>
              <a:t>, 21-33</a:t>
            </a:r>
            <a:r>
              <a:rPr lang="en-GB" sz="4000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4000" dirty="0" smtClean="0">
                <a:latin typeface="Arial Narrow" panose="020B0606020202030204" pitchFamily="34" charset="0"/>
              </a:rPr>
              <a:t>Little, C., (2006). </a:t>
            </a:r>
            <a:r>
              <a:rPr lang="en-GB" sz="4000" i="1" dirty="0" smtClean="0">
                <a:latin typeface="Arial Narrow" panose="020B0606020202030204" pitchFamily="34" charset="0"/>
              </a:rPr>
              <a:t>Searching for effective health care: a hermeneutic study of traditional herbalism in contemporary British health care</a:t>
            </a:r>
            <a:r>
              <a:rPr lang="en-GB" sz="4000" dirty="0" smtClean="0">
                <a:latin typeface="Arial Narrow" panose="020B0606020202030204" pitchFamily="34" charset="0"/>
              </a:rPr>
              <a:t>. [PhD thesis]. Southampton: University of Southampton. </a:t>
            </a:r>
          </a:p>
          <a:p>
            <a:pPr marL="0" indent="0">
              <a:buNone/>
            </a:pPr>
            <a:r>
              <a:rPr lang="en-GB" sz="4000" dirty="0" smtClean="0">
                <a:latin typeface="Arial Narrow" panose="020B0606020202030204" pitchFamily="34" charset="0"/>
              </a:rPr>
              <a:t>Little, C., (2009). Simply because it works better: exploring motives for the use of medical herbalism in contemporary U.K. health care. </a:t>
            </a:r>
            <a:r>
              <a:rPr lang="en-GB" sz="4000" i="1" dirty="0" smtClean="0">
                <a:latin typeface="Arial Narrow" panose="020B0606020202030204" pitchFamily="34" charset="0"/>
              </a:rPr>
              <a:t>Complementary Therapies in Medicine</a:t>
            </a:r>
            <a:r>
              <a:rPr lang="en-GB" sz="4000" dirty="0" smtClean="0">
                <a:latin typeface="Arial Narrow" panose="020B0606020202030204" pitchFamily="34" charset="0"/>
              </a:rPr>
              <a:t>. </a:t>
            </a:r>
            <a:r>
              <a:rPr lang="en-GB" sz="4000" b="1" dirty="0" smtClean="0">
                <a:latin typeface="Arial Narrow" panose="020B0606020202030204" pitchFamily="34" charset="0"/>
              </a:rPr>
              <a:t>17</a:t>
            </a:r>
            <a:r>
              <a:rPr lang="en-GB" sz="4000" dirty="0" smtClean="0">
                <a:latin typeface="Arial Narrow" panose="020B0606020202030204" pitchFamily="34" charset="0"/>
              </a:rPr>
              <a:t>, (5-6) 300-308. </a:t>
            </a:r>
          </a:p>
          <a:p>
            <a:pPr marL="0" indent="0">
              <a:buNone/>
            </a:pPr>
            <a:r>
              <a:rPr lang="en-GB" sz="4000" dirty="0" smtClean="0">
                <a:latin typeface="Arial Narrow" panose="020B0606020202030204" pitchFamily="34" charset="0"/>
              </a:rPr>
              <a:t> </a:t>
            </a:r>
            <a:endParaRPr lang="en-GB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10439400" cy="89902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Some  More</a:t>
            </a:r>
            <a:r>
              <a:rPr lang="en-GB" sz="3600" baseline="0" dirty="0" smtClean="0"/>
              <a:t> </a:t>
            </a:r>
            <a:r>
              <a:rPr lang="en-GB" sz="3600" dirty="0" smtClean="0"/>
              <a:t>Literature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736462"/>
            <a:ext cx="11038840" cy="58878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4000" dirty="0" smtClean="0">
                <a:latin typeface="Arial Narrow" panose="020B0606020202030204" pitchFamily="34" charset="0"/>
              </a:rPr>
              <a:t>Little</a:t>
            </a:r>
            <a:r>
              <a:rPr lang="en-GB" sz="4000" dirty="0">
                <a:latin typeface="Arial Narrow" panose="020B0606020202030204" pitchFamily="34" charset="0"/>
              </a:rPr>
              <a:t>, C., (2011). Patient expectations of ‘effectiveness’ in health care: an example from medical herbalism. </a:t>
            </a:r>
            <a:r>
              <a:rPr lang="en-GB" sz="4000" i="1" dirty="0">
                <a:latin typeface="Arial Narrow" panose="020B0606020202030204" pitchFamily="34" charset="0"/>
              </a:rPr>
              <a:t>Journal of Clinical Nursing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21</a:t>
            </a:r>
            <a:r>
              <a:rPr lang="en-GB" sz="4000" dirty="0">
                <a:latin typeface="Arial Narrow" panose="020B0606020202030204" pitchFamily="34" charset="0"/>
              </a:rPr>
              <a:t>, (5-6), 718-727. </a:t>
            </a: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Lynch, N. and Berry, D., (2007). Differences in perceived risks and benefits of herbal, over-the-counter conventional, and prescribed conventional, medicines, and the implications of this for the safe and effective use of herbal products. </a:t>
            </a:r>
            <a:r>
              <a:rPr lang="en-GB" sz="4000" i="1" dirty="0">
                <a:latin typeface="Arial Narrow" panose="020B0606020202030204" pitchFamily="34" charset="0"/>
              </a:rPr>
              <a:t>Complementary Therapies in Medicine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15</a:t>
            </a:r>
            <a:r>
              <a:rPr lang="en-GB" sz="4000" dirty="0">
                <a:latin typeface="Arial Narrow" panose="020B0606020202030204" pitchFamily="34" charset="0"/>
              </a:rPr>
              <a:t>, (2), 84-91. </a:t>
            </a: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McCabe, P., (2008). Education in naturopathy and western herbal medicine in Australia: results of a survey of education providers. </a:t>
            </a:r>
            <a:r>
              <a:rPr lang="en-GB" sz="4000" i="1" dirty="0">
                <a:latin typeface="Arial Narrow" panose="020B0606020202030204" pitchFamily="34" charset="0"/>
              </a:rPr>
              <a:t>Complementary Therapies in Clinical Practice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14</a:t>
            </a:r>
            <a:r>
              <a:rPr lang="en-GB" sz="4000" dirty="0">
                <a:latin typeface="Arial Narrow" panose="020B0606020202030204" pitchFamily="34" charset="0"/>
              </a:rPr>
              <a:t>, (3), 168-175.</a:t>
            </a:r>
          </a:p>
          <a:p>
            <a:pPr marL="0" indent="0">
              <a:buNone/>
            </a:pPr>
            <a:r>
              <a:rPr lang="en-GB" sz="4000" dirty="0" err="1" smtClean="0">
                <a:latin typeface="Arial Narrow" panose="020B0606020202030204" pitchFamily="34" charset="0"/>
              </a:rPr>
              <a:t>Nissen</a:t>
            </a:r>
            <a:r>
              <a:rPr lang="en-GB" sz="4000" dirty="0">
                <a:latin typeface="Arial Narrow" panose="020B0606020202030204" pitchFamily="34" charset="0"/>
              </a:rPr>
              <a:t>, N., (2008). </a:t>
            </a:r>
            <a:r>
              <a:rPr lang="en-GB" sz="4000" i="1" dirty="0">
                <a:latin typeface="Arial Narrow" panose="020B0606020202030204" pitchFamily="34" charset="0"/>
              </a:rPr>
              <a:t>Herbal healthcare and processes of change: an ethnographic study of women’s contemporary practice and use of western herbal medicine</a:t>
            </a:r>
            <a:r>
              <a:rPr lang="en-GB" sz="4000" dirty="0">
                <a:latin typeface="Arial Narrow" panose="020B0606020202030204" pitchFamily="34" charset="0"/>
              </a:rPr>
              <a:t>. [PhD thesis]. Milton Keynes: Open University. </a:t>
            </a:r>
          </a:p>
          <a:p>
            <a:pPr marL="0" indent="0">
              <a:buNone/>
            </a:pPr>
            <a:r>
              <a:rPr lang="en-GB" sz="4000" dirty="0" err="1">
                <a:latin typeface="Arial Narrow" panose="020B0606020202030204" pitchFamily="34" charset="0"/>
              </a:rPr>
              <a:t>Nissen</a:t>
            </a:r>
            <a:r>
              <a:rPr lang="en-GB" sz="4000" dirty="0">
                <a:latin typeface="Arial Narrow" panose="020B0606020202030204" pitchFamily="34" charset="0"/>
              </a:rPr>
              <a:t>, N., (2010). Practitioners of western herbal medicine and their practice in the UK: beginning to sketch the profession. </a:t>
            </a:r>
            <a:r>
              <a:rPr lang="en-GB" sz="4000" i="1" dirty="0">
                <a:latin typeface="Arial Narrow" panose="020B0606020202030204" pitchFamily="34" charset="0"/>
              </a:rPr>
              <a:t>Complementary Therapies in Clinical Practice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16</a:t>
            </a:r>
            <a:r>
              <a:rPr lang="en-GB" sz="4000" dirty="0">
                <a:latin typeface="Arial Narrow" panose="020B0606020202030204" pitchFamily="34" charset="0"/>
              </a:rPr>
              <a:t>, 181-186. </a:t>
            </a:r>
          </a:p>
          <a:p>
            <a:pPr marL="0" indent="0">
              <a:buNone/>
            </a:pPr>
            <a:r>
              <a:rPr lang="en-GB" sz="4000" dirty="0" err="1">
                <a:latin typeface="Arial Narrow" panose="020B0606020202030204" pitchFamily="34" charset="0"/>
              </a:rPr>
              <a:t>Nissen</a:t>
            </a:r>
            <a:r>
              <a:rPr lang="en-GB" sz="4000" dirty="0">
                <a:latin typeface="Arial Narrow" panose="020B0606020202030204" pitchFamily="34" charset="0"/>
              </a:rPr>
              <a:t>, N., (2011). Perspectives on holism in the contemporary practice of Western herbal medicine in the UK. </a:t>
            </a:r>
            <a:r>
              <a:rPr lang="en-GB" sz="4000" i="1" dirty="0">
                <a:latin typeface="Arial Narrow" panose="020B0606020202030204" pitchFamily="34" charset="0"/>
              </a:rPr>
              <a:t>Journal of Herbal Medicine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1</a:t>
            </a:r>
            <a:r>
              <a:rPr lang="en-GB" sz="4000" dirty="0">
                <a:latin typeface="Arial Narrow" panose="020B0606020202030204" pitchFamily="34" charset="0"/>
              </a:rPr>
              <a:t>, (3-4), 76-82. </a:t>
            </a:r>
          </a:p>
          <a:p>
            <a:pPr marL="0" indent="0">
              <a:buNone/>
            </a:pPr>
            <a:r>
              <a:rPr lang="en-GB" sz="4000" dirty="0" err="1">
                <a:latin typeface="Arial Narrow" panose="020B0606020202030204" pitchFamily="34" charset="0"/>
              </a:rPr>
              <a:t>Nissen</a:t>
            </a:r>
            <a:r>
              <a:rPr lang="en-GB" sz="4000" dirty="0">
                <a:latin typeface="Arial Narrow" panose="020B0606020202030204" pitchFamily="34" charset="0"/>
              </a:rPr>
              <a:t>, N., (2013). Women’s bodies and women’s lives in western herbal medicine in the UK. </a:t>
            </a:r>
            <a:r>
              <a:rPr lang="en-GB" sz="4000" i="1" dirty="0">
                <a:latin typeface="Arial Narrow" panose="020B0606020202030204" pitchFamily="34" charset="0"/>
              </a:rPr>
              <a:t>Medical Anthropology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32</a:t>
            </a:r>
            <a:r>
              <a:rPr lang="en-GB" sz="4000" dirty="0">
                <a:latin typeface="Arial Narrow" panose="020B0606020202030204" pitchFamily="34" charset="0"/>
              </a:rPr>
              <a:t>, (1), 75-91. </a:t>
            </a:r>
          </a:p>
          <a:p>
            <a:pPr marL="0" indent="0">
              <a:buNone/>
            </a:pPr>
            <a:r>
              <a:rPr lang="en-GB" sz="4000" dirty="0" err="1">
                <a:latin typeface="Arial Narrow" panose="020B0606020202030204" pitchFamily="34" charset="0"/>
              </a:rPr>
              <a:t>Nissen</a:t>
            </a:r>
            <a:r>
              <a:rPr lang="en-GB" sz="4000" dirty="0">
                <a:latin typeface="Arial Narrow" panose="020B0606020202030204" pitchFamily="34" charset="0"/>
              </a:rPr>
              <a:t>, N., (2015). Naturalness as an ethical stance: idea(l)s and practices of care in western herbal medicine in the UK. </a:t>
            </a:r>
            <a:r>
              <a:rPr lang="en-GB" sz="4000" i="1" dirty="0">
                <a:latin typeface="Arial Narrow" panose="020B0606020202030204" pitchFamily="34" charset="0"/>
              </a:rPr>
              <a:t>Anthropology &amp; Medicine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dirty="0" err="1">
                <a:latin typeface="Arial Narrow" panose="020B0606020202030204" pitchFamily="34" charset="0"/>
              </a:rPr>
              <a:t>doi</a:t>
            </a:r>
            <a:r>
              <a:rPr lang="en-GB" sz="4000" dirty="0">
                <a:latin typeface="Arial Narrow" panose="020B0606020202030204" pitchFamily="34" charset="0"/>
              </a:rPr>
              <a:t>: 10.1080/13648470.2015.1043789 </a:t>
            </a:r>
          </a:p>
          <a:p>
            <a:pPr marL="0" indent="0">
              <a:buNone/>
            </a:pPr>
            <a:r>
              <a:rPr lang="en-GB" sz="4000" dirty="0" err="1">
                <a:latin typeface="Arial Narrow" panose="020B0606020202030204" pitchFamily="34" charset="0"/>
              </a:rPr>
              <a:t>Nissen</a:t>
            </a:r>
            <a:r>
              <a:rPr lang="en-GB" sz="4000" dirty="0">
                <a:latin typeface="Arial Narrow" panose="020B0606020202030204" pitchFamily="34" charset="0"/>
              </a:rPr>
              <a:t>, N. and Evans, S., (2012). Exploring the practice and use of Western herbal medicine: perspectives from the social science literature. </a:t>
            </a:r>
            <a:r>
              <a:rPr lang="en-GB" sz="4000" i="1" dirty="0">
                <a:latin typeface="Arial Narrow" panose="020B0606020202030204" pitchFamily="34" charset="0"/>
              </a:rPr>
              <a:t>Journal of Herbal Medicine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2</a:t>
            </a:r>
            <a:r>
              <a:rPr lang="en-GB" sz="4000" dirty="0">
                <a:latin typeface="Arial Narrow" panose="020B0606020202030204" pitchFamily="34" charset="0"/>
              </a:rPr>
              <a:t>, (1), 6-15. </a:t>
            </a:r>
          </a:p>
          <a:p>
            <a:pPr marL="0" indent="0">
              <a:buNone/>
            </a:pPr>
            <a:r>
              <a:rPr lang="en-GB" sz="4000" dirty="0" err="1" smtClean="0">
                <a:latin typeface="Arial Narrow" panose="020B0606020202030204" pitchFamily="34" charset="0"/>
              </a:rPr>
              <a:t>Pirotta</a:t>
            </a:r>
            <a:r>
              <a:rPr lang="en-GB" sz="4000" dirty="0">
                <a:latin typeface="Arial Narrow" panose="020B0606020202030204" pitchFamily="34" charset="0"/>
              </a:rPr>
              <a:t>, M., Willis, K., Carter, M., </a:t>
            </a:r>
            <a:r>
              <a:rPr lang="en-GB" sz="4000" dirty="0" err="1">
                <a:latin typeface="Arial Narrow" panose="020B0606020202030204" pitchFamily="34" charset="0"/>
              </a:rPr>
              <a:t>Forsdike</a:t>
            </a:r>
            <a:r>
              <a:rPr lang="en-GB" sz="4000" dirty="0">
                <a:latin typeface="Arial Narrow" panose="020B0606020202030204" pitchFamily="34" charset="0"/>
              </a:rPr>
              <a:t>, K., Newton, D., Gunn, J., (2014). ‘Less like a drug than a drug’: the use of St John’s wort among people who self-identify as having depression and/or anxiety symptoms. </a:t>
            </a:r>
            <a:r>
              <a:rPr lang="en-GB" sz="4000" i="1" dirty="0">
                <a:latin typeface="Arial Narrow" panose="020B0606020202030204" pitchFamily="34" charset="0"/>
              </a:rPr>
              <a:t>Complementary Therapies in Medicine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22</a:t>
            </a:r>
            <a:r>
              <a:rPr lang="en-GB" sz="4000" dirty="0">
                <a:latin typeface="Arial Narrow" panose="020B0606020202030204" pitchFamily="34" charset="0"/>
              </a:rPr>
              <a:t>, (5), 870-876. </a:t>
            </a:r>
          </a:p>
          <a:p>
            <a:pPr marL="0" indent="0">
              <a:buNone/>
            </a:pPr>
            <a:r>
              <a:rPr lang="en-GB" sz="4000" dirty="0" err="1" smtClean="0">
                <a:latin typeface="Arial Narrow" panose="020B0606020202030204" pitchFamily="34" charset="0"/>
              </a:rPr>
              <a:t>Posadzki</a:t>
            </a:r>
            <a:r>
              <a:rPr lang="en-GB" sz="4000" dirty="0">
                <a:latin typeface="Arial Narrow" panose="020B0606020202030204" pitchFamily="34" charset="0"/>
              </a:rPr>
              <a:t>, P., Watson, L., </a:t>
            </a:r>
            <a:r>
              <a:rPr lang="en-GB" sz="4000" dirty="0" err="1">
                <a:latin typeface="Arial Narrow" panose="020B0606020202030204" pitchFamily="34" charset="0"/>
              </a:rPr>
              <a:t>Alotaibi</a:t>
            </a:r>
            <a:r>
              <a:rPr lang="en-GB" sz="4000" dirty="0">
                <a:latin typeface="Arial Narrow" panose="020B0606020202030204" pitchFamily="34" charset="0"/>
              </a:rPr>
              <a:t>, A., Ernst, E., (2013). Prevalence of herbal medicine use by UK patients/consumers: a systematic review of surveys. </a:t>
            </a:r>
            <a:r>
              <a:rPr lang="en-GB" sz="4000" i="1" dirty="0">
                <a:latin typeface="Arial Narrow" panose="020B0606020202030204" pitchFamily="34" charset="0"/>
              </a:rPr>
              <a:t>Focus on Alternative and Complementary Therapies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18</a:t>
            </a:r>
            <a:r>
              <a:rPr lang="en-GB" sz="4000" dirty="0">
                <a:latin typeface="Arial Narrow" panose="020B0606020202030204" pitchFamily="34" charset="0"/>
              </a:rPr>
              <a:t>, (1), 19-26. </a:t>
            </a: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Rooney, S. and </a:t>
            </a:r>
            <a:r>
              <a:rPr lang="en-GB" sz="4000" dirty="0" err="1">
                <a:latin typeface="Arial Narrow" panose="020B0606020202030204" pitchFamily="34" charset="0"/>
              </a:rPr>
              <a:t>Pendry</a:t>
            </a:r>
            <a:r>
              <a:rPr lang="en-GB" sz="4000" dirty="0">
                <a:latin typeface="Arial Narrow" panose="020B0606020202030204" pitchFamily="34" charset="0"/>
              </a:rPr>
              <a:t>, B., (2014). </a:t>
            </a:r>
            <a:r>
              <a:rPr lang="en-GB" sz="4000" dirty="0" err="1">
                <a:latin typeface="Arial Narrow" panose="020B0606020202030204" pitchFamily="34" charset="0"/>
              </a:rPr>
              <a:t>Phytotherapy</a:t>
            </a:r>
            <a:r>
              <a:rPr lang="en-GB" sz="4000" dirty="0">
                <a:latin typeface="Arial Narrow" panose="020B0606020202030204" pitchFamily="34" charset="0"/>
              </a:rPr>
              <a:t> for polycystic ovarian syndrome: a review of the literature and evaluation of practitioners’ experiences. </a:t>
            </a:r>
            <a:r>
              <a:rPr lang="en-GB" sz="4000" i="1" dirty="0">
                <a:latin typeface="Arial Narrow" panose="020B0606020202030204" pitchFamily="34" charset="0"/>
              </a:rPr>
              <a:t>Journal of Herbal Medicine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4</a:t>
            </a:r>
            <a:r>
              <a:rPr lang="en-GB" sz="4000" dirty="0">
                <a:latin typeface="Arial Narrow" panose="020B0606020202030204" pitchFamily="34" charset="0"/>
              </a:rPr>
              <a:t>, (3), 159-171. </a:t>
            </a: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Solomon, D, Adams, J., Graves, N., (2013). Economic evaluation of St. John’s wort (</a:t>
            </a:r>
            <a:r>
              <a:rPr lang="en-GB" sz="4000" i="1" dirty="0" err="1">
                <a:latin typeface="Arial Narrow" panose="020B0606020202030204" pitchFamily="34" charset="0"/>
              </a:rPr>
              <a:t>Hypericum</a:t>
            </a:r>
            <a:r>
              <a:rPr lang="en-GB" sz="4000" i="1" dirty="0">
                <a:latin typeface="Arial Narrow" panose="020B0606020202030204" pitchFamily="34" charset="0"/>
              </a:rPr>
              <a:t> </a:t>
            </a:r>
            <a:r>
              <a:rPr lang="en-GB" sz="4000" i="1" dirty="0" err="1">
                <a:latin typeface="Arial Narrow" panose="020B0606020202030204" pitchFamily="34" charset="0"/>
              </a:rPr>
              <a:t>perforatum</a:t>
            </a:r>
            <a:r>
              <a:rPr lang="en-GB" sz="4000" dirty="0">
                <a:latin typeface="Arial Narrow" panose="020B0606020202030204" pitchFamily="34" charset="0"/>
              </a:rPr>
              <a:t>) for the treatment of mild to moderate depression. </a:t>
            </a:r>
            <a:r>
              <a:rPr lang="en-GB" sz="4000" i="1" dirty="0">
                <a:latin typeface="Arial Narrow" panose="020B0606020202030204" pitchFamily="34" charset="0"/>
              </a:rPr>
              <a:t>Journal of Affective Disorders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148</a:t>
            </a:r>
            <a:r>
              <a:rPr lang="en-GB" sz="4000" dirty="0">
                <a:latin typeface="Arial Narrow" panose="020B0606020202030204" pitchFamily="34" charset="0"/>
              </a:rPr>
              <a:t>, (2-3), 228-234. </a:t>
            </a: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Stewart, C., (2010). </a:t>
            </a:r>
            <a:r>
              <a:rPr lang="en-GB" sz="4000" i="1" dirty="0">
                <a:latin typeface="Arial Narrow" panose="020B0606020202030204" pitchFamily="34" charset="0"/>
              </a:rPr>
              <a:t>Hermeneutical phenomenology: girls with Asperger's syndrome and anxiety and western herbal medicine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Unpublished PhD thesis – Napier University, Edinburgh. </a:t>
            </a:r>
            <a:endParaRPr lang="en-GB" sz="4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GB" sz="4000" dirty="0" err="1" smtClean="0">
                <a:latin typeface="Arial Narrow" panose="020B0606020202030204" pitchFamily="34" charset="0"/>
              </a:rPr>
              <a:t>Tobyn</a:t>
            </a:r>
            <a:r>
              <a:rPr lang="en-GB" sz="4000" dirty="0">
                <a:latin typeface="Arial Narrow" panose="020B0606020202030204" pitchFamily="34" charset="0"/>
              </a:rPr>
              <a:t>, G., Denham, A., </a:t>
            </a:r>
            <a:r>
              <a:rPr lang="en-GB" sz="4000" dirty="0" err="1">
                <a:latin typeface="Arial Narrow" panose="020B0606020202030204" pitchFamily="34" charset="0"/>
              </a:rPr>
              <a:t>Whitelegg</a:t>
            </a:r>
            <a:r>
              <a:rPr lang="en-GB" sz="4000" dirty="0">
                <a:latin typeface="Arial Narrow" panose="020B0606020202030204" pitchFamily="34" charset="0"/>
              </a:rPr>
              <a:t>, M., (2011). </a:t>
            </a:r>
            <a:r>
              <a:rPr lang="en-GB" sz="4000" i="1" dirty="0">
                <a:latin typeface="Arial Narrow" panose="020B0606020202030204" pitchFamily="34" charset="0"/>
              </a:rPr>
              <a:t>The western herbal tradition: 2000 years of medicinal plant knowledge</a:t>
            </a:r>
            <a:r>
              <a:rPr lang="en-GB" sz="4000" dirty="0">
                <a:latin typeface="Arial Narrow" panose="020B0606020202030204" pitchFamily="34" charset="0"/>
              </a:rPr>
              <a:t>. Edinburgh: Churchill Livingstone. </a:t>
            </a: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Van Die, M., (2011). </a:t>
            </a:r>
            <a:r>
              <a:rPr lang="en-GB" sz="4000" dirty="0" err="1">
                <a:latin typeface="Arial Narrow" panose="020B0606020202030204" pitchFamily="34" charset="0"/>
              </a:rPr>
              <a:t>Phytotherapeutic</a:t>
            </a:r>
            <a:r>
              <a:rPr lang="en-GB" sz="4000" dirty="0">
                <a:latin typeface="Arial Narrow" panose="020B0606020202030204" pitchFamily="34" charset="0"/>
              </a:rPr>
              <a:t> treatments for menopause related symptoms. </a:t>
            </a:r>
            <a:r>
              <a:rPr lang="en-GB" sz="4000" i="1" dirty="0">
                <a:latin typeface="Arial Narrow" panose="020B0606020202030204" pitchFamily="34" charset="0"/>
              </a:rPr>
              <a:t>Australian Journal of Medical Herbalism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23</a:t>
            </a:r>
            <a:r>
              <a:rPr lang="en-GB" sz="4000" dirty="0">
                <a:latin typeface="Arial Narrow" panose="020B0606020202030204" pitchFamily="34" charset="0"/>
              </a:rPr>
              <a:t>, (2), 59-66. </a:t>
            </a: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Van Marie, E., (2002</a:t>
            </a:r>
            <a:r>
              <a:rPr lang="en-GB" sz="4000" i="1" dirty="0">
                <a:latin typeface="Arial Narrow" panose="020B0606020202030204" pitchFamily="34" charset="0"/>
              </a:rPr>
              <a:t>). Re-presenting herbal medicine as </a:t>
            </a:r>
            <a:r>
              <a:rPr lang="en-GB" sz="4000" i="1" dirty="0" err="1">
                <a:latin typeface="Arial Narrow" panose="020B0606020202030204" pitchFamily="34" charset="0"/>
              </a:rPr>
              <a:t>phytotherapy</a:t>
            </a:r>
            <a:r>
              <a:rPr lang="en-GB" sz="4000" i="1" dirty="0">
                <a:latin typeface="Arial Narrow" panose="020B0606020202030204" pitchFamily="34" charset="0"/>
              </a:rPr>
              <a:t>: a strategy of </a:t>
            </a:r>
            <a:r>
              <a:rPr lang="en-GB" sz="4000" i="1" dirty="0" err="1">
                <a:latin typeface="Arial Narrow" panose="020B0606020202030204" pitchFamily="34" charset="0"/>
              </a:rPr>
              <a:t>professionalisation</a:t>
            </a:r>
            <a:r>
              <a:rPr lang="en-GB" sz="4000" i="1" dirty="0">
                <a:latin typeface="Arial Narrow" panose="020B0606020202030204" pitchFamily="34" charset="0"/>
              </a:rPr>
              <a:t> through the formation of a 'scientific' medicine</a:t>
            </a:r>
            <a:r>
              <a:rPr lang="en-GB" sz="4000" dirty="0">
                <a:latin typeface="Arial Narrow" panose="020B0606020202030204" pitchFamily="34" charset="0"/>
              </a:rPr>
              <a:t>. Unpublished PhD thesis – University of Leeds, Leeds. </a:t>
            </a:r>
          </a:p>
          <a:p>
            <a:pPr marL="0" indent="0">
              <a:buNone/>
            </a:pPr>
            <a:r>
              <a:rPr lang="en-GB" sz="4000" dirty="0" smtClean="0">
                <a:latin typeface="Arial Narrow" panose="020B0606020202030204" pitchFamily="34" charset="0"/>
              </a:rPr>
              <a:t>Vickers</a:t>
            </a:r>
            <a:r>
              <a:rPr lang="en-GB" sz="4000" dirty="0">
                <a:latin typeface="Arial Narrow" panose="020B0606020202030204" pitchFamily="34" charset="0"/>
              </a:rPr>
              <a:t>, K., Jolly, K., Greenfield, S., (2006). Herbal medicine: women’s views, knowledge and interaction with doctors: a qualitative study. </a:t>
            </a:r>
            <a:r>
              <a:rPr lang="en-GB" sz="4000" i="1" dirty="0">
                <a:latin typeface="Arial Narrow" panose="020B0606020202030204" pitchFamily="34" charset="0"/>
              </a:rPr>
              <a:t>BMC Complementary and Alternative Medicine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6</a:t>
            </a:r>
            <a:r>
              <a:rPr lang="en-GB" sz="4000" dirty="0">
                <a:latin typeface="Arial Narrow" panose="020B0606020202030204" pitchFamily="34" charset="0"/>
              </a:rPr>
              <a:t>, (7 December), 40-48. </a:t>
            </a: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Wahlberg, A., (2010). Rescuing folk remedies: </a:t>
            </a:r>
            <a:r>
              <a:rPr lang="en-GB" sz="4000" dirty="0" err="1">
                <a:latin typeface="Arial Narrow" panose="020B0606020202030204" pitchFamily="34" charset="0"/>
              </a:rPr>
              <a:t>ethnoknowledge</a:t>
            </a:r>
            <a:r>
              <a:rPr lang="en-GB" sz="4000" dirty="0">
                <a:latin typeface="Arial Narrow" panose="020B0606020202030204" pitchFamily="34" charset="0"/>
              </a:rPr>
              <a:t> and the reinvention of indigenous herbal medicine in Britain. In: Moore, R. and McClean, S., (eds.) </a:t>
            </a:r>
            <a:r>
              <a:rPr lang="en-GB" sz="4000" i="1" dirty="0">
                <a:latin typeface="Arial Narrow" panose="020B0606020202030204" pitchFamily="34" charset="0"/>
              </a:rPr>
              <a:t>Folk healing and health care practices in Britain and Ireland: stethoscopes, wands and crystals</a:t>
            </a:r>
            <a:r>
              <a:rPr lang="en-GB" sz="4000" dirty="0">
                <a:latin typeface="Arial Narrow" panose="020B0606020202030204" pitchFamily="34" charset="0"/>
              </a:rPr>
              <a:t>. New York: </a:t>
            </a:r>
            <a:r>
              <a:rPr lang="en-GB" sz="4000" dirty="0" err="1">
                <a:latin typeface="Arial Narrow" panose="020B0606020202030204" pitchFamily="34" charset="0"/>
              </a:rPr>
              <a:t>Berghahn</a:t>
            </a:r>
            <a:r>
              <a:rPr lang="en-GB" sz="4000" dirty="0">
                <a:latin typeface="Arial Narrow" panose="020B0606020202030204" pitchFamily="34" charset="0"/>
              </a:rPr>
              <a:t> Books, pp. 130-155. </a:t>
            </a: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Walker, A., (2006). Herbal medicine: the science of the art. </a:t>
            </a:r>
            <a:r>
              <a:rPr lang="en-GB" sz="4000" i="1" dirty="0">
                <a:latin typeface="Arial Narrow" panose="020B0606020202030204" pitchFamily="34" charset="0"/>
              </a:rPr>
              <a:t>Proceedings of the Nutrition Society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65</a:t>
            </a:r>
            <a:r>
              <a:rPr lang="en-GB" sz="4000" dirty="0">
                <a:latin typeface="Arial Narrow" panose="020B0606020202030204" pitchFamily="34" charset="0"/>
              </a:rPr>
              <a:t>, (2), 145-152. </a:t>
            </a: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Walker, D., (2015). </a:t>
            </a:r>
            <a:r>
              <a:rPr lang="en-GB" sz="4000" i="1" dirty="0">
                <a:latin typeface="Arial Narrow" panose="020B0606020202030204" pitchFamily="34" charset="0"/>
              </a:rPr>
              <a:t>Regulation of herbal medicines and practitioners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dirty="0" smtClean="0">
                <a:latin typeface="Arial Narrow" panose="020B0606020202030204" pitchFamily="34" charset="0"/>
              </a:rPr>
              <a:t>_</a:t>
            </a:r>
            <a:endParaRPr lang="en-GB" sz="4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Watkins, F., </a:t>
            </a:r>
            <a:r>
              <a:rPr lang="en-GB" sz="4000" dirty="0" err="1">
                <a:latin typeface="Arial Narrow" panose="020B0606020202030204" pitchFamily="34" charset="0"/>
              </a:rPr>
              <a:t>Pendry</a:t>
            </a:r>
            <a:r>
              <a:rPr lang="en-GB" sz="4000" dirty="0">
                <a:latin typeface="Arial Narrow" panose="020B0606020202030204" pitchFamily="34" charset="0"/>
              </a:rPr>
              <a:t>, B., Corcoran, O., Sanchez-Medina, A., (2011). Anglo-Saxon pharmacopoeia revisited: a potential treasure in drug discovery. </a:t>
            </a:r>
            <a:r>
              <a:rPr lang="en-GB" sz="4000" i="1" dirty="0">
                <a:latin typeface="Arial Narrow" panose="020B0606020202030204" pitchFamily="34" charset="0"/>
              </a:rPr>
              <a:t>Drug Discovery Today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16</a:t>
            </a:r>
            <a:r>
              <a:rPr lang="en-GB" sz="4000" dirty="0">
                <a:latin typeface="Arial Narrow" panose="020B0606020202030204" pitchFamily="34" charset="0"/>
              </a:rPr>
              <a:t>, (23-24), 1069-1075. </a:t>
            </a:r>
          </a:p>
          <a:p>
            <a:pPr marL="0" indent="0">
              <a:buNone/>
            </a:pPr>
            <a:r>
              <a:rPr lang="en-GB" sz="4000" dirty="0">
                <a:latin typeface="Arial Narrow" panose="020B0606020202030204" pitchFamily="34" charset="0"/>
              </a:rPr>
              <a:t>World Health Organisation, (2013). </a:t>
            </a:r>
            <a:r>
              <a:rPr lang="en-GB" sz="4000" i="1" dirty="0">
                <a:latin typeface="Arial Narrow" panose="020B0606020202030204" pitchFamily="34" charset="0"/>
              </a:rPr>
              <a:t>WHO traditional medicine strategy 2014-2023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dirty="0" err="1" smtClean="0">
                <a:latin typeface="Arial Narrow" panose="020B0606020202030204" pitchFamily="34" charset="0"/>
              </a:rPr>
              <a:t>Zeylstra</a:t>
            </a:r>
            <a:r>
              <a:rPr lang="en-GB" sz="4000" dirty="0">
                <a:latin typeface="Arial Narrow" panose="020B0606020202030204" pitchFamily="34" charset="0"/>
              </a:rPr>
              <a:t>, H., (1995). Posology in herbal medicine. </a:t>
            </a:r>
            <a:r>
              <a:rPr lang="en-GB" sz="4000" i="1" dirty="0">
                <a:latin typeface="Arial Narrow" panose="020B0606020202030204" pitchFamily="34" charset="0"/>
              </a:rPr>
              <a:t>British Journal of </a:t>
            </a:r>
            <a:r>
              <a:rPr lang="en-GB" sz="4000" i="1" dirty="0" err="1">
                <a:latin typeface="Arial Narrow" panose="020B0606020202030204" pitchFamily="34" charset="0"/>
              </a:rPr>
              <a:t>Phytotherapy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4</a:t>
            </a:r>
            <a:r>
              <a:rPr lang="en-GB" sz="4000" dirty="0">
                <a:latin typeface="Arial Narrow" panose="020B0606020202030204" pitchFamily="34" charset="0"/>
              </a:rPr>
              <a:t>, (2), 87-93. </a:t>
            </a:r>
          </a:p>
          <a:p>
            <a:pPr marL="0" indent="0">
              <a:buNone/>
            </a:pPr>
            <a:r>
              <a:rPr lang="en-GB" sz="4000" dirty="0" err="1">
                <a:latin typeface="Arial Narrow" panose="020B0606020202030204" pitchFamily="34" charset="0"/>
              </a:rPr>
              <a:t>Zick</a:t>
            </a:r>
            <a:r>
              <a:rPr lang="en-GB" sz="4000" dirty="0">
                <a:latin typeface="Arial Narrow" panose="020B0606020202030204" pitchFamily="34" charset="0"/>
              </a:rPr>
              <a:t>, S., </a:t>
            </a:r>
            <a:r>
              <a:rPr lang="en-GB" sz="4000" dirty="0" err="1">
                <a:latin typeface="Arial Narrow" panose="020B0606020202030204" pitchFamily="34" charset="0"/>
              </a:rPr>
              <a:t>Schwabl</a:t>
            </a:r>
            <a:r>
              <a:rPr lang="en-GB" sz="4000" dirty="0">
                <a:latin typeface="Arial Narrow" panose="020B0606020202030204" pitchFamily="34" charset="0"/>
              </a:rPr>
              <a:t>, H., Flower, A., Lac, D., Chakraborty, B., </a:t>
            </a:r>
            <a:r>
              <a:rPr lang="en-GB" sz="4000" dirty="0" err="1">
                <a:latin typeface="Arial Narrow" panose="020B0606020202030204" pitchFamily="34" charset="0"/>
              </a:rPr>
              <a:t>Hirschkorn</a:t>
            </a:r>
            <a:r>
              <a:rPr lang="en-GB" sz="4000" dirty="0">
                <a:latin typeface="Arial Narrow" panose="020B0606020202030204" pitchFamily="34" charset="0"/>
              </a:rPr>
              <a:t>, K., (2009). Unique aspects of herbal whole system research. </a:t>
            </a:r>
            <a:r>
              <a:rPr lang="en-GB" sz="4000" i="1" dirty="0">
                <a:latin typeface="Arial Narrow" panose="020B0606020202030204" pitchFamily="34" charset="0"/>
              </a:rPr>
              <a:t>Explore (NY)</a:t>
            </a:r>
            <a:r>
              <a:rPr lang="en-GB" sz="4000" dirty="0">
                <a:latin typeface="Arial Narrow" panose="020B0606020202030204" pitchFamily="34" charset="0"/>
              </a:rPr>
              <a:t>. </a:t>
            </a:r>
            <a:r>
              <a:rPr lang="en-GB" sz="4000" b="1" dirty="0">
                <a:latin typeface="Arial Narrow" panose="020B0606020202030204" pitchFamily="34" charset="0"/>
              </a:rPr>
              <a:t>5</a:t>
            </a:r>
            <a:r>
              <a:rPr lang="en-GB" sz="4000" dirty="0">
                <a:latin typeface="Arial Narrow" panose="020B0606020202030204" pitchFamily="34" charset="0"/>
              </a:rPr>
              <a:t>, (2), 97-103.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8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Task- 10 minutes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Divide into 4 groups.</a:t>
            </a:r>
          </a:p>
          <a:p>
            <a:r>
              <a:rPr lang="en-GB" dirty="0" smtClean="0"/>
              <a:t>Appoint a rapporteur</a:t>
            </a:r>
          </a:p>
          <a:p>
            <a:r>
              <a:rPr lang="en-GB" dirty="0" smtClean="0"/>
              <a:t>Discuss your experience as practitioners of one (given) lens</a:t>
            </a:r>
          </a:p>
          <a:p>
            <a:r>
              <a:rPr lang="en-GB" dirty="0" smtClean="0"/>
              <a:t>How do you use it in practice?</a:t>
            </a:r>
          </a:p>
          <a:p>
            <a:r>
              <a:rPr lang="en-GB" dirty="0" smtClean="0"/>
              <a:t>How might you use it in practice?</a:t>
            </a:r>
          </a:p>
          <a:p>
            <a:r>
              <a:rPr lang="en-GB" dirty="0" smtClean="0"/>
              <a:t>Try using </a:t>
            </a:r>
            <a:r>
              <a:rPr lang="en-GB" dirty="0" err="1" smtClean="0"/>
              <a:t>Borton’s</a:t>
            </a:r>
            <a:r>
              <a:rPr lang="en-GB" dirty="0" smtClean="0"/>
              <a:t> What? So what? Now what? questions.</a:t>
            </a:r>
          </a:p>
          <a:p>
            <a:r>
              <a:rPr lang="en-GB" dirty="0" smtClean="0"/>
              <a:t>Write your ideas on the flipchart paper, and feedback to the whole group</a:t>
            </a:r>
          </a:p>
          <a:p>
            <a:pPr marL="0" indent="0" algn="ctr">
              <a:buNone/>
            </a:pPr>
            <a:r>
              <a:rPr lang="en-GB" i="1" dirty="0" smtClean="0"/>
              <a:t>Please remember to be respectful of group and yourself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161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270"/>
            <a:ext cx="11904444" cy="6914270"/>
          </a:xfrm>
        </p:spPr>
      </p:pic>
      <p:sp>
        <p:nvSpPr>
          <p:cNvPr id="5" name="Rectangle 4"/>
          <p:cNvSpPr/>
          <p:nvPr/>
        </p:nvSpPr>
        <p:spPr>
          <a:xfrm>
            <a:off x="8442960" y="6396335"/>
            <a:ext cx="355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http://connections.ucalgaryblogs.ca/files/2015/10/Figure-2-a-question-based-reflective-practice-model1.jpg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904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26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Bringing it together- celebrating practice based evidence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657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Please share what your group discussed (5 mins) with the whole group.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Brookfield claims excellent critical practice involves going beyond the collection of feedback (from self, patient, peer or scholarly lenses)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by </a:t>
            </a:r>
          </a:p>
          <a:p>
            <a:r>
              <a:rPr lang="en-GB" dirty="0"/>
              <a:t>	</a:t>
            </a:r>
            <a:r>
              <a:rPr lang="en-GB" dirty="0" smtClean="0"/>
              <a:t>altering </a:t>
            </a:r>
            <a:r>
              <a:rPr lang="en-GB" dirty="0" smtClean="0"/>
              <a:t>practice methods and </a:t>
            </a:r>
            <a:r>
              <a:rPr lang="en-GB" dirty="0" smtClean="0"/>
              <a:t>goals</a:t>
            </a:r>
          </a:p>
          <a:p>
            <a:r>
              <a:rPr lang="en-GB" dirty="0"/>
              <a:t>	</a:t>
            </a:r>
            <a:r>
              <a:rPr lang="en-GB" dirty="0" smtClean="0"/>
              <a:t>documenting </a:t>
            </a:r>
            <a:r>
              <a:rPr lang="en-GB" dirty="0" smtClean="0"/>
              <a:t>those changes and any progress toward </a:t>
            </a:r>
            <a:r>
              <a:rPr lang="en-GB" dirty="0" smtClean="0"/>
              <a:t>goals</a:t>
            </a:r>
          </a:p>
          <a:p>
            <a:r>
              <a:rPr lang="en-GB" dirty="0"/>
              <a:t>	</a:t>
            </a:r>
            <a:r>
              <a:rPr lang="en-GB" dirty="0" smtClean="0"/>
              <a:t>becoming </a:t>
            </a:r>
            <a:r>
              <a:rPr lang="en-GB" dirty="0" smtClean="0"/>
              <a:t>a </a:t>
            </a:r>
            <a:r>
              <a:rPr lang="en-GB" dirty="0" smtClean="0"/>
              <a:t>patient-centred</a:t>
            </a:r>
          </a:p>
          <a:p>
            <a:r>
              <a:rPr lang="en-GB" dirty="0"/>
              <a:t>	</a:t>
            </a:r>
            <a:r>
              <a:rPr lang="en-GB" dirty="0" smtClean="0"/>
              <a:t>flexible </a:t>
            </a:r>
          </a:p>
          <a:p>
            <a:r>
              <a:rPr lang="en-GB" dirty="0"/>
              <a:t>	</a:t>
            </a:r>
            <a:r>
              <a:rPr lang="en-GB" smtClean="0"/>
              <a:t>innovative practitioner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688097" y="5853797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0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Positioning evidence in herbal practice</a:t>
            </a:r>
          </a:p>
          <a:p>
            <a:r>
              <a:rPr lang="en-GB" dirty="0" smtClean="0"/>
              <a:t>What is practice based evidence?</a:t>
            </a:r>
          </a:p>
          <a:p>
            <a:r>
              <a:rPr lang="en-GB" dirty="0" smtClean="0"/>
              <a:t>Reflective Practice and Brookfield’s Lenses model</a:t>
            </a:r>
          </a:p>
          <a:p>
            <a:r>
              <a:rPr lang="en-GB" dirty="0" smtClean="0"/>
              <a:t>Some theory/ literature behind each in herbal practice</a:t>
            </a:r>
          </a:p>
          <a:p>
            <a:r>
              <a:rPr lang="en-GB" dirty="0" smtClean="0"/>
              <a:t>Break out groups discussing our experience of the 4 lenses</a:t>
            </a:r>
          </a:p>
          <a:p>
            <a:r>
              <a:rPr lang="en-GB" dirty="0" smtClean="0"/>
              <a:t>Group feedback</a:t>
            </a:r>
          </a:p>
          <a:p>
            <a:r>
              <a:rPr lang="en-GB" dirty="0" smtClean="0"/>
              <a:t>Discussion</a:t>
            </a:r>
          </a:p>
          <a:p>
            <a:r>
              <a:rPr lang="en-GB" dirty="0" smtClean="0"/>
              <a:t>What will you take home?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1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Would herbalists add a fifth lens of the plants?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Thank </a:t>
            </a:r>
            <a:r>
              <a:rPr lang="en-GB" dirty="0"/>
              <a:t>you for your time and your </a:t>
            </a:r>
            <a:r>
              <a:rPr lang="en-GB" dirty="0" smtClean="0"/>
              <a:t>participation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Feedback please (post-it) what you liked and what you’d </a:t>
            </a:r>
            <a:r>
              <a:rPr lang="en-GB" dirty="0" smtClean="0"/>
              <a:t>change?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i="1" dirty="0"/>
              <a:t>May your practice flourish!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171825" y="5853797"/>
            <a:ext cx="7219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https://www.youtube.com/watch?v=zCJYl9Irayk&amp;list=RDzCJYl9Irayk#t=2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577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Borton, T. (1970). Reach, touch, and teach: Student concerns and process education. McGraw-Hill Paperbacks.</a:t>
            </a:r>
          </a:p>
          <a:p>
            <a:pPr marL="0" indent="0">
              <a:buNone/>
            </a:pPr>
            <a:r>
              <a:rPr lang="en-GB" dirty="0" smtClean="0"/>
              <a:t>Brookﬁeld, S. D. (1995). Becoming a critically reﬂective teacher. </a:t>
            </a:r>
            <a:r>
              <a:rPr lang="en-GB" i="1" dirty="0" smtClean="0"/>
              <a:t>San Francisco: </a:t>
            </a:r>
            <a:r>
              <a:rPr lang="en-GB" i="1" dirty="0" err="1" smtClean="0"/>
              <a:t>Jossey</a:t>
            </a:r>
            <a:r>
              <a:rPr lang="en-GB" i="1" dirty="0" smtClean="0"/>
              <a:t>-Bass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/>
              <a:t>Gibbs, G. (1988). </a:t>
            </a:r>
            <a:r>
              <a:rPr lang="en-GB" i="1" dirty="0"/>
              <a:t>Learning by doing: A guide to teaching and learning methods</a:t>
            </a:r>
            <a:r>
              <a:rPr lang="en-GB" dirty="0"/>
              <a:t>. Oxford </a:t>
            </a:r>
            <a:r>
              <a:rPr lang="en-GB" dirty="0" smtClean="0"/>
              <a:t>Centre </a:t>
            </a:r>
            <a:r>
              <a:rPr lang="en-GB" dirty="0"/>
              <a:t>for Staff and Learning Development, Oxford Brookes University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Johns</a:t>
            </a:r>
            <a:r>
              <a:rPr lang="en-GB" dirty="0"/>
              <a:t>, C. (2000). Becoming a Reflective Practitioner A reflective and holistic approach to clinical nursing, practice development and clinical supervision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/>
              <a:t>Sackett, D. L., Rosenberg, W. M., </a:t>
            </a:r>
            <a:r>
              <a:rPr lang="en-GB" dirty="0" err="1"/>
              <a:t>Gray</a:t>
            </a:r>
            <a:r>
              <a:rPr lang="en-GB" dirty="0"/>
              <a:t>, J. M., Haynes, R. B., &amp; Richardson, W. S. (1996). </a:t>
            </a:r>
            <a:r>
              <a:rPr lang="en-GB" dirty="0" smtClean="0"/>
              <a:t>Evidence </a:t>
            </a:r>
            <a:r>
              <a:rPr lang="en-GB" dirty="0"/>
              <a:t>based medicine: what it is and what it isn't</a:t>
            </a:r>
            <a:r>
              <a:rPr lang="en-GB" dirty="0" smtClean="0"/>
              <a:t>. </a:t>
            </a:r>
            <a:r>
              <a:rPr lang="en-GB" i="1" dirty="0" smtClean="0"/>
              <a:t>BMJ</a:t>
            </a:r>
            <a:r>
              <a:rPr lang="en-GB" dirty="0" smtClean="0"/>
              <a:t> 312:71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2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9486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Evidence Hierarchy:</a:t>
            </a:r>
            <a:br>
              <a:rPr lang="en-GB" dirty="0" smtClean="0"/>
            </a:br>
            <a:r>
              <a:rPr lang="en-GB" dirty="0" smtClean="0"/>
              <a:t>generally considered more reliable towards the top.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5" name="Rectangle 4"/>
          <p:cNvSpPr/>
          <p:nvPr/>
        </p:nvSpPr>
        <p:spPr>
          <a:xfrm>
            <a:off x="0" y="6176963"/>
            <a:ext cx="12456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https://upload.wikimedia.org/wikipedia/commons/thumb/d/dc/Research_design_and_evidence_-_Capho.svg/2000px-Research_design_and_evidence_-_Capho.svg.png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153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“Evidence based medicine is the conscientious, explicit, and judicious use of current best evidence in making decisions about the care of individual patients.”	</a:t>
            </a:r>
            <a:r>
              <a:rPr lang="en-GB" sz="1800" dirty="0" smtClean="0"/>
              <a:t>Sackett et al. </a:t>
            </a:r>
            <a:r>
              <a:rPr lang="en-GB" sz="1800" i="1" dirty="0" smtClean="0"/>
              <a:t>BMJ</a:t>
            </a:r>
            <a:r>
              <a:rPr lang="en-GB" sz="1800" dirty="0"/>
              <a:t> 1996;312:71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73589"/>
            <a:ext cx="6295769" cy="472182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290486" y="1825625"/>
            <a:ext cx="4063314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There is nothing intrinsically wrong with best external evidence.</a:t>
            </a:r>
          </a:p>
          <a:p>
            <a:r>
              <a:rPr lang="en-GB" dirty="0" smtClean="0"/>
              <a:t>How can we explore the other two elements?</a:t>
            </a:r>
            <a:endParaRPr lang="en-GB" dirty="0"/>
          </a:p>
          <a:p>
            <a:r>
              <a:rPr lang="en-GB" dirty="0" smtClean="0"/>
              <a:t>Patient values and expectations</a:t>
            </a:r>
          </a:p>
          <a:p>
            <a:r>
              <a:rPr lang="en-GB" dirty="0" smtClean="0"/>
              <a:t>Individual clinical expertise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794000" y="6176963"/>
            <a:ext cx="777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http://s3.amazonaws.com/libapps/accounts/81170/images/The_EBM_Triad.jpg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672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grow as practitioners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1840" y="1381760"/>
            <a:ext cx="10601960" cy="479520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 clinical expertise</a:t>
            </a:r>
          </a:p>
          <a:p>
            <a:r>
              <a:rPr lang="en-GB" dirty="0" smtClean="0"/>
              <a:t>Patient centred-ness</a:t>
            </a:r>
          </a:p>
          <a:p>
            <a:endParaRPr lang="en-GB" dirty="0"/>
          </a:p>
          <a:p>
            <a:r>
              <a:rPr lang="en-GB" dirty="0" smtClean="0"/>
              <a:t>Need to interact with these elements of practice based evidence and learn – its an educational journey</a:t>
            </a:r>
          </a:p>
          <a:p>
            <a:endParaRPr lang="en-GB" dirty="0"/>
          </a:p>
          <a:p>
            <a:r>
              <a:rPr lang="en-GB" dirty="0" smtClean="0"/>
              <a:t>One way is by deep critical consideration and learning – reflective practice</a:t>
            </a:r>
          </a:p>
          <a:p>
            <a:r>
              <a:rPr lang="en-GB" dirty="0" smtClean="0"/>
              <a:t>Much of the development of this comes from education, but it has been taken on throughout healthcare</a:t>
            </a:r>
          </a:p>
          <a:p>
            <a:r>
              <a:rPr lang="en-GB" dirty="0" smtClean="0"/>
              <a:t>So can argue an interconnectedness between reflective practice and practice based evidence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5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Characteristics of a reflective practitioner (Brookfield)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Assumption analysis: </a:t>
            </a:r>
          </a:p>
          <a:p>
            <a:pPr marL="457200" lvl="1" indent="0">
              <a:buNone/>
            </a:pPr>
            <a:r>
              <a:rPr lang="en-GB" dirty="0" smtClean="0"/>
              <a:t>challenging our own beliefs and values </a:t>
            </a:r>
          </a:p>
          <a:p>
            <a:r>
              <a:rPr lang="en-GB" dirty="0" smtClean="0"/>
              <a:t>Contextual awareness: </a:t>
            </a:r>
          </a:p>
          <a:p>
            <a:pPr marL="457200" lvl="1" indent="0">
              <a:buNone/>
            </a:pPr>
            <a:r>
              <a:rPr lang="en-GB" dirty="0" smtClean="0"/>
              <a:t>recognition of social construction of beliefs and practice </a:t>
            </a:r>
          </a:p>
          <a:p>
            <a:r>
              <a:rPr lang="en-GB" dirty="0" smtClean="0"/>
              <a:t>Imaginative speculation: </a:t>
            </a:r>
          </a:p>
          <a:p>
            <a:pPr marL="457200" lvl="1" indent="0">
              <a:buNone/>
            </a:pPr>
            <a:r>
              <a:rPr lang="en-GB" dirty="0" smtClean="0"/>
              <a:t>ability to imagine a different way </a:t>
            </a:r>
          </a:p>
          <a:p>
            <a:r>
              <a:rPr lang="en-GB" dirty="0" smtClean="0"/>
              <a:t>Reflective Scepticism: </a:t>
            </a:r>
          </a:p>
          <a:p>
            <a:pPr marL="457200" lvl="1" indent="0">
              <a:buNone/>
            </a:pPr>
            <a:r>
              <a:rPr lang="en-GB" dirty="0" smtClean="0"/>
              <a:t>challenging or suspending existing knowledge and beliefs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sz="1400" dirty="0" smtClean="0">
                <a:hlinkClick r:id="rId2"/>
              </a:rPr>
              <a:t>https://www.slideshare.net/timgoodchild/reflective-practice-24242057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401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Brookﬁeld, S. D. (1995). Becoming a critically reﬂective teacher. </a:t>
            </a:r>
            <a:r>
              <a:rPr lang="en-GB" i="1" dirty="0" smtClean="0"/>
              <a:t>San Francisco: </a:t>
            </a:r>
            <a:r>
              <a:rPr lang="en-GB" i="1" dirty="0" err="1" smtClean="0"/>
              <a:t>Jossey</a:t>
            </a:r>
            <a:r>
              <a:rPr lang="en-GB" i="1" dirty="0" smtClean="0"/>
              <a:t>-Bass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21" y="1825625"/>
            <a:ext cx="2886358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11" y="1935807"/>
            <a:ext cx="4808451" cy="4132411"/>
          </a:xfrm>
        </p:spPr>
      </p:pic>
      <p:sp>
        <p:nvSpPr>
          <p:cNvPr id="7" name="Rectangle 6"/>
          <p:cNvSpPr/>
          <p:nvPr/>
        </p:nvSpPr>
        <p:spPr>
          <a:xfrm>
            <a:off x="7071360" y="6069516"/>
            <a:ext cx="4937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http://molingchui.myblog.arts.ac.uk/files/2015/09/reflection-02-new.jpg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704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For “Student” in these diagrams think “patient…client”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19" y="905577"/>
            <a:ext cx="7682059" cy="5767566"/>
          </a:xfrm>
        </p:spPr>
      </p:pic>
      <p:sp>
        <p:nvSpPr>
          <p:cNvPr id="5" name="Rectangle 4"/>
          <p:cNvSpPr/>
          <p:nvPr/>
        </p:nvSpPr>
        <p:spPr>
          <a:xfrm>
            <a:off x="10084485" y="4886960"/>
            <a:ext cx="19619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https://image.slidesharecdn.com/creativity05-150305171014-conversion-gate01/95/creativity-for-learning-5-linking-theory-and-practice-through-collaborative-inquiry-20-638.jpg?cb=1425597073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355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</a:t>
            </a:r>
            <a:br>
              <a:rPr lang="en-GB" dirty="0" smtClean="0"/>
            </a:br>
            <a:r>
              <a:rPr lang="en-GB" dirty="0" smtClean="0"/>
              <a:t>Lens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Critical self-reflection</a:t>
            </a:r>
          </a:p>
          <a:p>
            <a:r>
              <a:rPr lang="en-GB" dirty="0" smtClean="0"/>
              <a:t>What are our own perspectives?</a:t>
            </a:r>
          </a:p>
          <a:p>
            <a:r>
              <a:rPr lang="en-GB" dirty="0" smtClean="0"/>
              <a:t>Our own autobiography?  Including our health/ illness biography</a:t>
            </a:r>
          </a:p>
          <a:p>
            <a:r>
              <a:rPr lang="en-GB" dirty="0" smtClean="0"/>
              <a:t>Our own experience?</a:t>
            </a:r>
          </a:p>
          <a:p>
            <a:r>
              <a:rPr lang="en-GB" dirty="0" smtClean="0"/>
              <a:t>Interrogating, e.g. work journals, evaluations, patient/peer feedback, personal goals/outcomes, critical incidents, and/or role model profiles</a:t>
            </a:r>
          </a:p>
          <a:p>
            <a:r>
              <a:rPr lang="en-GB" dirty="0" smtClean="0"/>
              <a:t>Practice supervision?</a:t>
            </a:r>
          </a:p>
          <a:p>
            <a:r>
              <a:rPr lang="en-GB" dirty="0" smtClean="0"/>
              <a:t>Various models of reflective practice: e.g. Borton, Gibbs, Johns, Brookfield, Kolb, </a:t>
            </a:r>
            <a:r>
              <a:rPr lang="en-GB" dirty="0" err="1" smtClean="0"/>
              <a:t>Schon</a:t>
            </a:r>
            <a:r>
              <a:rPr lang="en-GB" dirty="0" smtClean="0"/>
              <a:t>… and arguably Socrates, Buddhist thought, Dewey, Piaget…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6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2752</Words>
  <Application>Microsoft Office PowerPoint</Application>
  <PresentationFormat>Widescreen</PresentationFormat>
  <Paragraphs>192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Office Theme</vt:lpstr>
      <vt:lpstr>Practice Based Evidence </vt:lpstr>
      <vt:lpstr>Workshop Plan</vt:lpstr>
      <vt:lpstr>Evidence Hierarchy: generally considered more reliable towards the top.</vt:lpstr>
      <vt:lpstr>“Evidence based medicine is the conscientious, explicit, and judicious use of current best evidence in making decisions about the care of individual patients.” Sackett et al. BMJ 1996;312:71</vt:lpstr>
      <vt:lpstr>To grow as practitioners </vt:lpstr>
      <vt:lpstr>Characteristics of a reflective practitioner (Brookfield) </vt:lpstr>
      <vt:lpstr>Brookﬁeld, S. D. (1995). Becoming a critically reﬂective teacher. San Francisco: Jossey-Bass. </vt:lpstr>
      <vt:lpstr>For “Student” in these diagrams think “patient…client”</vt:lpstr>
      <vt:lpstr>Self Lens 1</vt:lpstr>
      <vt:lpstr>Borton, T. (1970). Reach, touch, and teach: Student concerns and process education. McGraw-Hill Paperbacks. Gibbs, G. (1988). Learning by doing: A guide to teaching and learning methods. Oxford Centre for Staff and Learning Development, Oxford Brookes University.</vt:lpstr>
      <vt:lpstr>Johns, C. (2000). Becoming a Reflective Practitioner A reflective and holistic approach to clinical nursing, practice development and clinical supervision.</vt:lpstr>
      <vt:lpstr>Patients Lens 2</vt:lpstr>
      <vt:lpstr>Colleagues Lens 3</vt:lpstr>
      <vt:lpstr>Theory Lens 4</vt:lpstr>
      <vt:lpstr>Some Literature…clearly too much but to whet appetite</vt:lpstr>
      <vt:lpstr>Some  More Literature</vt:lpstr>
      <vt:lpstr>Task- 10 minutes</vt:lpstr>
      <vt:lpstr>PowerPoint Presentation</vt:lpstr>
      <vt:lpstr>Bringing it together- celebrating practice based evidence</vt:lpstr>
      <vt:lpstr>Would herbalists add a fifth lens of the plants? </vt:lpstr>
      <vt:lpstr>References</vt:lpstr>
    </vt:vector>
  </TitlesOfParts>
  <Company>University of Westminster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Based Evidence</dc:title>
  <dc:creator>Julia Green</dc:creator>
  <cp:lastModifiedBy>Julia Green</cp:lastModifiedBy>
  <cp:revision>40</cp:revision>
  <cp:lastPrinted>2017-08-01T08:31:53Z</cp:lastPrinted>
  <dcterms:created xsi:type="dcterms:W3CDTF">2017-07-26T10:38:33Z</dcterms:created>
  <dcterms:modified xsi:type="dcterms:W3CDTF">2017-08-01T08:57:35Z</dcterms:modified>
</cp:coreProperties>
</file>